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76" r:id="rId2"/>
    <p:sldId id="27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by Chang" initials="DC" lastIdx="8" clrIdx="0">
    <p:extLst>
      <p:ext uri="{19B8F6BF-5375-455C-9EA6-DF929625EA0E}">
        <p15:presenceInfo xmlns:p15="http://schemas.microsoft.com/office/powerpoint/2012/main" userId="Debby Cha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2873"/>
    <p:restoredTop sz="94721"/>
  </p:normalViewPr>
  <p:slideViewPr>
    <p:cSldViewPr snapToGrid="0" snapToObjects="1">
      <p:cViewPr>
        <p:scale>
          <a:sx n="105" d="100"/>
          <a:sy n="105" d="100"/>
        </p:scale>
        <p:origin x="144" y="6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B231-60EB-4C49-AAEF-269B5DFF8A47}" type="datetimeFigureOut">
              <a:rPr lang="en-US" smtClean="0"/>
              <a:t>1/25/23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86CF6-1F11-0F42-9224-21A256809A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3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quip-amazon.com/5XEtAzI2yYvC/Code-Sample-Events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developer initiates an activity in AWS CI/CD pipeline such as push code changes. These activities create Amazon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CloudWatch events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EventBridge event rule detects the CloudWatch events and sends the event data to an Amazon Kinesis Firehose Delivery Stream. One event rule per event source.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event rule is also created to capture event data from Amazon CloudWatch Synthetics Canary if customer has set up the canary – only needed for MTTR.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Firehose uses a Lambda function for data transformation. It extracts relevant data and sends it to an Amazon S3 bucket.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Athena database queries the S3 data and returns the query result to an Amazon QuickSight.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QuickSight obtains the query result and builds dashboard displays for the management team.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236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0B15-2441-8C40-A7FF-E2A903BA0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EDCD3-FE1E-3A42-A167-0D7548E86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736C-3AF2-754D-B90D-CBD09313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1/25/23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46406-6A04-E148-9208-C65993B6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5A83A-851E-1A44-9FCE-6FFD4813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80F3-24C0-CB47-9701-966500419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C93E1-0242-0D43-9778-62EBD48D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8B7D1-6415-D741-8ED7-723B58CD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1/25/23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EDD59-7593-9648-BF09-F82F663A9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E32E3-4EBB-0146-BCB3-694DD543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9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1C21A-B8BD-4146-8AD7-8E9448250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2FC8A-61FE-DB4B-8F2A-FE5EDE2F0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F5535-45FC-9A44-81C9-97555F81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1/25/23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AC401-C660-EF4F-B64A-0D14A2C6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AEFD-3CC8-8F44-9371-5A08F340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5C4C-80D1-964F-8C27-E6533D31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D3B0B-74C5-4245-AEBB-F278384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5128-5C99-924A-8235-4D35BDF56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1/25/23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3A23-0936-5347-BCEE-94B0BBC5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E944D-764C-594E-89F2-A935820D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3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14EC-30FA-784D-89FE-065ABF8A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02DC6-75AF-934A-8CD0-3860E57B6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1C632-EFB6-984D-9E96-59FFF448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1/25/23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414A-1C2C-F74E-966B-28ED86075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65928-0931-B243-805D-290462A0E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84D-AA29-BF47-A2C3-00F3CC6F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47C6-5414-4D49-B625-9F62F0182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F339C-0A28-6E45-9806-D043A1E2E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00151-3BFF-394D-AA82-5EC5D874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1/25/23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515EA-2174-8A4C-9226-DDCFAF19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A7A2B-22F6-B34E-AAAA-F650C35A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9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5B524-B009-1849-954B-63F1A2B2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A1271-2C8E-744E-B3A6-F1F4D0BD5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C27E9-0BB9-684A-83E9-B98AEBE76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C2C89-FB2B-2848-9CBC-845ACD8AEE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8A7B3-5BB6-F142-8991-B826A35EB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7F6A90-BCA7-A844-BDD1-229C0142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1/25/23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70EB13-5D11-5449-9512-61522443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989CFB-D3AA-5D40-8CD5-82FB72E23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5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C06F-E9D1-9848-8730-019EDC09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6A42A-BD0A-6044-B98A-667A10B9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1/25/23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F7CE-1782-F34B-8546-4418076A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4FECA-CEB6-EA48-989E-76920583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25ACDC-A542-1644-ACC8-03BEFDCE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1/25/23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3CAD7-D680-3248-89AC-406C3A2F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4454D-3F33-CF4C-AAEA-B9C5C328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2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DC62-3092-4F47-B1CE-3F896D09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C02A2-C681-EC4D-883E-EDD4C9F35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3D7A2-001A-E546-90B4-92D80CF48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759-F5A3-D041-9C49-871DE939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1/25/23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6F5AD-6FC4-0546-BCC8-1996C15E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7A332-74A7-C049-9406-D84CFB5A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51D8-6D19-DF4B-9F98-C7AC0FFEE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56044-1EBB-F64A-B5BC-EF7CA4262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5DFA7-FA61-E240-8E13-D17D1C0DA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96980-11CA-3B45-AE34-01194C85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1/25/23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CCDDE-3E46-2544-ACD5-1F7475EA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FCE0F-973C-2D41-A199-7D2984F7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3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15F298-9AE0-F440-B542-5F54802A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9FAE3-2B3B-D548-B56B-CE84E6538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3DF35-730C-C244-B98A-CB1C9F82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802BD-3636-C34F-81A0-C5C670484C61}" type="datetimeFigureOut">
              <a:rPr lang="en-US" smtClean="0"/>
              <a:t>1/25/23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F7E14-3D8F-1644-8351-8BCD9C2C7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0F83-AAFE-764D-9B87-A488A02A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18" Type="http://schemas.openxmlformats.org/officeDocument/2006/relationships/image" Target="../media/image15.tiff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png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hyperlink" Target="https://docs.aws.amazon.com/architecture-diagrams/latest/aws-aerospace-vdi-reference-architecture/aws-aerospace-vdi-reference-architecture.html" TargetMode="External"/><Relationship Id="rId15" Type="http://schemas.openxmlformats.org/officeDocument/2006/relationships/image" Target="../media/image12.svg"/><Relationship Id="rId10" Type="http://schemas.openxmlformats.org/officeDocument/2006/relationships/image" Target="../media/image7.png"/><Relationship Id="rId19" Type="http://schemas.openxmlformats.org/officeDocument/2006/relationships/image" Target="../media/image16.png"/><Relationship Id="rId4" Type="http://schemas.openxmlformats.org/officeDocument/2006/relationships/image" Target="../media/image2.svg"/><Relationship Id="rId9" Type="http://schemas.openxmlformats.org/officeDocument/2006/relationships/image" Target="../media/image6.png"/><Relationship Id="rId1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architectur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-feedback.aws.amazon.com/feedback.jsp?feedback_destination_id=a0d18259-7974-4e8f-8382-0a4be53f4374&amp;topic_url=http://docs.aws.amazon.com/en_us/architecture-diagrams/latest/high-performance-computing-on-aws/high-performance-computing-on-aws.html" TargetMode="External"/><Relationship Id="rId4" Type="http://schemas.openxmlformats.org/officeDocument/2006/relationships/hyperlink" Target="https://aws.amazon.com/architecture/well-architected/?wa-lens-whitepapers.sort-by=item.additionalFields.sortDate&amp;wa-lens-whitepapers.sort-order=des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3093" y="6431189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8046" y="6628660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2023, Amazon Web Services, Inc. or its affiliates. All rights reserved.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4BEBEF-567F-BD43-B598-F246075C6BF3}"/>
              </a:ext>
            </a:extLst>
          </p:cNvPr>
          <p:cNvSpPr txBox="1"/>
          <p:nvPr/>
        </p:nvSpPr>
        <p:spPr>
          <a:xfrm>
            <a:off x="143093" y="625511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For the architecture description, refer to the </a:t>
            </a:r>
            <a:r>
              <a:rPr lang="en-US" sz="1400" dirty="0">
                <a:hlinkClick r:id="rId5"/>
              </a:rPr>
              <a:t>full diagram</a:t>
            </a:r>
            <a:r>
              <a:rPr lang="en-US" sz="1400" dirty="0"/>
              <a:t>. </a:t>
            </a:r>
          </a:p>
        </p:txBody>
      </p:sp>
      <p:cxnSp>
        <p:nvCxnSpPr>
          <p:cNvPr id="153" name="Elbow Connector 152">
            <a:extLst>
              <a:ext uri="{FF2B5EF4-FFF2-40B4-BE49-F238E27FC236}">
                <a16:creationId xmlns:a16="http://schemas.microsoft.com/office/drawing/2014/main" id="{7771FD07-FDA4-E4FC-F6C2-7AE069EDDC1F}"/>
              </a:ext>
            </a:extLst>
          </p:cNvPr>
          <p:cNvCxnSpPr>
            <a:cxnSpLocks/>
            <a:stCxn id="191" idx="0"/>
          </p:cNvCxnSpPr>
          <p:nvPr/>
        </p:nvCxnSpPr>
        <p:spPr>
          <a:xfrm rot="5400000" flipH="1" flipV="1">
            <a:off x="4782540" y="3277714"/>
            <a:ext cx="408836" cy="846340"/>
          </a:xfrm>
          <a:prstGeom prst="bentConnector2">
            <a:avLst/>
          </a:prstGeom>
          <a:ln w="12700">
            <a:solidFill>
              <a:schemeClr val="tx2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eparator">
            <a:extLst>
              <a:ext uri="{FF2B5EF4-FFF2-40B4-BE49-F238E27FC236}">
                <a16:creationId xmlns:a16="http://schemas.microsoft.com/office/drawing/2014/main" id="{FB92EF39-BA67-00EA-D3A8-6739048674D4}"/>
              </a:ext>
            </a:extLst>
          </p:cNvPr>
          <p:cNvCxnSpPr/>
          <p:nvPr/>
        </p:nvCxnSpPr>
        <p:spPr>
          <a:xfrm>
            <a:off x="1598108" y="1085902"/>
            <a:ext cx="8595360" cy="0"/>
          </a:xfrm>
          <a:prstGeom prst="line">
            <a:avLst/>
          </a:prstGeom>
          <a:ln w="25400">
            <a:solidFill>
              <a:srgbClr val="545B64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6" name="Title text box">
            <a:extLst>
              <a:ext uri="{FF2B5EF4-FFF2-40B4-BE49-F238E27FC236}">
                <a16:creationId xmlns:a16="http://schemas.microsoft.com/office/drawing/2014/main" id="{D3173A8F-78E2-4305-8CA8-3CA077872A56}"/>
              </a:ext>
            </a:extLst>
          </p:cNvPr>
          <p:cNvSpPr txBox="1"/>
          <p:nvPr/>
        </p:nvSpPr>
        <p:spPr>
          <a:xfrm>
            <a:off x="143093" y="36960"/>
            <a:ext cx="82814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Aerospace Virtual Desktop Infrastructure (VDI) and High Performance Computing (HPC) on AWS</a:t>
            </a:r>
          </a:p>
        </p:txBody>
      </p:sp>
      <p:pic>
        <p:nvPicPr>
          <p:cNvPr id="176" name="Graphic 24">
            <a:extLst>
              <a:ext uri="{FF2B5EF4-FFF2-40B4-BE49-F238E27FC236}">
                <a16:creationId xmlns:a16="http://schemas.microsoft.com/office/drawing/2014/main" id="{3399FB00-EFCC-2C44-69FD-AA14D3C7DA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4561" y="1938299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7" name="TextBox 25">
            <a:extLst>
              <a:ext uri="{FF2B5EF4-FFF2-40B4-BE49-F238E27FC236}">
                <a16:creationId xmlns:a16="http://schemas.microsoft.com/office/drawing/2014/main" id="{5F81C93B-2F91-5110-1055-F322538646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92936" y="2439881"/>
            <a:ext cx="107315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solidFill>
                  <a:srgbClr val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SFTP Client</a:t>
            </a:r>
          </a:p>
        </p:txBody>
      </p:sp>
      <p:pic>
        <p:nvPicPr>
          <p:cNvPr id="178" name="Graphic 24">
            <a:extLst>
              <a:ext uri="{FF2B5EF4-FFF2-40B4-BE49-F238E27FC236}">
                <a16:creationId xmlns:a16="http://schemas.microsoft.com/office/drawing/2014/main" id="{896F0963-786E-A8B4-009B-504795677A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4561" y="4743502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" name="TextBox 25">
            <a:extLst>
              <a:ext uri="{FF2B5EF4-FFF2-40B4-BE49-F238E27FC236}">
                <a16:creationId xmlns:a16="http://schemas.microsoft.com/office/drawing/2014/main" id="{524E6E81-59DD-101E-3E37-D0B93ABCAE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1515" y="5187675"/>
            <a:ext cx="91599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solidFill>
                  <a:srgbClr val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Browser/</a:t>
            </a:r>
          </a:p>
          <a:p>
            <a:pPr algn="ctr" eaLnBrk="1" hangingPunct="1"/>
            <a:r>
              <a:rPr lang="en-US" altLang="en-US" sz="1000" dirty="0">
                <a:solidFill>
                  <a:srgbClr val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NICE DCV</a:t>
            </a:r>
          </a:p>
        </p:txBody>
      </p:sp>
      <p:pic>
        <p:nvPicPr>
          <p:cNvPr id="180" name="Graphic 24">
            <a:extLst>
              <a:ext uri="{FF2B5EF4-FFF2-40B4-BE49-F238E27FC236}">
                <a16:creationId xmlns:a16="http://schemas.microsoft.com/office/drawing/2014/main" id="{BDF2CE0E-0498-5DCC-DFAF-09C9E9EE3D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4561" y="3654969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1" name="TextBox 25">
            <a:extLst>
              <a:ext uri="{FF2B5EF4-FFF2-40B4-BE49-F238E27FC236}">
                <a16:creationId xmlns:a16="http://schemas.microsoft.com/office/drawing/2014/main" id="{CE408984-469F-8501-0B50-EA683B70F2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3786" y="4116281"/>
            <a:ext cx="91145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solidFill>
                  <a:srgbClr val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SSH Client</a:t>
            </a:r>
          </a:p>
        </p:txBody>
      </p:sp>
      <p:sp>
        <p:nvSpPr>
          <p:cNvPr id="182" name="TextBox 16">
            <a:extLst>
              <a:ext uri="{FF2B5EF4-FFF2-40B4-BE49-F238E27FC236}">
                <a16:creationId xmlns:a16="http://schemas.microsoft.com/office/drawing/2014/main" id="{17E3AF3B-D999-ED54-D7FB-5C2801B50E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9976" y="1929052"/>
            <a:ext cx="78845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SFTP</a:t>
            </a:r>
          </a:p>
        </p:txBody>
      </p:sp>
      <p:pic>
        <p:nvPicPr>
          <p:cNvPr id="183" name="Graphic 22">
            <a:extLst>
              <a:ext uri="{FF2B5EF4-FFF2-40B4-BE49-F238E27FC236}">
                <a16:creationId xmlns:a16="http://schemas.microsoft.com/office/drawing/2014/main" id="{FEE6AEE2-6ADE-9911-D4A3-AE38BB00C7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9331" y="1465903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" name="Graphic 8">
            <a:extLst>
              <a:ext uri="{FF2B5EF4-FFF2-40B4-BE49-F238E27FC236}">
                <a16:creationId xmlns:a16="http://schemas.microsoft.com/office/drawing/2014/main" id="{3D9AC50B-53D9-EE4D-139D-82E92EF19C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421" y="1610912"/>
            <a:ext cx="559918" cy="559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5" name="TextBox 11">
            <a:extLst>
              <a:ext uri="{FF2B5EF4-FFF2-40B4-BE49-F238E27FC236}">
                <a16:creationId xmlns:a16="http://schemas.microsoft.com/office/drawing/2014/main" id="{C048A9F4-E018-CFBB-3327-253B5F387F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56468" y="2211281"/>
            <a:ext cx="14178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Transfer Family</a:t>
            </a:r>
          </a:p>
        </p:txBody>
      </p:sp>
      <p:pic>
        <p:nvPicPr>
          <p:cNvPr id="186" name="Graphic 7">
            <a:extLst>
              <a:ext uri="{FF2B5EF4-FFF2-40B4-BE49-F238E27FC236}">
                <a16:creationId xmlns:a16="http://schemas.microsoft.com/office/drawing/2014/main" id="{80CE6BFF-7AC2-4DAE-91C7-07F66C67AC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0911" y="2990902"/>
            <a:ext cx="564844" cy="564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7" name="TextBox 9">
            <a:extLst>
              <a:ext uri="{FF2B5EF4-FFF2-40B4-BE49-F238E27FC236}">
                <a16:creationId xmlns:a16="http://schemas.microsoft.com/office/drawing/2014/main" id="{2F2D5ABA-2656-F98C-CB7F-C5ABDC7D38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74336" y="3572594"/>
            <a:ext cx="154662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Directory Service</a:t>
            </a:r>
          </a:p>
        </p:txBody>
      </p:sp>
      <p:pic>
        <p:nvPicPr>
          <p:cNvPr id="188" name="Graphic 5">
            <a:extLst>
              <a:ext uri="{FF2B5EF4-FFF2-40B4-BE49-F238E27FC236}">
                <a16:creationId xmlns:a16="http://schemas.microsoft.com/office/drawing/2014/main" id="{46EE5CF0-3359-47F6-6472-41351AB6C4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0756" y="5470279"/>
            <a:ext cx="553656" cy="553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9" name="Graphic 6">
            <a:extLst>
              <a:ext uri="{FF2B5EF4-FFF2-40B4-BE49-F238E27FC236}">
                <a16:creationId xmlns:a16="http://schemas.microsoft.com/office/drawing/2014/main" id="{ABC01BA4-A073-009A-208C-177A45BC07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/>
          <a:srcRect/>
          <a:stretch/>
        </p:blipFill>
        <p:spPr bwMode="auto">
          <a:xfrm>
            <a:off x="2786355" y="4681919"/>
            <a:ext cx="559918" cy="559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0" name="TextBox 12">
            <a:extLst>
              <a:ext uri="{FF2B5EF4-FFF2-40B4-BE49-F238E27FC236}">
                <a16:creationId xmlns:a16="http://schemas.microsoft.com/office/drawing/2014/main" id="{E3AC76E6-1545-78EB-B4C1-5F3BC1218B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83536" y="5236509"/>
            <a:ext cx="148783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Elastic Load Balancing</a:t>
            </a:r>
          </a:p>
        </p:txBody>
      </p:sp>
      <p:pic>
        <p:nvPicPr>
          <p:cNvPr id="191" name="Graphic 5">
            <a:extLst>
              <a:ext uri="{FF2B5EF4-FFF2-40B4-BE49-F238E27FC236}">
                <a16:creationId xmlns:a16="http://schemas.microsoft.com/office/drawing/2014/main" id="{2F2DEAEF-9CBB-57F5-4002-1B9A62D9D5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829" y="3905302"/>
            <a:ext cx="559918" cy="555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2" name="TextBox 6">
            <a:extLst>
              <a:ext uri="{FF2B5EF4-FFF2-40B4-BE49-F238E27FC236}">
                <a16:creationId xmlns:a16="http://schemas.microsoft.com/office/drawing/2014/main" id="{51E6ED55-1D41-EE28-5DEC-E16835D1EC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05097" y="4503135"/>
            <a:ext cx="91738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EC2 </a:t>
            </a:r>
          </a:p>
          <a:p>
            <a:pPr algn="ctr"/>
            <a:r>
              <a:rPr lang="en-US" altLang="en-US" sz="10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Head node</a:t>
            </a:r>
          </a:p>
        </p:txBody>
      </p:sp>
      <p:pic>
        <p:nvPicPr>
          <p:cNvPr id="193" name="Graphic 5">
            <a:extLst>
              <a:ext uri="{FF2B5EF4-FFF2-40B4-BE49-F238E27FC236}">
                <a16:creationId xmlns:a16="http://schemas.microsoft.com/office/drawing/2014/main" id="{9C4483DA-25BE-1358-9348-065BACCC6E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0161" y="2564586"/>
            <a:ext cx="559918" cy="559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" name="TextBox 6">
            <a:extLst>
              <a:ext uri="{FF2B5EF4-FFF2-40B4-BE49-F238E27FC236}">
                <a16:creationId xmlns:a16="http://schemas.microsoft.com/office/drawing/2014/main" id="{712EDE6F-7638-EDD0-99BF-6FC1BBA1F6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5178" y="3133440"/>
            <a:ext cx="99389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EC2</a:t>
            </a:r>
          </a:p>
          <a:p>
            <a:pPr algn="ctr" eaLnBrk="1" hangingPunct="1"/>
            <a:r>
              <a:rPr lang="en-US" altLang="en-US" sz="10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Windows VDI</a:t>
            </a:r>
          </a:p>
        </p:txBody>
      </p:sp>
      <p:sp>
        <p:nvSpPr>
          <p:cNvPr id="195" name="TextBox 6">
            <a:extLst>
              <a:ext uri="{FF2B5EF4-FFF2-40B4-BE49-F238E27FC236}">
                <a16:creationId xmlns:a16="http://schemas.microsoft.com/office/drawing/2014/main" id="{3978C1E2-F12D-BB7C-DA20-4DA9DCCA2D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3548" y="6006694"/>
            <a:ext cx="110807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EC2</a:t>
            </a:r>
          </a:p>
          <a:p>
            <a:pPr algn="ctr" eaLnBrk="1" hangingPunct="1"/>
            <a:r>
              <a:rPr lang="en-US" altLang="en-US" sz="1000" i="1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Linux VDI</a:t>
            </a:r>
          </a:p>
        </p:txBody>
      </p:sp>
      <p:pic>
        <p:nvPicPr>
          <p:cNvPr id="196" name="Graphic 18">
            <a:extLst>
              <a:ext uri="{FF2B5EF4-FFF2-40B4-BE49-F238E27FC236}">
                <a16:creationId xmlns:a16="http://schemas.microsoft.com/office/drawing/2014/main" id="{F3BDF59D-3E9D-D76B-922F-5031AB7C94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0628" y="4664154"/>
            <a:ext cx="559918" cy="559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7" name="TextBox 19">
            <a:extLst>
              <a:ext uri="{FF2B5EF4-FFF2-40B4-BE49-F238E27FC236}">
                <a16:creationId xmlns:a16="http://schemas.microsoft.com/office/drawing/2014/main" id="{86684505-DE91-ABF0-0F60-F0DFF5FA24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4736" y="5224982"/>
            <a:ext cx="231052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OpenSearch Service</a:t>
            </a:r>
          </a:p>
          <a:p>
            <a:pPr algn="ctr"/>
            <a:endParaRPr lang="en-US" altLang="en-US" sz="10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198" name="Graphic 62">
            <a:extLst>
              <a:ext uri="{FF2B5EF4-FFF2-40B4-BE49-F238E27FC236}">
                <a16:creationId xmlns:a16="http://schemas.microsoft.com/office/drawing/2014/main" id="{D352B53B-5C80-87D9-BB36-D2FC7FDF6B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5050" y="4605135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9" name="TextBox 16">
            <a:extLst>
              <a:ext uri="{FF2B5EF4-FFF2-40B4-BE49-F238E27FC236}">
                <a16:creationId xmlns:a16="http://schemas.microsoft.com/office/drawing/2014/main" id="{0C1E41BD-BE7C-C566-38D3-BC2BC21E1D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82764" y="5068676"/>
            <a:ext cx="166177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HPC compute nodes</a:t>
            </a:r>
          </a:p>
        </p:txBody>
      </p:sp>
      <p:sp>
        <p:nvSpPr>
          <p:cNvPr id="200" name="Rectangle 199">
            <a:extLst>
              <a:ext uri="{FF2B5EF4-FFF2-40B4-BE49-F238E27FC236}">
                <a16:creationId xmlns:a16="http://schemas.microsoft.com/office/drawing/2014/main" id="{FA8F300B-9D8B-710F-CB6F-729DDF1A039B}"/>
              </a:ext>
            </a:extLst>
          </p:cNvPr>
          <p:cNvSpPr/>
          <p:nvPr/>
        </p:nvSpPr>
        <p:spPr>
          <a:xfrm>
            <a:off x="7122972" y="3846823"/>
            <a:ext cx="1765300" cy="1582479"/>
          </a:xfrm>
          <a:prstGeom prst="rect">
            <a:avLst/>
          </a:prstGeom>
          <a:noFill/>
          <a:ln w="12700">
            <a:solidFill>
              <a:srgbClr val="D8661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rgbClr val="D8661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rgbClr val="D8661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rgbClr val="D8661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 Scaling group</a:t>
            </a:r>
          </a:p>
        </p:txBody>
      </p:sp>
      <p:pic>
        <p:nvPicPr>
          <p:cNvPr id="201" name="Graphic 200">
            <a:extLst>
              <a:ext uri="{FF2B5EF4-FFF2-40B4-BE49-F238E27FC236}">
                <a16:creationId xmlns:a16="http://schemas.microsoft.com/office/drawing/2014/main" id="{9CA57647-4B97-3730-30D2-9D902F16E658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7815122" y="3848411"/>
            <a:ext cx="381000" cy="381000"/>
          </a:xfrm>
          <a:prstGeom prst="rect">
            <a:avLst/>
          </a:prstGeom>
        </p:spPr>
      </p:pic>
      <p:pic>
        <p:nvPicPr>
          <p:cNvPr id="202" name="Graphic 19">
            <a:extLst>
              <a:ext uri="{FF2B5EF4-FFF2-40B4-BE49-F238E27FC236}">
                <a16:creationId xmlns:a16="http://schemas.microsoft.com/office/drawing/2014/main" id="{E2956E87-2334-B0E7-4AAA-7500FE74C2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5317" y="1866657"/>
            <a:ext cx="559918" cy="559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3" name="TextBox 202">
            <a:extLst>
              <a:ext uri="{FF2B5EF4-FFF2-40B4-BE49-F238E27FC236}">
                <a16:creationId xmlns:a16="http://schemas.microsoft.com/office/drawing/2014/main" id="{62BBD06C-FC8B-D748-656A-63BB596096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1026" y="2423957"/>
            <a:ext cx="115574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10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Elastic File System (Amazon EFS)</a:t>
            </a:r>
          </a:p>
        </p:txBody>
      </p:sp>
      <p:pic>
        <p:nvPicPr>
          <p:cNvPr id="204" name="Graphic 8">
            <a:extLst>
              <a:ext uri="{FF2B5EF4-FFF2-40B4-BE49-F238E27FC236}">
                <a16:creationId xmlns:a16="http://schemas.microsoft.com/office/drawing/2014/main" id="{B427BB55-C925-3B38-7151-38AD50472F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8147" y="1866657"/>
            <a:ext cx="55399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" name="TextBox 11">
            <a:extLst>
              <a:ext uri="{FF2B5EF4-FFF2-40B4-BE49-F238E27FC236}">
                <a16:creationId xmlns:a16="http://schemas.microsoft.com/office/drawing/2014/main" id="{F1093FFD-F55F-BDC0-EB95-3C11185239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2377" y="2446988"/>
            <a:ext cx="71150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</a:t>
            </a:r>
          </a:p>
          <a:p>
            <a:pPr algn="ctr" eaLnBrk="1" hangingPunct="1"/>
            <a:r>
              <a:rPr lang="en-US" altLang="en-US" sz="1000" dirty="0" err="1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FSx</a:t>
            </a:r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for</a:t>
            </a:r>
            <a:b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1000" dirty="0" err="1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Lustre</a:t>
            </a:r>
            <a:endParaRPr lang="en-US" altLang="en-US" sz="10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06" name="Rectangle 205">
            <a:extLst>
              <a:ext uri="{FF2B5EF4-FFF2-40B4-BE49-F238E27FC236}">
                <a16:creationId xmlns:a16="http://schemas.microsoft.com/office/drawing/2014/main" id="{511C5196-1690-82C7-1DFB-F27C300D5449}"/>
              </a:ext>
            </a:extLst>
          </p:cNvPr>
          <p:cNvSpPr/>
          <p:nvPr/>
        </p:nvSpPr>
        <p:spPr>
          <a:xfrm>
            <a:off x="6669248" y="1471544"/>
            <a:ext cx="2358546" cy="1747958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rgbClr val="5A6B86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Cluster Filesystems</a:t>
            </a:r>
          </a:p>
        </p:txBody>
      </p:sp>
      <p:pic>
        <p:nvPicPr>
          <p:cNvPr id="207" name="Picture 206">
            <a:extLst>
              <a:ext uri="{FF2B5EF4-FFF2-40B4-BE49-F238E27FC236}">
                <a16:creationId xmlns:a16="http://schemas.microsoft.com/office/drawing/2014/main" id="{945B3D8B-7BDD-BACA-68F3-D93BE815E506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8300977" y="1866657"/>
            <a:ext cx="553998" cy="553998"/>
          </a:xfrm>
          <a:prstGeom prst="rect">
            <a:avLst/>
          </a:prstGeom>
        </p:spPr>
      </p:pic>
      <p:sp>
        <p:nvSpPr>
          <p:cNvPr id="208" name="TextBox 11">
            <a:extLst>
              <a:ext uri="{FF2B5EF4-FFF2-40B4-BE49-F238E27FC236}">
                <a16:creationId xmlns:a16="http://schemas.microsoft.com/office/drawing/2014/main" id="{82A71E33-8929-D49B-69F3-F5392084BD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84219" y="2479645"/>
            <a:ext cx="86487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</a:t>
            </a:r>
          </a:p>
          <a:p>
            <a:pPr algn="ctr" eaLnBrk="1" hangingPunct="1"/>
            <a:r>
              <a:rPr lang="en-US" altLang="en-US" sz="1000" dirty="0" err="1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FSx</a:t>
            </a:r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for</a:t>
            </a:r>
            <a:b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NetApp ONTAP</a:t>
            </a:r>
          </a:p>
        </p:txBody>
      </p:sp>
      <p:pic>
        <p:nvPicPr>
          <p:cNvPr id="209" name="Graphic 11">
            <a:extLst>
              <a:ext uri="{FF2B5EF4-FFF2-40B4-BE49-F238E27FC236}">
                <a16:creationId xmlns:a16="http://schemas.microsoft.com/office/drawing/2014/main" id="{92CC0738-58AF-76B0-DD5F-9282F8F858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4964" y="2659367"/>
            <a:ext cx="554457" cy="554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0" name="TextBox 21">
            <a:extLst>
              <a:ext uri="{FF2B5EF4-FFF2-40B4-BE49-F238E27FC236}">
                <a16:creationId xmlns:a16="http://schemas.microsoft.com/office/drawing/2014/main" id="{16946422-2486-ACAB-01EF-951808E106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86075" y="3241395"/>
            <a:ext cx="112226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EC2 Image Builder</a:t>
            </a:r>
          </a:p>
          <a:p>
            <a:pPr algn="ctr" eaLnBrk="1" hangingPunct="1"/>
            <a:r>
              <a:rPr lang="en-US" altLang="en-US" sz="10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Linux</a:t>
            </a:r>
          </a:p>
        </p:txBody>
      </p:sp>
      <p:pic>
        <p:nvPicPr>
          <p:cNvPr id="211" name="Graphic 14">
            <a:extLst>
              <a:ext uri="{FF2B5EF4-FFF2-40B4-BE49-F238E27FC236}">
                <a16:creationId xmlns:a16="http://schemas.microsoft.com/office/drawing/2014/main" id="{EE127BC5-235A-63CF-D30C-553FF94E04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3531" y="1847902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2" name="TextBox 16">
            <a:extLst>
              <a:ext uri="{FF2B5EF4-FFF2-40B4-BE49-F238E27FC236}">
                <a16:creationId xmlns:a16="http://schemas.microsoft.com/office/drawing/2014/main" id="{E1C3CFC6-DB26-3511-BDB8-BDE248C736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28244" y="1644040"/>
            <a:ext cx="38777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AMI</a:t>
            </a:r>
          </a:p>
        </p:txBody>
      </p:sp>
      <p:pic>
        <p:nvPicPr>
          <p:cNvPr id="213" name="Graphic 11">
            <a:extLst>
              <a:ext uri="{FF2B5EF4-FFF2-40B4-BE49-F238E27FC236}">
                <a16:creationId xmlns:a16="http://schemas.microsoft.com/office/drawing/2014/main" id="{C1481FB1-2394-91E5-CCE6-A38A5B9C9D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7294" y="4923473"/>
            <a:ext cx="554457" cy="554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4" name="TextBox 213">
            <a:extLst>
              <a:ext uri="{FF2B5EF4-FFF2-40B4-BE49-F238E27FC236}">
                <a16:creationId xmlns:a16="http://schemas.microsoft.com/office/drawing/2014/main" id="{052DC414-FBCF-34A5-7BF8-6C250882D1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09485" y="5505502"/>
            <a:ext cx="116018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EC2 Image Builder</a:t>
            </a:r>
          </a:p>
          <a:p>
            <a:pPr algn="ctr" eaLnBrk="1" hangingPunct="1"/>
            <a:r>
              <a:rPr lang="en-US" altLang="en-US" sz="10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Windows</a:t>
            </a:r>
          </a:p>
        </p:txBody>
      </p:sp>
      <p:cxnSp>
        <p:nvCxnSpPr>
          <p:cNvPr id="215" name="Straight Arrow Connector 214">
            <a:extLst>
              <a:ext uri="{FF2B5EF4-FFF2-40B4-BE49-F238E27FC236}">
                <a16:creationId xmlns:a16="http://schemas.microsoft.com/office/drawing/2014/main" id="{C81C27D1-0927-BA3E-6230-784BB451E135}"/>
              </a:ext>
            </a:extLst>
          </p:cNvPr>
          <p:cNvCxnSpPr>
            <a:cxnSpLocks/>
            <a:stCxn id="211" idx="2"/>
            <a:endCxn id="209" idx="0"/>
          </p:cNvCxnSpPr>
          <p:nvPr/>
        </p:nvCxnSpPr>
        <p:spPr>
          <a:xfrm>
            <a:off x="9722131" y="2305102"/>
            <a:ext cx="62" cy="354265"/>
          </a:xfrm>
          <a:prstGeom prst="straightConnector1">
            <a:avLst/>
          </a:prstGeom>
          <a:ln w="12700">
            <a:solidFill>
              <a:srgbClr val="545B64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6" name="Graphic 14">
            <a:extLst>
              <a:ext uri="{FF2B5EF4-FFF2-40B4-BE49-F238E27FC236}">
                <a16:creationId xmlns:a16="http://schemas.microsoft.com/office/drawing/2014/main" id="{483F583C-8D1E-9919-CA38-4214DE0A45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5923" y="4069903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7" name="TextBox 16">
            <a:extLst>
              <a:ext uri="{FF2B5EF4-FFF2-40B4-BE49-F238E27FC236}">
                <a16:creationId xmlns:a16="http://schemas.microsoft.com/office/drawing/2014/main" id="{E9516E60-AC33-AAEB-8F5F-719EE81DF8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51144" y="3866041"/>
            <a:ext cx="34675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AMI</a:t>
            </a:r>
          </a:p>
        </p:txBody>
      </p:sp>
      <p:cxnSp>
        <p:nvCxnSpPr>
          <p:cNvPr id="218" name="Straight Arrow Connector 217">
            <a:extLst>
              <a:ext uri="{FF2B5EF4-FFF2-40B4-BE49-F238E27FC236}">
                <a16:creationId xmlns:a16="http://schemas.microsoft.com/office/drawing/2014/main" id="{DBDA69D4-7323-ABE6-D910-58784503BAE0}"/>
              </a:ext>
            </a:extLst>
          </p:cNvPr>
          <p:cNvCxnSpPr>
            <a:cxnSpLocks/>
            <a:stCxn id="216" idx="2"/>
            <a:endCxn id="213" idx="0"/>
          </p:cNvCxnSpPr>
          <p:nvPr/>
        </p:nvCxnSpPr>
        <p:spPr>
          <a:xfrm>
            <a:off x="9724523" y="4527103"/>
            <a:ext cx="0" cy="396370"/>
          </a:xfrm>
          <a:prstGeom prst="straightConnector1">
            <a:avLst/>
          </a:prstGeom>
          <a:ln w="12700">
            <a:solidFill>
              <a:srgbClr val="545B64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9" name="Rectangle 218">
            <a:extLst>
              <a:ext uri="{FF2B5EF4-FFF2-40B4-BE49-F238E27FC236}">
                <a16:creationId xmlns:a16="http://schemas.microsoft.com/office/drawing/2014/main" id="{52DF9436-5BF7-1608-6B56-7B0AF275B412}"/>
              </a:ext>
            </a:extLst>
          </p:cNvPr>
          <p:cNvSpPr/>
          <p:nvPr/>
        </p:nvSpPr>
        <p:spPr>
          <a:xfrm>
            <a:off x="9234808" y="1271629"/>
            <a:ext cx="952391" cy="4959782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rgbClr val="5A6B86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AMI Build</a:t>
            </a:r>
          </a:p>
        </p:txBody>
      </p:sp>
      <p:cxnSp>
        <p:nvCxnSpPr>
          <p:cNvPr id="220" name="Straight Arrow Connector 219">
            <a:extLst>
              <a:ext uri="{FF2B5EF4-FFF2-40B4-BE49-F238E27FC236}">
                <a16:creationId xmlns:a16="http://schemas.microsoft.com/office/drawing/2014/main" id="{170069A8-E5C8-852D-1B98-141A17E08069}"/>
              </a:ext>
            </a:extLst>
          </p:cNvPr>
          <p:cNvCxnSpPr>
            <a:cxnSpLocks/>
          </p:cNvCxnSpPr>
          <p:nvPr/>
        </p:nvCxnSpPr>
        <p:spPr>
          <a:xfrm>
            <a:off x="3358889" y="1775154"/>
            <a:ext cx="548647" cy="999"/>
          </a:xfrm>
          <a:prstGeom prst="straightConnector1">
            <a:avLst/>
          </a:prstGeom>
          <a:ln w="12700">
            <a:solidFill>
              <a:srgbClr val="545B64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Elbow Connector 220">
            <a:extLst>
              <a:ext uri="{FF2B5EF4-FFF2-40B4-BE49-F238E27FC236}">
                <a16:creationId xmlns:a16="http://schemas.microsoft.com/office/drawing/2014/main" id="{94805959-DD57-50CF-DAA9-F5277FCB56C9}"/>
              </a:ext>
            </a:extLst>
          </p:cNvPr>
          <p:cNvCxnSpPr>
            <a:cxnSpLocks/>
          </p:cNvCxnSpPr>
          <p:nvPr/>
        </p:nvCxnSpPr>
        <p:spPr>
          <a:xfrm>
            <a:off x="4546208" y="1734761"/>
            <a:ext cx="2127213" cy="140199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Elbow Connector 221">
            <a:extLst>
              <a:ext uri="{FF2B5EF4-FFF2-40B4-BE49-F238E27FC236}">
                <a16:creationId xmlns:a16="http://schemas.microsoft.com/office/drawing/2014/main" id="{E78B25A0-8ABB-6AA7-F2B3-74928711184C}"/>
              </a:ext>
            </a:extLst>
          </p:cNvPr>
          <p:cNvCxnSpPr>
            <a:cxnSpLocks/>
          </p:cNvCxnSpPr>
          <p:nvPr/>
        </p:nvCxnSpPr>
        <p:spPr>
          <a:xfrm>
            <a:off x="2245940" y="3887839"/>
            <a:ext cx="1949269" cy="239429"/>
          </a:xfrm>
          <a:prstGeom prst="bentConnector3">
            <a:avLst>
              <a:gd name="adj1" fmla="val 34885"/>
            </a:avLst>
          </a:prstGeom>
          <a:ln w="12700">
            <a:solidFill>
              <a:schemeClr val="tx2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Elbow Connector 222">
            <a:extLst>
              <a:ext uri="{FF2B5EF4-FFF2-40B4-BE49-F238E27FC236}">
                <a16:creationId xmlns:a16="http://schemas.microsoft.com/office/drawing/2014/main" id="{857DB363-7B77-DA53-6501-1A54E94667E9}"/>
              </a:ext>
            </a:extLst>
          </p:cNvPr>
          <p:cNvCxnSpPr>
            <a:cxnSpLocks/>
            <a:stCxn id="193" idx="3"/>
          </p:cNvCxnSpPr>
          <p:nvPr/>
        </p:nvCxnSpPr>
        <p:spPr>
          <a:xfrm>
            <a:off x="4620079" y="2844545"/>
            <a:ext cx="814631" cy="311947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Elbow Connector 223">
            <a:extLst>
              <a:ext uri="{FF2B5EF4-FFF2-40B4-BE49-F238E27FC236}">
                <a16:creationId xmlns:a16="http://schemas.microsoft.com/office/drawing/2014/main" id="{1784FDBC-CDCE-A6B7-2081-A374E49D828B}"/>
              </a:ext>
            </a:extLst>
          </p:cNvPr>
          <p:cNvCxnSpPr>
            <a:cxnSpLocks/>
            <a:stCxn id="189" idx="0"/>
            <a:endCxn id="193" idx="1"/>
          </p:cNvCxnSpPr>
          <p:nvPr/>
        </p:nvCxnSpPr>
        <p:spPr>
          <a:xfrm rot="5400000" flipH="1" flipV="1">
            <a:off x="2644550" y="3266309"/>
            <a:ext cx="1837374" cy="993847"/>
          </a:xfrm>
          <a:prstGeom prst="bentConnector2">
            <a:avLst/>
          </a:prstGeom>
          <a:ln w="12700">
            <a:solidFill>
              <a:schemeClr val="tx2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Elbow Connector 224">
            <a:extLst>
              <a:ext uri="{FF2B5EF4-FFF2-40B4-BE49-F238E27FC236}">
                <a16:creationId xmlns:a16="http://schemas.microsoft.com/office/drawing/2014/main" id="{AF63A170-FF6E-FAF4-62DA-8EAF1695401E}"/>
              </a:ext>
            </a:extLst>
          </p:cNvPr>
          <p:cNvCxnSpPr>
            <a:cxnSpLocks/>
          </p:cNvCxnSpPr>
          <p:nvPr/>
        </p:nvCxnSpPr>
        <p:spPr>
          <a:xfrm rot="10800000">
            <a:off x="4909976" y="4235505"/>
            <a:ext cx="2197973" cy="347993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Straight Arrow Connector 45">
            <a:extLst>
              <a:ext uri="{FF2B5EF4-FFF2-40B4-BE49-F238E27FC236}">
                <a16:creationId xmlns:a16="http://schemas.microsoft.com/office/drawing/2014/main" id="{68288A0A-B8CB-7699-CDAF-2DF5FA520C77}"/>
              </a:ext>
            </a:extLst>
          </p:cNvPr>
          <p:cNvCxnSpPr>
            <a:cxnSpLocks/>
            <a:endCxn id="196" idx="0"/>
          </p:cNvCxnSpPr>
          <p:nvPr/>
        </p:nvCxnSpPr>
        <p:spPr>
          <a:xfrm>
            <a:off x="4920630" y="4383376"/>
            <a:ext cx="509957" cy="280778"/>
          </a:xfrm>
          <a:prstGeom prst="bentConnector2">
            <a:avLst/>
          </a:prstGeom>
          <a:ln w="12700">
            <a:solidFill>
              <a:srgbClr val="545B64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Straight Arrow Connector 226">
            <a:extLst>
              <a:ext uri="{FF2B5EF4-FFF2-40B4-BE49-F238E27FC236}">
                <a16:creationId xmlns:a16="http://schemas.microsoft.com/office/drawing/2014/main" id="{DEA40A37-4875-0094-1839-0A535B8041F2}"/>
              </a:ext>
            </a:extLst>
          </p:cNvPr>
          <p:cNvCxnSpPr>
            <a:cxnSpLocks/>
          </p:cNvCxnSpPr>
          <p:nvPr/>
        </p:nvCxnSpPr>
        <p:spPr>
          <a:xfrm>
            <a:off x="6892088" y="3241395"/>
            <a:ext cx="1" cy="2645077"/>
          </a:xfrm>
          <a:prstGeom prst="straightConnector1">
            <a:avLst/>
          </a:prstGeom>
          <a:ln w="12700">
            <a:solidFill>
              <a:srgbClr val="545B64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Straight Arrow Connector 227">
            <a:extLst>
              <a:ext uri="{FF2B5EF4-FFF2-40B4-BE49-F238E27FC236}">
                <a16:creationId xmlns:a16="http://schemas.microsoft.com/office/drawing/2014/main" id="{14B1EC0D-9A08-B120-17DC-AD5D80A6E870}"/>
              </a:ext>
            </a:extLst>
          </p:cNvPr>
          <p:cNvCxnSpPr>
            <a:cxnSpLocks/>
          </p:cNvCxnSpPr>
          <p:nvPr/>
        </p:nvCxnSpPr>
        <p:spPr>
          <a:xfrm flipV="1">
            <a:off x="4404412" y="5886503"/>
            <a:ext cx="2487676" cy="1"/>
          </a:xfrm>
          <a:prstGeom prst="straightConnector1">
            <a:avLst/>
          </a:prstGeom>
          <a:ln w="12700">
            <a:solidFill>
              <a:srgbClr val="545B64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Elbow Connector 228">
            <a:extLst>
              <a:ext uri="{FF2B5EF4-FFF2-40B4-BE49-F238E27FC236}">
                <a16:creationId xmlns:a16="http://schemas.microsoft.com/office/drawing/2014/main" id="{F00490D7-BB61-F043-8F79-0F4F443A4DC0}"/>
              </a:ext>
            </a:extLst>
          </p:cNvPr>
          <p:cNvCxnSpPr>
            <a:cxnSpLocks/>
          </p:cNvCxnSpPr>
          <p:nvPr/>
        </p:nvCxnSpPr>
        <p:spPr>
          <a:xfrm rot="10800000">
            <a:off x="6090979" y="3449977"/>
            <a:ext cx="1016971" cy="876170"/>
          </a:xfrm>
          <a:prstGeom prst="bentConnector3">
            <a:avLst>
              <a:gd name="adj1" fmla="val 64796"/>
            </a:avLst>
          </a:prstGeom>
          <a:ln w="12700">
            <a:solidFill>
              <a:schemeClr val="tx2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Elbow Connector 229">
            <a:extLst>
              <a:ext uri="{FF2B5EF4-FFF2-40B4-BE49-F238E27FC236}">
                <a16:creationId xmlns:a16="http://schemas.microsoft.com/office/drawing/2014/main" id="{9D04A298-9680-4E33-5F26-892F3D6B2B9C}"/>
              </a:ext>
            </a:extLst>
          </p:cNvPr>
          <p:cNvCxnSpPr>
            <a:cxnSpLocks/>
          </p:cNvCxnSpPr>
          <p:nvPr/>
        </p:nvCxnSpPr>
        <p:spPr>
          <a:xfrm flipV="1">
            <a:off x="3346273" y="4326147"/>
            <a:ext cx="856595" cy="493668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Elbow Connector 230">
            <a:extLst>
              <a:ext uri="{FF2B5EF4-FFF2-40B4-BE49-F238E27FC236}">
                <a16:creationId xmlns:a16="http://schemas.microsoft.com/office/drawing/2014/main" id="{9F8E4A82-183F-5F07-EED9-59060DA43A7E}"/>
              </a:ext>
            </a:extLst>
          </p:cNvPr>
          <p:cNvCxnSpPr>
            <a:cxnSpLocks/>
            <a:endCxn id="188" idx="0"/>
          </p:cNvCxnSpPr>
          <p:nvPr/>
        </p:nvCxnSpPr>
        <p:spPr>
          <a:xfrm>
            <a:off x="2939964" y="5148542"/>
            <a:ext cx="1187620" cy="321737"/>
          </a:xfrm>
          <a:prstGeom prst="bentConnector2">
            <a:avLst/>
          </a:prstGeom>
          <a:ln w="12700">
            <a:solidFill>
              <a:schemeClr val="tx2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Elbow Connector 231">
            <a:extLst>
              <a:ext uri="{FF2B5EF4-FFF2-40B4-BE49-F238E27FC236}">
                <a16:creationId xmlns:a16="http://schemas.microsoft.com/office/drawing/2014/main" id="{5F1C3E51-DDA5-4753-DB37-1E9B9E6FDC76}"/>
              </a:ext>
            </a:extLst>
          </p:cNvPr>
          <p:cNvCxnSpPr>
            <a:cxnSpLocks/>
          </p:cNvCxnSpPr>
          <p:nvPr/>
        </p:nvCxnSpPr>
        <p:spPr>
          <a:xfrm flipV="1">
            <a:off x="4904530" y="2664343"/>
            <a:ext cx="1760572" cy="1394208"/>
          </a:xfrm>
          <a:prstGeom prst="bentConnector3">
            <a:avLst>
              <a:gd name="adj1" fmla="val 93281"/>
            </a:avLst>
          </a:prstGeom>
          <a:ln w="12700">
            <a:solidFill>
              <a:schemeClr val="tx2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3" name="Rectangle 232">
            <a:extLst>
              <a:ext uri="{FF2B5EF4-FFF2-40B4-BE49-F238E27FC236}">
                <a16:creationId xmlns:a16="http://schemas.microsoft.com/office/drawing/2014/main" id="{EA8C7AAB-553B-850B-CCB5-1CC80E2BB373}"/>
              </a:ext>
            </a:extLst>
          </p:cNvPr>
          <p:cNvSpPr/>
          <p:nvPr/>
        </p:nvSpPr>
        <p:spPr>
          <a:xfrm>
            <a:off x="2433553" y="1162102"/>
            <a:ext cx="6641901" cy="5223080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rgbClr val="5A6B86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Aerospace VDI and HPC environment in AWS Cloud</a:t>
            </a:r>
          </a:p>
        </p:txBody>
      </p:sp>
      <p:cxnSp>
        <p:nvCxnSpPr>
          <p:cNvPr id="234" name="Straight Arrow Connector 262">
            <a:extLst>
              <a:ext uri="{FF2B5EF4-FFF2-40B4-BE49-F238E27FC236}">
                <a16:creationId xmlns:a16="http://schemas.microsoft.com/office/drawing/2014/main" id="{099F8B37-AC14-F01E-F25D-6ECBE0578502}"/>
              </a:ext>
            </a:extLst>
          </p:cNvPr>
          <p:cNvCxnSpPr>
            <a:cxnSpLocks/>
            <a:stCxn id="176" idx="3"/>
          </p:cNvCxnSpPr>
          <p:nvPr/>
        </p:nvCxnSpPr>
        <p:spPr>
          <a:xfrm flipV="1">
            <a:off x="2164461" y="1776153"/>
            <a:ext cx="647513" cy="397096"/>
          </a:xfrm>
          <a:prstGeom prst="bentConnector3">
            <a:avLst>
              <a:gd name="adj1" fmla="val 62838"/>
            </a:avLst>
          </a:prstGeom>
          <a:ln w="12700">
            <a:solidFill>
              <a:srgbClr val="545B64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Straight Arrow Connector 234">
            <a:extLst>
              <a:ext uri="{FF2B5EF4-FFF2-40B4-BE49-F238E27FC236}">
                <a16:creationId xmlns:a16="http://schemas.microsoft.com/office/drawing/2014/main" id="{ECBA2911-E915-45D8-39C3-96B0E3FF3A9E}"/>
              </a:ext>
            </a:extLst>
          </p:cNvPr>
          <p:cNvCxnSpPr>
            <a:cxnSpLocks/>
          </p:cNvCxnSpPr>
          <p:nvPr/>
        </p:nvCxnSpPr>
        <p:spPr>
          <a:xfrm>
            <a:off x="2206106" y="4955272"/>
            <a:ext cx="580249" cy="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6" name="Rectangle 235">
            <a:extLst>
              <a:ext uri="{FF2B5EF4-FFF2-40B4-BE49-F238E27FC236}">
                <a16:creationId xmlns:a16="http://schemas.microsoft.com/office/drawing/2014/main" id="{C53F7587-2580-CDAC-3F55-E59D2F11414D}"/>
              </a:ext>
            </a:extLst>
          </p:cNvPr>
          <p:cNvSpPr/>
          <p:nvPr/>
        </p:nvSpPr>
        <p:spPr>
          <a:xfrm>
            <a:off x="1509133" y="1170921"/>
            <a:ext cx="863637" cy="4715551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rgbClr val="5A6B8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premises</a:t>
            </a:r>
          </a:p>
        </p:txBody>
      </p:sp>
      <p:sp>
        <p:nvSpPr>
          <p:cNvPr id="237" name="NumBox 1">
            <a:extLst>
              <a:ext uri="{FF2B5EF4-FFF2-40B4-BE49-F238E27FC236}">
                <a16:creationId xmlns:a16="http://schemas.microsoft.com/office/drawing/2014/main" id="{F83D56FD-9F87-192A-9F57-C43C189CC64A}"/>
              </a:ext>
            </a:extLst>
          </p:cNvPr>
          <p:cNvSpPr/>
          <p:nvPr/>
        </p:nvSpPr>
        <p:spPr>
          <a:xfrm>
            <a:off x="1808348" y="2850184"/>
            <a:ext cx="274320" cy="27432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238" name="NumBox 2">
            <a:extLst>
              <a:ext uri="{FF2B5EF4-FFF2-40B4-BE49-F238E27FC236}">
                <a16:creationId xmlns:a16="http://schemas.microsoft.com/office/drawing/2014/main" id="{CB1FEA43-CC1C-42DA-A6E6-529D7301FAA5}"/>
              </a:ext>
            </a:extLst>
          </p:cNvPr>
          <p:cNvSpPr/>
          <p:nvPr/>
        </p:nvSpPr>
        <p:spPr>
          <a:xfrm>
            <a:off x="9280901" y="1546256"/>
            <a:ext cx="274320" cy="27432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sp>
        <p:nvSpPr>
          <p:cNvPr id="239" name="NumBox 3">
            <a:extLst>
              <a:ext uri="{FF2B5EF4-FFF2-40B4-BE49-F238E27FC236}">
                <a16:creationId xmlns:a16="http://schemas.microsoft.com/office/drawing/2014/main" id="{48B0A17A-B43F-5B8D-8917-502E26F68F77}"/>
              </a:ext>
            </a:extLst>
          </p:cNvPr>
          <p:cNvSpPr/>
          <p:nvPr/>
        </p:nvSpPr>
        <p:spPr>
          <a:xfrm>
            <a:off x="3686952" y="2497486"/>
            <a:ext cx="274320" cy="27432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sp>
        <p:nvSpPr>
          <p:cNvPr id="240" name="NumBox 4">
            <a:extLst>
              <a:ext uri="{FF2B5EF4-FFF2-40B4-BE49-F238E27FC236}">
                <a16:creationId xmlns:a16="http://schemas.microsoft.com/office/drawing/2014/main" id="{90133FD1-4F01-35A2-D0AA-5B1AB9F14F4B}"/>
              </a:ext>
            </a:extLst>
          </p:cNvPr>
          <p:cNvSpPr/>
          <p:nvPr/>
        </p:nvSpPr>
        <p:spPr>
          <a:xfrm>
            <a:off x="4200688" y="5084365"/>
            <a:ext cx="274320" cy="27432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sp>
        <p:nvSpPr>
          <p:cNvPr id="241" name="NumBox 6">
            <a:extLst>
              <a:ext uri="{FF2B5EF4-FFF2-40B4-BE49-F238E27FC236}">
                <a16:creationId xmlns:a16="http://schemas.microsoft.com/office/drawing/2014/main" id="{DC4E686E-4588-B121-4352-4A217EE68AE9}"/>
              </a:ext>
            </a:extLst>
          </p:cNvPr>
          <p:cNvSpPr/>
          <p:nvPr/>
        </p:nvSpPr>
        <p:spPr>
          <a:xfrm>
            <a:off x="5147131" y="2731822"/>
            <a:ext cx="274320" cy="27432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sp>
        <p:nvSpPr>
          <p:cNvPr id="242" name="NumBox 6">
            <a:extLst>
              <a:ext uri="{FF2B5EF4-FFF2-40B4-BE49-F238E27FC236}">
                <a16:creationId xmlns:a16="http://schemas.microsoft.com/office/drawing/2014/main" id="{874427FD-7DDF-0910-5B71-2C046AB7D2C0}"/>
              </a:ext>
            </a:extLst>
          </p:cNvPr>
          <p:cNvSpPr/>
          <p:nvPr/>
        </p:nvSpPr>
        <p:spPr>
          <a:xfrm>
            <a:off x="3617781" y="1871965"/>
            <a:ext cx="274320" cy="27432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6</a:t>
            </a:r>
          </a:p>
        </p:txBody>
      </p:sp>
      <p:sp>
        <p:nvSpPr>
          <p:cNvPr id="243" name="NumBox 6">
            <a:extLst>
              <a:ext uri="{FF2B5EF4-FFF2-40B4-BE49-F238E27FC236}">
                <a16:creationId xmlns:a16="http://schemas.microsoft.com/office/drawing/2014/main" id="{38360085-4483-873C-9015-C6CC8F3AB4C7}"/>
              </a:ext>
            </a:extLst>
          </p:cNvPr>
          <p:cNvSpPr/>
          <p:nvPr/>
        </p:nvSpPr>
        <p:spPr>
          <a:xfrm>
            <a:off x="6726936" y="1541611"/>
            <a:ext cx="274320" cy="27432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7</a:t>
            </a:r>
          </a:p>
        </p:txBody>
      </p:sp>
      <p:sp>
        <p:nvSpPr>
          <p:cNvPr id="244" name="NumBox 6">
            <a:extLst>
              <a:ext uri="{FF2B5EF4-FFF2-40B4-BE49-F238E27FC236}">
                <a16:creationId xmlns:a16="http://schemas.microsoft.com/office/drawing/2014/main" id="{46B6DE5A-03E4-258A-1ECD-07EE214930C6}"/>
              </a:ext>
            </a:extLst>
          </p:cNvPr>
          <p:cNvSpPr/>
          <p:nvPr/>
        </p:nvSpPr>
        <p:spPr>
          <a:xfrm>
            <a:off x="7265145" y="3511268"/>
            <a:ext cx="274320" cy="27432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8</a:t>
            </a:r>
          </a:p>
        </p:txBody>
      </p:sp>
      <p:sp>
        <p:nvSpPr>
          <p:cNvPr id="245" name="NumBox 8">
            <a:extLst>
              <a:ext uri="{FF2B5EF4-FFF2-40B4-BE49-F238E27FC236}">
                <a16:creationId xmlns:a16="http://schemas.microsoft.com/office/drawing/2014/main" id="{1D61F7FE-FF30-9DC4-D985-1B7986C91861}"/>
              </a:ext>
            </a:extLst>
          </p:cNvPr>
          <p:cNvSpPr/>
          <p:nvPr/>
        </p:nvSpPr>
        <p:spPr>
          <a:xfrm>
            <a:off x="5779445" y="4767080"/>
            <a:ext cx="274320" cy="27432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9</a:t>
            </a:r>
          </a:p>
        </p:txBody>
      </p:sp>
      <p:cxnSp>
        <p:nvCxnSpPr>
          <p:cNvPr id="247" name="Elbow Connector 246">
            <a:extLst>
              <a:ext uri="{FF2B5EF4-FFF2-40B4-BE49-F238E27FC236}">
                <a16:creationId xmlns:a16="http://schemas.microsoft.com/office/drawing/2014/main" id="{4E3502E2-411F-1720-667E-D3878BB435ED}"/>
              </a:ext>
            </a:extLst>
          </p:cNvPr>
          <p:cNvCxnSpPr>
            <a:cxnSpLocks/>
            <a:stCxn id="188" idx="3"/>
            <a:endCxn id="186" idx="3"/>
          </p:cNvCxnSpPr>
          <p:nvPr/>
        </p:nvCxnSpPr>
        <p:spPr>
          <a:xfrm flipV="1">
            <a:off x="4404412" y="3273324"/>
            <a:ext cx="1631343" cy="2473783"/>
          </a:xfrm>
          <a:prstGeom prst="bentConnector3">
            <a:avLst>
              <a:gd name="adj1" fmla="val 136876"/>
            </a:avLst>
          </a:prstGeom>
          <a:ln w="12700">
            <a:solidFill>
              <a:schemeClr val="tx2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Straight Arrow Connector 247">
            <a:extLst>
              <a:ext uri="{FF2B5EF4-FFF2-40B4-BE49-F238E27FC236}">
                <a16:creationId xmlns:a16="http://schemas.microsoft.com/office/drawing/2014/main" id="{A023076F-937A-127E-516A-D41931CCF8B4}"/>
              </a:ext>
            </a:extLst>
          </p:cNvPr>
          <p:cNvCxnSpPr>
            <a:cxnSpLocks/>
          </p:cNvCxnSpPr>
          <p:nvPr/>
        </p:nvCxnSpPr>
        <p:spPr>
          <a:xfrm flipV="1">
            <a:off x="5916605" y="2527358"/>
            <a:ext cx="0" cy="459157"/>
          </a:xfrm>
          <a:prstGeom prst="straightConnector1">
            <a:avLst/>
          </a:prstGeom>
          <a:ln w="12700">
            <a:solidFill>
              <a:srgbClr val="545B64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Straight Connector 248">
            <a:extLst>
              <a:ext uri="{FF2B5EF4-FFF2-40B4-BE49-F238E27FC236}">
                <a16:creationId xmlns:a16="http://schemas.microsoft.com/office/drawing/2014/main" id="{15F48324-C213-E6BB-8AAC-C482A476D643}"/>
              </a:ext>
            </a:extLst>
          </p:cNvPr>
          <p:cNvCxnSpPr/>
          <p:nvPr/>
        </p:nvCxnSpPr>
        <p:spPr>
          <a:xfrm>
            <a:off x="5916605" y="2527358"/>
            <a:ext cx="758652" cy="0"/>
          </a:xfrm>
          <a:prstGeom prst="line">
            <a:avLst/>
          </a:prstGeom>
          <a:ln w="12700">
            <a:solidFill>
              <a:schemeClr val="bg1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Elbow Connector 249">
            <a:extLst>
              <a:ext uri="{FF2B5EF4-FFF2-40B4-BE49-F238E27FC236}">
                <a16:creationId xmlns:a16="http://schemas.microsoft.com/office/drawing/2014/main" id="{6B8F6884-28DD-0B24-2E63-B8B6CFCF2D8C}"/>
              </a:ext>
            </a:extLst>
          </p:cNvPr>
          <p:cNvCxnSpPr>
            <a:cxnSpLocks/>
            <a:endCxn id="186" idx="0"/>
          </p:cNvCxnSpPr>
          <p:nvPr/>
        </p:nvCxnSpPr>
        <p:spPr>
          <a:xfrm>
            <a:off x="4514862" y="2052162"/>
            <a:ext cx="1238471" cy="938740"/>
          </a:xfrm>
          <a:prstGeom prst="bentConnector2">
            <a:avLst/>
          </a:prstGeom>
          <a:ln w="12700">
            <a:solidFill>
              <a:schemeClr val="tx2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Elbow Connector 250">
            <a:extLst>
              <a:ext uri="{FF2B5EF4-FFF2-40B4-BE49-F238E27FC236}">
                <a16:creationId xmlns:a16="http://schemas.microsoft.com/office/drawing/2014/main" id="{5A9C3D63-B207-912C-1503-5AA7C2C21D49}"/>
              </a:ext>
            </a:extLst>
          </p:cNvPr>
          <p:cNvCxnSpPr>
            <a:cxnSpLocks/>
          </p:cNvCxnSpPr>
          <p:nvPr/>
        </p:nvCxnSpPr>
        <p:spPr>
          <a:xfrm flipV="1">
            <a:off x="4620079" y="2364026"/>
            <a:ext cx="2058822" cy="273678"/>
          </a:xfrm>
          <a:prstGeom prst="bentConnector3">
            <a:avLst>
              <a:gd name="adj1" fmla="val 17990"/>
            </a:avLst>
          </a:prstGeom>
          <a:ln w="12700">
            <a:solidFill>
              <a:schemeClr val="tx2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Straight Arrow Connector 251">
            <a:extLst>
              <a:ext uri="{FF2B5EF4-FFF2-40B4-BE49-F238E27FC236}">
                <a16:creationId xmlns:a16="http://schemas.microsoft.com/office/drawing/2014/main" id="{C5C27004-CBB4-8932-8992-9C9F718C4B93}"/>
              </a:ext>
            </a:extLst>
          </p:cNvPr>
          <p:cNvCxnSpPr>
            <a:cxnSpLocks/>
            <a:stCxn id="201" idx="0"/>
          </p:cNvCxnSpPr>
          <p:nvPr/>
        </p:nvCxnSpPr>
        <p:spPr>
          <a:xfrm flipV="1">
            <a:off x="8005622" y="3232403"/>
            <a:ext cx="0" cy="616008"/>
          </a:xfrm>
          <a:prstGeom prst="straightConnector1">
            <a:avLst/>
          </a:prstGeom>
          <a:ln w="12700">
            <a:solidFill>
              <a:srgbClr val="545B64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Arrow Connector 252">
            <a:extLst>
              <a:ext uri="{FF2B5EF4-FFF2-40B4-BE49-F238E27FC236}">
                <a16:creationId xmlns:a16="http://schemas.microsoft.com/office/drawing/2014/main" id="{C8EA716D-C8E4-C013-3116-A5F849215AA1}"/>
              </a:ext>
            </a:extLst>
          </p:cNvPr>
          <p:cNvCxnSpPr>
            <a:cxnSpLocks/>
          </p:cNvCxnSpPr>
          <p:nvPr/>
        </p:nvCxnSpPr>
        <p:spPr>
          <a:xfrm flipH="1">
            <a:off x="9074863" y="3636482"/>
            <a:ext cx="191091" cy="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43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8" y="401065"/>
            <a:ext cx="10515600" cy="982412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all service icons, refer to </a:t>
            </a:r>
            <a:r>
              <a:rPr lang="en-US" dirty="0">
                <a:hlinkClick r:id="rId2"/>
              </a:rPr>
              <a:t>AWS Architecture Icons</a:t>
            </a:r>
            <a:r>
              <a:rPr lang="en-US" dirty="0"/>
              <a:t>.</a:t>
            </a:r>
          </a:p>
          <a:p>
            <a:r>
              <a:rPr lang="en-US" dirty="0"/>
              <a:t>For more architecture diagrams, refer to </a:t>
            </a:r>
            <a:r>
              <a:rPr lang="en-US" dirty="0">
                <a:hlinkClick r:id="rId3"/>
              </a:rPr>
              <a:t>AWS Architecture Center</a:t>
            </a:r>
            <a:r>
              <a:rPr lang="en-US" dirty="0"/>
              <a:t>.</a:t>
            </a:r>
          </a:p>
          <a:p>
            <a:r>
              <a:rPr lang="en-US" dirty="0"/>
              <a:t>For more AWS best practices, refer to </a:t>
            </a:r>
            <a:r>
              <a:rPr lang="en-US" dirty="0">
                <a:hlinkClick r:id="rId4"/>
              </a:rPr>
              <a:t>AWS Well-Architected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If you have suggestions about making this experience better, </a:t>
            </a:r>
            <a:r>
              <a:rPr lang="en-US" dirty="0">
                <a:hlinkClick r:id="rId5"/>
              </a:rPr>
              <a:t>provide feedback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73768" y="1174282"/>
            <a:ext cx="973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diagram, refer to the following resources.</a:t>
            </a:r>
          </a:p>
        </p:txBody>
      </p:sp>
    </p:spTree>
    <p:extLst>
      <p:ext uri="{BB962C8B-B14F-4D97-AF65-F5344CB8AC3E}">
        <p14:creationId xmlns:p14="http://schemas.microsoft.com/office/powerpoint/2010/main" val="2495759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58634</TotalTime>
  <Words>339</Words>
  <Application>Microsoft Macintosh PowerPoint</Application>
  <PresentationFormat>Widescreen</PresentationFormat>
  <Paragraphs>60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Amazon Ember</vt:lpstr>
      <vt:lpstr>Arial</vt:lpstr>
      <vt:lpstr>Calibri</vt:lpstr>
      <vt:lpstr>Calibri Light</vt:lpstr>
      <vt:lpstr>Office Theme</vt:lpstr>
      <vt:lpstr>PowerPoint Presentation</vt:lpstr>
      <vt:lpstr>Resources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Performance Computing on AWS</dc:title>
  <dc:subject/>
  <dc:creator>Amazon Web Services</dc:creator>
  <cp:keywords/>
  <dc:description/>
  <cp:lastModifiedBy>Lorelei Shannon</cp:lastModifiedBy>
  <cp:revision>98</cp:revision>
  <dcterms:created xsi:type="dcterms:W3CDTF">2020-07-21T19:38:25Z</dcterms:created>
  <dcterms:modified xsi:type="dcterms:W3CDTF">2023-01-26T05:04:13Z</dcterms:modified>
  <cp:category/>
</cp:coreProperties>
</file>