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sv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build-healthcare-data-pipeline-on-aws-ibm-cp4d/build-healthcare-data-pipeline-on-aws-ibm-cp4d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9549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Build a Healthcare Data Pipeline on AWS with IBM Cloud Pak for Data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105" y="6437179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5DA68F2D-E2FF-4589-8D0F-15B34A4D36F3}"/>
              </a:ext>
            </a:extLst>
          </p:cNvPr>
          <p:cNvSpPr/>
          <p:nvPr/>
        </p:nvSpPr>
        <p:spPr>
          <a:xfrm>
            <a:off x="4180558" y="1221293"/>
            <a:ext cx="5438076" cy="48737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213" name="Graphic 212">
            <a:extLst>
              <a:ext uri="{FF2B5EF4-FFF2-40B4-BE49-F238E27FC236}">
                <a16:creationId xmlns:a16="http://schemas.microsoft.com/office/drawing/2014/main" id="{2E450D3B-8E42-4646-970A-B1ADF9710F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180558" y="1221293"/>
            <a:ext cx="274320" cy="274320"/>
          </a:xfrm>
          <a:prstGeom prst="rect">
            <a:avLst/>
          </a:prstGeom>
        </p:spPr>
      </p:pic>
      <p:pic>
        <p:nvPicPr>
          <p:cNvPr id="214" name="Graphic 213">
            <a:extLst>
              <a:ext uri="{FF2B5EF4-FFF2-40B4-BE49-F238E27FC236}">
                <a16:creationId xmlns:a16="http://schemas.microsoft.com/office/drawing/2014/main" id="{94907300-2AA6-4FAE-B096-D1FE2AAAB4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803261" y="1679523"/>
            <a:ext cx="274320" cy="274320"/>
          </a:xfrm>
          <a:prstGeom prst="rect">
            <a:avLst/>
          </a:prstGeom>
        </p:spPr>
      </p:pic>
      <p:grpSp>
        <p:nvGrpSpPr>
          <p:cNvPr id="215" name="Group 214">
            <a:extLst>
              <a:ext uri="{FF2B5EF4-FFF2-40B4-BE49-F238E27FC236}">
                <a16:creationId xmlns:a16="http://schemas.microsoft.com/office/drawing/2014/main" id="{C95B67E9-93EE-43D6-A887-46898A1F7719}"/>
              </a:ext>
            </a:extLst>
          </p:cNvPr>
          <p:cNvGrpSpPr/>
          <p:nvPr/>
        </p:nvGrpSpPr>
        <p:grpSpPr>
          <a:xfrm>
            <a:off x="9765704" y="2380151"/>
            <a:ext cx="872333" cy="592248"/>
            <a:chOff x="8175946" y="2514600"/>
            <a:chExt cx="872333" cy="592248"/>
          </a:xfrm>
        </p:grpSpPr>
        <p:pic>
          <p:nvPicPr>
            <p:cNvPr id="216" name="Graphic 6">
              <a:extLst>
                <a:ext uri="{FF2B5EF4-FFF2-40B4-BE49-F238E27FC236}">
                  <a16:creationId xmlns:a16="http://schemas.microsoft.com/office/drawing/2014/main" id="{76445796-5E54-4E4A-A7D9-E94DB55578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 flipH="1">
              <a:off x="8429232" y="251460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CC3EA815-2A9F-4FE1-BAFB-313C68555F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5946" y="2860627"/>
              <a:ext cx="8723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developers</a:t>
              </a:r>
            </a:p>
          </p:txBody>
        </p:sp>
      </p:grpSp>
      <p:sp>
        <p:nvSpPr>
          <p:cNvPr id="218" name="Rectangle 217">
            <a:extLst>
              <a:ext uri="{FF2B5EF4-FFF2-40B4-BE49-F238E27FC236}">
                <a16:creationId xmlns:a16="http://schemas.microsoft.com/office/drawing/2014/main" id="{37280F45-5CBB-43C5-8437-BF2BB7EE4754}"/>
              </a:ext>
            </a:extLst>
          </p:cNvPr>
          <p:cNvSpPr/>
          <p:nvPr/>
        </p:nvSpPr>
        <p:spPr>
          <a:xfrm>
            <a:off x="1947329" y="1227533"/>
            <a:ext cx="1833283" cy="1323046"/>
          </a:xfrm>
          <a:prstGeom prst="rect">
            <a:avLst/>
          </a:prstGeom>
          <a:noFill/>
          <a:ln w="12700">
            <a:solidFill>
              <a:srgbClr val="596B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91440"/>
          <a:lstStyle/>
          <a:p>
            <a:pPr>
              <a:defRPr/>
            </a:pPr>
            <a:endParaRPr lang="en-US" sz="1000" i="1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19" name="Graphic 218">
            <a:extLst>
              <a:ext uri="{FF2B5EF4-FFF2-40B4-BE49-F238E27FC236}">
                <a16:creationId xmlns:a16="http://schemas.microsoft.com/office/drawing/2014/main" id="{710CA096-D77F-4F95-A3BC-8605FFA10A1D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47329" y="1227533"/>
            <a:ext cx="274320" cy="274320"/>
          </a:xfrm>
          <a:prstGeom prst="rect">
            <a:avLst/>
          </a:prstGeom>
        </p:spPr>
      </p:pic>
      <p:grpSp>
        <p:nvGrpSpPr>
          <p:cNvPr id="220" name="Group 219">
            <a:extLst>
              <a:ext uri="{FF2B5EF4-FFF2-40B4-BE49-F238E27FC236}">
                <a16:creationId xmlns:a16="http://schemas.microsoft.com/office/drawing/2014/main" id="{9538BB6D-40EA-47E8-8922-E04C0510AE26}"/>
              </a:ext>
            </a:extLst>
          </p:cNvPr>
          <p:cNvGrpSpPr/>
          <p:nvPr/>
        </p:nvGrpSpPr>
        <p:grpSpPr>
          <a:xfrm>
            <a:off x="1976578" y="1867613"/>
            <a:ext cx="1744345" cy="636099"/>
            <a:chOff x="306907" y="5096140"/>
            <a:chExt cx="1744345" cy="636099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45BA8FD-52C7-4FD7-B4F1-15582AE27D20}"/>
                </a:ext>
              </a:extLst>
            </p:cNvPr>
            <p:cNvGrpSpPr/>
            <p:nvPr/>
          </p:nvGrpSpPr>
          <p:grpSpPr>
            <a:xfrm>
              <a:off x="1254940" y="5096140"/>
              <a:ext cx="796312" cy="625471"/>
              <a:chOff x="1285376" y="5030843"/>
              <a:chExt cx="796312" cy="625471"/>
            </a:xfrm>
          </p:grpSpPr>
          <p:pic>
            <p:nvPicPr>
              <p:cNvPr id="225" name="Graphic 11">
                <a:extLst>
                  <a:ext uri="{FF2B5EF4-FFF2-40B4-BE49-F238E27FC236}">
                    <a16:creationId xmlns:a16="http://schemas.microsoft.com/office/drawing/2014/main" id="{BF4DD043-CBD5-4905-A53F-E98E46E802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9931" y="503084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6" name="TextBox 28">
                <a:extLst>
                  <a:ext uri="{FF2B5EF4-FFF2-40B4-BE49-F238E27FC236}">
                    <a16:creationId xmlns:a16="http://schemas.microsoft.com/office/drawing/2014/main" id="{79FB5FB0-BFA5-445F-8B37-0AF6A59B31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5376" y="5410093"/>
                <a:ext cx="79631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000" dirty="0"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databases</a:t>
                </a: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E367E4D-FE43-479F-B0D1-99E223D0C070}"/>
                </a:ext>
              </a:extLst>
            </p:cNvPr>
            <p:cNvGrpSpPr/>
            <p:nvPr/>
          </p:nvGrpSpPr>
          <p:grpSpPr>
            <a:xfrm>
              <a:off x="306907" y="5096140"/>
              <a:ext cx="883964" cy="636099"/>
              <a:chOff x="337343" y="5030843"/>
              <a:chExt cx="883964" cy="636099"/>
            </a:xfrm>
          </p:grpSpPr>
          <p:pic>
            <p:nvPicPr>
              <p:cNvPr id="223" name="Graphic 8">
                <a:extLst>
                  <a:ext uri="{FF2B5EF4-FFF2-40B4-BE49-F238E27FC236}">
                    <a16:creationId xmlns:a16="http://schemas.microsoft.com/office/drawing/2014/main" id="{AB922076-4A0A-47E4-A792-AAEB0567C4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rcRect/>
              <a:stretch/>
            </p:blipFill>
            <p:spPr bwMode="auto">
              <a:xfrm>
                <a:off x="589201" y="503084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4" name="TextBox 26">
                <a:extLst>
                  <a:ext uri="{FF2B5EF4-FFF2-40B4-BE49-F238E27FC236}">
                    <a16:creationId xmlns:a16="http://schemas.microsoft.com/office/drawing/2014/main" id="{FCC98B43-A4A1-418F-93AB-2A412F7D09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7343" y="5420721"/>
                <a:ext cx="88396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000" dirty="0"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applications</a:t>
                </a:r>
              </a:p>
            </p:txBody>
          </p:sp>
        </p:grpSp>
      </p:grpSp>
      <p:sp>
        <p:nvSpPr>
          <p:cNvPr id="227" name="Rectangle 226">
            <a:extLst>
              <a:ext uri="{FF2B5EF4-FFF2-40B4-BE49-F238E27FC236}">
                <a16:creationId xmlns:a16="http://schemas.microsoft.com/office/drawing/2014/main" id="{CEFB5B33-93F7-4A57-A0C9-43100F4C3071}"/>
              </a:ext>
            </a:extLst>
          </p:cNvPr>
          <p:cNvSpPr/>
          <p:nvPr/>
        </p:nvSpPr>
        <p:spPr>
          <a:xfrm>
            <a:off x="8776202" y="2659852"/>
            <a:ext cx="365760" cy="109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D42BABA0-0A7D-425D-8F09-3B1CB163C846}"/>
              </a:ext>
            </a:extLst>
          </p:cNvPr>
          <p:cNvSpPr/>
          <p:nvPr/>
        </p:nvSpPr>
        <p:spPr>
          <a:xfrm>
            <a:off x="1947329" y="4769949"/>
            <a:ext cx="1833283" cy="1325097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connected health devices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9646FBE1-8EA1-489F-8F33-EC9F001DEACF}"/>
              </a:ext>
            </a:extLst>
          </p:cNvPr>
          <p:cNvSpPr/>
          <p:nvPr/>
        </p:nvSpPr>
        <p:spPr>
          <a:xfrm>
            <a:off x="2175517" y="1197321"/>
            <a:ext cx="1805068" cy="505994"/>
          </a:xfrm>
          <a:prstGeom prst="rect">
            <a:avLst/>
          </a:prstGeom>
          <a:noFill/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>
              <a:defRPr/>
            </a:pPr>
            <a:r>
              <a:rPr lang="en-US" sz="1000" dirty="0">
                <a:solidFill>
                  <a:srgbClr val="596B8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</a:t>
            </a:r>
            <a:br>
              <a:rPr lang="en-US" sz="1000" dirty="0">
                <a:solidFill>
                  <a:srgbClr val="596B8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i="1" dirty="0">
                <a:solidFill>
                  <a:srgbClr val="596B8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on-premises data sources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C9256374-5C37-4704-BAEE-192575DCA923}"/>
              </a:ext>
            </a:extLst>
          </p:cNvPr>
          <p:cNvGrpSpPr/>
          <p:nvPr/>
        </p:nvGrpSpPr>
        <p:grpSpPr>
          <a:xfrm>
            <a:off x="9743158" y="5259888"/>
            <a:ext cx="872333" cy="731520"/>
            <a:chOff x="8004399" y="3992880"/>
            <a:chExt cx="872333" cy="731520"/>
          </a:xfrm>
        </p:grpSpPr>
        <p:pic>
          <p:nvPicPr>
            <p:cNvPr id="231" name="Graphic 6">
              <a:extLst>
                <a:ext uri="{FF2B5EF4-FFF2-40B4-BE49-F238E27FC236}">
                  <a16:creationId xmlns:a16="http://schemas.microsoft.com/office/drawing/2014/main" id="{D64B93FA-68A2-41DC-935B-3568C60D8D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 flipH="1">
              <a:off x="8257685" y="399288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ACAA604D-FA1B-4A40-B12A-E2A23F1927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4399" y="4324290"/>
              <a:ext cx="87233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security operators</a:t>
              </a: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BE019C13-4C96-49D3-BD3D-B743029C56A3}"/>
              </a:ext>
            </a:extLst>
          </p:cNvPr>
          <p:cNvGrpSpPr/>
          <p:nvPr/>
        </p:nvGrpSpPr>
        <p:grpSpPr>
          <a:xfrm>
            <a:off x="9802285" y="4509575"/>
            <a:ext cx="872333" cy="726912"/>
            <a:chOff x="8004399" y="5311998"/>
            <a:chExt cx="872333" cy="726912"/>
          </a:xfrm>
        </p:grpSpPr>
        <p:pic>
          <p:nvPicPr>
            <p:cNvPr id="234" name="Graphic 6">
              <a:extLst>
                <a:ext uri="{FF2B5EF4-FFF2-40B4-BE49-F238E27FC236}">
                  <a16:creationId xmlns:a16="http://schemas.microsoft.com/office/drawing/2014/main" id="{45E71FAF-8AF5-4722-85C9-96FF27B5C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 flipH="1">
              <a:off x="8257685" y="531199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494F4E5D-FEDB-4854-AC2B-0A3399941B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4399" y="5638800"/>
              <a:ext cx="87233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healthcare</a:t>
              </a:r>
            </a:p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users</a:t>
              </a:r>
            </a:p>
          </p:txBody>
        </p:sp>
      </p:grpSp>
      <p:sp>
        <p:nvSpPr>
          <p:cNvPr id="236" name="Rectangle 235">
            <a:extLst>
              <a:ext uri="{FF2B5EF4-FFF2-40B4-BE49-F238E27FC236}">
                <a16:creationId xmlns:a16="http://schemas.microsoft.com/office/drawing/2014/main" id="{743ECBAF-6362-4B13-89BE-E6D337F39462}"/>
              </a:ext>
            </a:extLst>
          </p:cNvPr>
          <p:cNvSpPr/>
          <p:nvPr/>
        </p:nvSpPr>
        <p:spPr>
          <a:xfrm>
            <a:off x="8398048" y="4346976"/>
            <a:ext cx="336631" cy="2151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7C191FA4-F327-4C2D-BEDF-2C1E004430F8}"/>
              </a:ext>
            </a:extLst>
          </p:cNvPr>
          <p:cNvSpPr/>
          <p:nvPr/>
        </p:nvSpPr>
        <p:spPr>
          <a:xfrm>
            <a:off x="8392485" y="5202742"/>
            <a:ext cx="336631" cy="2151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38" name="Graphic 237">
            <a:extLst>
              <a:ext uri="{FF2B5EF4-FFF2-40B4-BE49-F238E27FC236}">
                <a16:creationId xmlns:a16="http://schemas.microsoft.com/office/drawing/2014/main" id="{6AA2B65F-1E16-4E10-81F6-9B15643F1E9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6378791" y="1337535"/>
            <a:ext cx="274320" cy="274320"/>
          </a:xfrm>
          <a:prstGeom prst="rect">
            <a:avLst/>
          </a:prstGeom>
        </p:spPr>
      </p:pic>
      <p:sp>
        <p:nvSpPr>
          <p:cNvPr id="239" name="Rectangle 238">
            <a:extLst>
              <a:ext uri="{FF2B5EF4-FFF2-40B4-BE49-F238E27FC236}">
                <a16:creationId xmlns:a16="http://schemas.microsoft.com/office/drawing/2014/main" id="{400229E1-5B03-4F34-BFA1-B537990A9253}"/>
              </a:ext>
            </a:extLst>
          </p:cNvPr>
          <p:cNvSpPr/>
          <p:nvPr/>
        </p:nvSpPr>
        <p:spPr>
          <a:xfrm>
            <a:off x="7285896" y="3432650"/>
            <a:ext cx="182880" cy="18125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B7C2EE4A-AB6F-409D-A9A2-40E797F58D93}"/>
              </a:ext>
            </a:extLst>
          </p:cNvPr>
          <p:cNvSpPr/>
          <p:nvPr/>
        </p:nvSpPr>
        <p:spPr>
          <a:xfrm>
            <a:off x="7278613" y="3749408"/>
            <a:ext cx="182880" cy="18125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9C15BCB3-1D43-4D6F-B1C9-C927E6F34081}"/>
              </a:ext>
            </a:extLst>
          </p:cNvPr>
          <p:cNvSpPr/>
          <p:nvPr/>
        </p:nvSpPr>
        <p:spPr>
          <a:xfrm>
            <a:off x="6916197" y="2050492"/>
            <a:ext cx="2376055" cy="2190043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Cloud Pak for Data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85701CE5-17D4-4218-B833-B3D1BE24E39C}"/>
              </a:ext>
            </a:extLst>
          </p:cNvPr>
          <p:cNvSpPr/>
          <p:nvPr/>
        </p:nvSpPr>
        <p:spPr>
          <a:xfrm>
            <a:off x="6803261" y="1679523"/>
            <a:ext cx="2578896" cy="2703331"/>
          </a:xfrm>
          <a:prstGeom prst="rect">
            <a:avLst/>
          </a:prstGeom>
          <a:noFill/>
          <a:ln w="12700">
            <a:solidFill>
              <a:srgbClr val="D86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Red Hat OpenShift Service on AWS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44FE4A1E-A9FD-45A8-B6ED-AA13B7D1CC9C}"/>
              </a:ext>
            </a:extLst>
          </p:cNvPr>
          <p:cNvSpPr/>
          <p:nvPr/>
        </p:nvSpPr>
        <p:spPr>
          <a:xfrm>
            <a:off x="6383138" y="1328524"/>
            <a:ext cx="3104851" cy="4693364"/>
          </a:xfrm>
          <a:prstGeom prst="rect">
            <a:avLst/>
          </a:prstGeom>
          <a:noFill/>
          <a:ln w="12700">
            <a:solidFill>
              <a:srgbClr val="693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rgbClr val="693BC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Virtual Private Cloud (Amazon VPC)</a:t>
            </a:r>
          </a:p>
        </p:txBody>
      </p:sp>
      <p:sp>
        <p:nvSpPr>
          <p:cNvPr id="244" name="TextBox 9">
            <a:extLst>
              <a:ext uri="{FF2B5EF4-FFF2-40B4-BE49-F238E27FC236}">
                <a16:creationId xmlns:a16="http://schemas.microsoft.com/office/drawing/2014/main" id="{22A973CB-8165-4377-BFB3-827F7C2B0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5804" y="3810616"/>
            <a:ext cx="10923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DataStage</a:t>
            </a:r>
          </a:p>
        </p:txBody>
      </p:sp>
      <p:sp>
        <p:nvSpPr>
          <p:cNvPr id="245" name="TextBox 9">
            <a:extLst>
              <a:ext uri="{FF2B5EF4-FFF2-40B4-BE49-F238E27FC236}">
                <a16:creationId xmlns:a16="http://schemas.microsoft.com/office/drawing/2014/main" id="{186B85A4-524D-4BF7-AD71-F7D9170B3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3997" y="3716778"/>
            <a:ext cx="11875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Watson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Machine Learning</a:t>
            </a:r>
          </a:p>
        </p:txBody>
      </p:sp>
      <p:sp>
        <p:nvSpPr>
          <p:cNvPr id="246" name="TextBox 9">
            <a:extLst>
              <a:ext uri="{FF2B5EF4-FFF2-40B4-BE49-F238E27FC236}">
                <a16:creationId xmlns:a16="http://schemas.microsoft.com/office/drawing/2014/main" id="{DDCB9EB3-16DB-4F16-9144-C0BB45D05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686" y="2726178"/>
            <a:ext cx="129990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Watson Knowledge Catalog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CEF783FE-563F-4F49-9551-2E1E72F29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3297" y="2726178"/>
            <a:ext cx="9489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Watson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Studio</a:t>
            </a:r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42E40D90-720E-49EE-8A62-81E88B149728}"/>
              </a:ext>
            </a:extLst>
          </p:cNvPr>
          <p:cNvGrpSpPr/>
          <p:nvPr/>
        </p:nvGrpSpPr>
        <p:grpSpPr>
          <a:xfrm>
            <a:off x="8283720" y="5259888"/>
            <a:ext cx="848088" cy="740541"/>
            <a:chOff x="6617762" y="5410200"/>
            <a:chExt cx="848088" cy="740541"/>
          </a:xfrm>
        </p:grpSpPr>
        <p:sp>
          <p:nvSpPr>
            <p:cNvPr id="249" name="TextBox 16">
              <a:extLst>
                <a:ext uri="{FF2B5EF4-FFF2-40B4-BE49-F238E27FC236}">
                  <a16:creationId xmlns:a16="http://schemas.microsoft.com/office/drawing/2014/main" id="{13BDDA0B-45EA-4D10-992C-F6243F10D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7762" y="5750631"/>
              <a:ext cx="8480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IBM QRadar</a:t>
              </a:r>
            </a:p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SIEM</a:t>
              </a:r>
            </a:p>
          </p:txBody>
        </p:sp>
        <p:pic>
          <p:nvPicPr>
            <p:cNvPr id="250" name="Graphic 60">
              <a:extLst>
                <a:ext uri="{FF2B5EF4-FFF2-40B4-BE49-F238E27FC236}">
                  <a16:creationId xmlns:a16="http://schemas.microsoft.com/office/drawing/2014/main" id="{4E27275A-7DF5-4094-A4EE-8D3E2278A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926" y="541020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2B009FFE-5C4C-4927-8678-67616DB309EA}"/>
              </a:ext>
            </a:extLst>
          </p:cNvPr>
          <p:cNvCxnSpPr>
            <a:cxnSpLocks/>
            <a:stCxn id="231" idx="3"/>
            <a:endCxn id="250" idx="3"/>
          </p:cNvCxnSpPr>
          <p:nvPr/>
        </p:nvCxnSpPr>
        <p:spPr>
          <a:xfrm flipH="1">
            <a:off x="8890644" y="5442768"/>
            <a:ext cx="1105800" cy="0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1AEC8418-1DBB-4083-B401-F7C08CF3195D}"/>
              </a:ext>
            </a:extLst>
          </p:cNvPr>
          <p:cNvCxnSpPr>
            <a:cxnSpLocks/>
            <a:stCxn id="234" idx="3"/>
          </p:cNvCxnSpPr>
          <p:nvPr/>
        </p:nvCxnSpPr>
        <p:spPr>
          <a:xfrm flipH="1" flipV="1">
            <a:off x="8898632" y="4685504"/>
            <a:ext cx="1156939" cy="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C17C5A0B-B751-47DC-9B5A-5D49016BB979}"/>
              </a:ext>
            </a:extLst>
          </p:cNvPr>
          <p:cNvCxnSpPr>
            <a:cxnSpLocks/>
            <a:stCxn id="216" idx="3"/>
          </p:cNvCxnSpPr>
          <p:nvPr/>
        </p:nvCxnSpPr>
        <p:spPr>
          <a:xfrm flipH="1">
            <a:off x="8890644" y="2563031"/>
            <a:ext cx="1128346" cy="0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895EA5E2-3C89-46DC-B531-41DD66A25905}"/>
              </a:ext>
            </a:extLst>
          </p:cNvPr>
          <p:cNvGrpSpPr/>
          <p:nvPr/>
        </p:nvGrpSpPr>
        <p:grpSpPr>
          <a:xfrm>
            <a:off x="6424005" y="5249617"/>
            <a:ext cx="728353" cy="586101"/>
            <a:chOff x="6553200" y="2367388"/>
            <a:chExt cx="728353" cy="586101"/>
          </a:xfrm>
        </p:grpSpPr>
        <p:sp>
          <p:nvSpPr>
            <p:cNvPr id="255" name="TextBox 20">
              <a:extLst>
                <a:ext uri="{FF2B5EF4-FFF2-40B4-BE49-F238E27FC236}">
                  <a16:creationId xmlns:a16="http://schemas.microsoft.com/office/drawing/2014/main" id="{6B23BEC4-6F8B-419E-BCFD-8221A3F782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3200" y="2707268"/>
              <a:ext cx="72835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flow logs</a:t>
              </a:r>
            </a:p>
          </p:txBody>
        </p:sp>
        <p:pic>
          <p:nvPicPr>
            <p:cNvPr id="256" name="Graphic 24">
              <a:extLst>
                <a:ext uri="{FF2B5EF4-FFF2-40B4-BE49-F238E27FC236}">
                  <a16:creationId xmlns:a16="http://schemas.microsoft.com/office/drawing/2014/main" id="{EB5ADFBC-7CDA-4C19-8745-91E9BDBFC2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4496" y="236738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E6B88FCB-A510-4D40-BEAB-AD39090E7454}"/>
              </a:ext>
            </a:extLst>
          </p:cNvPr>
          <p:cNvGrpSpPr/>
          <p:nvPr/>
        </p:nvGrpSpPr>
        <p:grpSpPr>
          <a:xfrm>
            <a:off x="5350827" y="4432437"/>
            <a:ext cx="1110451" cy="586101"/>
            <a:chOff x="3962400" y="4671699"/>
            <a:chExt cx="1110451" cy="586101"/>
          </a:xfrm>
        </p:grpSpPr>
        <p:pic>
          <p:nvPicPr>
            <p:cNvPr id="258" name="Graphic 23">
              <a:extLst>
                <a:ext uri="{FF2B5EF4-FFF2-40B4-BE49-F238E27FC236}">
                  <a16:creationId xmlns:a16="http://schemas.microsoft.com/office/drawing/2014/main" id="{0F9E6B61-08D3-481B-A1C5-A5207B85A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745" y="4671699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9" name="TextBox 15">
              <a:extLst>
                <a:ext uri="{FF2B5EF4-FFF2-40B4-BE49-F238E27FC236}">
                  <a16:creationId xmlns:a16="http://schemas.microsoft.com/office/drawing/2014/main" id="{73F61D9D-4774-4EB1-985E-A71E7F6048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400" y="5011579"/>
              <a:ext cx="11104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CloudTrail</a:t>
              </a:r>
            </a:p>
          </p:txBody>
        </p:sp>
      </p:grpSp>
      <p:cxnSp>
        <p:nvCxnSpPr>
          <p:cNvPr id="260" name="Elbow Connector 1392">
            <a:extLst>
              <a:ext uri="{FF2B5EF4-FFF2-40B4-BE49-F238E27FC236}">
                <a16:creationId xmlns:a16="http://schemas.microsoft.com/office/drawing/2014/main" id="{FB00E483-6EFF-45D5-B993-B605AE376514}"/>
              </a:ext>
            </a:extLst>
          </p:cNvPr>
          <p:cNvCxnSpPr>
            <a:cxnSpLocks/>
            <a:stCxn id="258" idx="3"/>
            <a:endCxn id="307" idx="1"/>
          </p:cNvCxnSpPr>
          <p:nvPr/>
        </p:nvCxnSpPr>
        <p:spPr>
          <a:xfrm>
            <a:off x="6088932" y="4615317"/>
            <a:ext cx="2435952" cy="72143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2453FC40-3570-4916-8B5B-A7650E6AE5AF}"/>
              </a:ext>
            </a:extLst>
          </p:cNvPr>
          <p:cNvCxnSpPr>
            <a:cxnSpLocks/>
            <a:stCxn id="256" idx="3"/>
            <a:endCxn id="250" idx="1"/>
          </p:cNvCxnSpPr>
          <p:nvPr/>
        </p:nvCxnSpPr>
        <p:spPr>
          <a:xfrm>
            <a:off x="6971061" y="5432497"/>
            <a:ext cx="1553823" cy="10271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42606901-C484-47E8-8FD7-081B04DC3C8A}"/>
              </a:ext>
            </a:extLst>
          </p:cNvPr>
          <p:cNvGrpSpPr/>
          <p:nvPr/>
        </p:nvGrpSpPr>
        <p:grpSpPr>
          <a:xfrm>
            <a:off x="5401306" y="3625080"/>
            <a:ext cx="988970" cy="592389"/>
            <a:chOff x="3735430" y="1771325"/>
            <a:chExt cx="988970" cy="592389"/>
          </a:xfrm>
        </p:grpSpPr>
        <p:pic>
          <p:nvPicPr>
            <p:cNvPr id="263" name="Graphic 10">
              <a:extLst>
                <a:ext uri="{FF2B5EF4-FFF2-40B4-BE49-F238E27FC236}">
                  <a16:creationId xmlns:a16="http://schemas.microsoft.com/office/drawing/2014/main" id="{C34F11FB-6A68-40E0-9504-5706DE8E17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7035" y="1771325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4" name="TextBox 20">
              <a:extLst>
                <a:ext uri="{FF2B5EF4-FFF2-40B4-BE49-F238E27FC236}">
                  <a16:creationId xmlns:a16="http://schemas.microsoft.com/office/drawing/2014/main" id="{1E8D230E-9B16-429D-B11E-D68B1AA4C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5430" y="2117493"/>
              <a:ext cx="98897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Lambda</a:t>
              </a: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B1BA432-6392-442F-B681-25A8DA42EC93}"/>
              </a:ext>
            </a:extLst>
          </p:cNvPr>
          <p:cNvGrpSpPr/>
          <p:nvPr/>
        </p:nvGrpSpPr>
        <p:grpSpPr>
          <a:xfrm>
            <a:off x="4438638" y="2380151"/>
            <a:ext cx="848434" cy="590765"/>
            <a:chOff x="4267200" y="2971800"/>
            <a:chExt cx="848434" cy="590765"/>
          </a:xfrm>
        </p:grpSpPr>
        <p:pic>
          <p:nvPicPr>
            <p:cNvPr id="266" name="Graphic 8">
              <a:extLst>
                <a:ext uri="{FF2B5EF4-FFF2-40B4-BE49-F238E27FC236}">
                  <a16:creationId xmlns:a16="http://schemas.microsoft.com/office/drawing/2014/main" id="{9A8509DA-4F11-48EB-BC35-29546A440B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8537" y="297180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7" name="TextBox 9">
              <a:extLst>
                <a:ext uri="{FF2B5EF4-FFF2-40B4-BE49-F238E27FC236}">
                  <a16:creationId xmlns:a16="http://schemas.microsoft.com/office/drawing/2014/main" id="{D4A10560-2E62-40A6-97FF-9A8CBB5DE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200" y="3316344"/>
              <a:ext cx="8484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S3</a:t>
              </a: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3AAFDE2F-B313-4D3C-91AA-F5AD1D5BAB9A}"/>
              </a:ext>
            </a:extLst>
          </p:cNvPr>
          <p:cNvGrpSpPr/>
          <p:nvPr/>
        </p:nvGrpSpPr>
        <p:grpSpPr>
          <a:xfrm>
            <a:off x="4307630" y="3635301"/>
            <a:ext cx="1110450" cy="742244"/>
            <a:chOff x="2518918" y="1775359"/>
            <a:chExt cx="1110450" cy="742244"/>
          </a:xfrm>
        </p:grpSpPr>
        <p:pic>
          <p:nvPicPr>
            <p:cNvPr id="269" name="Graphic 12">
              <a:extLst>
                <a:ext uri="{FF2B5EF4-FFF2-40B4-BE49-F238E27FC236}">
                  <a16:creationId xmlns:a16="http://schemas.microsoft.com/office/drawing/2014/main" id="{62802A1E-DCAE-4417-A798-F1CE1DC032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1263" y="1775359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0" name="TextBox 19">
              <a:extLst>
                <a:ext uri="{FF2B5EF4-FFF2-40B4-BE49-F238E27FC236}">
                  <a16:creationId xmlns:a16="http://schemas.microsoft.com/office/drawing/2014/main" id="{31152BA5-2CB5-4C7A-A49C-A5BB3A5A33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8918" y="2117493"/>
              <a:ext cx="11104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Kinesis</a:t>
              </a:r>
              <a:b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Firehose</a:t>
              </a: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1A14EE2B-5EB0-4C3D-843F-4B364EF8D261}"/>
              </a:ext>
            </a:extLst>
          </p:cNvPr>
          <p:cNvGrpSpPr/>
          <p:nvPr/>
        </p:nvGrpSpPr>
        <p:grpSpPr>
          <a:xfrm>
            <a:off x="4387768" y="5249617"/>
            <a:ext cx="950174" cy="597094"/>
            <a:chOff x="2599056" y="5399929"/>
            <a:chExt cx="950174" cy="597094"/>
          </a:xfrm>
        </p:grpSpPr>
        <p:pic>
          <p:nvPicPr>
            <p:cNvPr id="272" name="Graphic 24">
              <a:extLst>
                <a:ext uri="{FF2B5EF4-FFF2-40B4-BE49-F238E27FC236}">
                  <a16:creationId xmlns:a16="http://schemas.microsoft.com/office/drawing/2014/main" id="{CAF8418F-6E83-4790-B97E-8B3BEE3A3F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1263" y="5399929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3" name="TextBox 9">
              <a:extLst>
                <a:ext uri="{FF2B5EF4-FFF2-40B4-BE49-F238E27FC236}">
                  <a16:creationId xmlns:a16="http://schemas.microsoft.com/office/drawing/2014/main" id="{90CFD024-9591-48FC-9602-2EA563E9CC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9056" y="5750802"/>
              <a:ext cx="95017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SNS</a:t>
              </a:r>
            </a:p>
          </p:txBody>
        </p:sp>
      </p:grp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C9C4D05B-7222-4EE7-815E-A60F1742645F}"/>
              </a:ext>
            </a:extLst>
          </p:cNvPr>
          <p:cNvCxnSpPr>
            <a:cxnSpLocks/>
            <a:stCxn id="247" idx="2"/>
          </p:cNvCxnSpPr>
          <p:nvPr/>
        </p:nvCxnSpPr>
        <p:spPr>
          <a:xfrm flipH="1">
            <a:off x="8707764" y="3126288"/>
            <a:ext cx="1" cy="244463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C9CC3245-6D03-4FAE-AB53-5338FEC84BF0}"/>
              </a:ext>
            </a:extLst>
          </p:cNvPr>
          <p:cNvCxnSpPr>
            <a:cxnSpLocks/>
          </p:cNvCxnSpPr>
          <p:nvPr/>
        </p:nvCxnSpPr>
        <p:spPr>
          <a:xfrm flipV="1">
            <a:off x="8707764" y="4214759"/>
            <a:ext cx="1" cy="264434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NumBox 4">
            <a:extLst>
              <a:ext uri="{FF2B5EF4-FFF2-40B4-BE49-F238E27FC236}">
                <a16:creationId xmlns:a16="http://schemas.microsoft.com/office/drawing/2014/main" id="{B66F4009-0A31-40C1-A452-8F88A2F8DC95}"/>
              </a:ext>
            </a:extLst>
          </p:cNvPr>
          <p:cNvSpPr/>
          <p:nvPr/>
        </p:nvSpPr>
        <p:spPr>
          <a:xfrm>
            <a:off x="9665413" y="4291325"/>
            <a:ext cx="318694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196CC7CA-DA43-4DB6-B4A3-31DF0DA02EC8}"/>
              </a:ext>
            </a:extLst>
          </p:cNvPr>
          <p:cNvGrpSpPr/>
          <p:nvPr/>
        </p:nvGrpSpPr>
        <p:grpSpPr>
          <a:xfrm>
            <a:off x="2207081" y="5564688"/>
            <a:ext cx="1313778" cy="365760"/>
            <a:chOff x="496831" y="3428996"/>
            <a:chExt cx="1313778" cy="365760"/>
          </a:xfrm>
        </p:grpSpPr>
        <p:pic>
          <p:nvPicPr>
            <p:cNvPr id="278" name="Graphic 46">
              <a:extLst>
                <a:ext uri="{FF2B5EF4-FFF2-40B4-BE49-F238E27FC236}">
                  <a16:creationId xmlns:a16="http://schemas.microsoft.com/office/drawing/2014/main" id="{94049961-0A8E-4F6D-A80D-DF6444BA58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31" y="342899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9" name="Graphic 46">
              <a:extLst>
                <a:ext uri="{FF2B5EF4-FFF2-40B4-BE49-F238E27FC236}">
                  <a16:creationId xmlns:a16="http://schemas.microsoft.com/office/drawing/2014/main" id="{848311E1-77DD-4BB2-A54F-529447D2C5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840" y="342899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0" name="Graphic 46">
              <a:extLst>
                <a:ext uri="{FF2B5EF4-FFF2-40B4-BE49-F238E27FC236}">
                  <a16:creationId xmlns:a16="http://schemas.microsoft.com/office/drawing/2014/main" id="{3915403B-3B4F-482A-B56A-55DAB5C217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4849" y="342899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81" name="Straight Arrow Connector 280">
            <a:extLst>
              <a:ext uri="{FF2B5EF4-FFF2-40B4-BE49-F238E27FC236}">
                <a16:creationId xmlns:a16="http://schemas.microsoft.com/office/drawing/2014/main" id="{0E8D89E1-6531-4F23-BF5A-9CEEBFF0863E}"/>
              </a:ext>
            </a:extLst>
          </p:cNvPr>
          <p:cNvCxnSpPr>
            <a:cxnSpLocks/>
            <a:stCxn id="272" idx="1"/>
            <a:endCxn id="228" idx="3"/>
          </p:cNvCxnSpPr>
          <p:nvPr/>
        </p:nvCxnSpPr>
        <p:spPr>
          <a:xfrm flipH="1">
            <a:off x="3780612" y="5432497"/>
            <a:ext cx="899363" cy="1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A91F6A37-0DF9-4FE9-BD3D-88ED2742C055}"/>
              </a:ext>
            </a:extLst>
          </p:cNvPr>
          <p:cNvCxnSpPr>
            <a:cxnSpLocks/>
            <a:stCxn id="269" idx="3"/>
            <a:endCxn id="263" idx="1"/>
          </p:cNvCxnSpPr>
          <p:nvPr/>
        </p:nvCxnSpPr>
        <p:spPr>
          <a:xfrm flipV="1">
            <a:off x="5045735" y="3807960"/>
            <a:ext cx="667176" cy="10221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7257269D-8EC9-4FF7-8F73-50D3E35A4C5B}"/>
              </a:ext>
            </a:extLst>
          </p:cNvPr>
          <p:cNvGrpSpPr/>
          <p:nvPr/>
        </p:nvGrpSpPr>
        <p:grpSpPr>
          <a:xfrm>
            <a:off x="2203329" y="5127459"/>
            <a:ext cx="1313778" cy="365760"/>
            <a:chOff x="496831" y="3428996"/>
            <a:chExt cx="1313778" cy="365760"/>
          </a:xfrm>
        </p:grpSpPr>
        <p:pic>
          <p:nvPicPr>
            <p:cNvPr id="284" name="Graphic 46">
              <a:extLst>
                <a:ext uri="{FF2B5EF4-FFF2-40B4-BE49-F238E27FC236}">
                  <a16:creationId xmlns:a16="http://schemas.microsoft.com/office/drawing/2014/main" id="{58B89B61-8D2B-46D2-A9F2-C63232957C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31" y="342899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5" name="Graphic 46">
              <a:extLst>
                <a:ext uri="{FF2B5EF4-FFF2-40B4-BE49-F238E27FC236}">
                  <a16:creationId xmlns:a16="http://schemas.microsoft.com/office/drawing/2014/main" id="{55358E9A-A140-4150-8DBE-FECC2C614C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840" y="342899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" name="Graphic 46">
              <a:extLst>
                <a:ext uri="{FF2B5EF4-FFF2-40B4-BE49-F238E27FC236}">
                  <a16:creationId xmlns:a16="http://schemas.microsoft.com/office/drawing/2014/main" id="{FE0241D9-4840-4137-8154-2392C8075D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4849" y="342899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4BA44BE0-BA50-46D3-9038-566A0799D1A2}"/>
              </a:ext>
            </a:extLst>
          </p:cNvPr>
          <p:cNvCxnSpPr>
            <a:cxnSpLocks/>
          </p:cNvCxnSpPr>
          <p:nvPr/>
        </p:nvCxnSpPr>
        <p:spPr>
          <a:xfrm>
            <a:off x="7725517" y="2563031"/>
            <a:ext cx="799367" cy="0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Arrow Connector 287">
            <a:extLst>
              <a:ext uri="{FF2B5EF4-FFF2-40B4-BE49-F238E27FC236}">
                <a16:creationId xmlns:a16="http://schemas.microsoft.com/office/drawing/2014/main" id="{B07FDC6C-B8B4-4381-A7CD-D5FA952BC24D}"/>
              </a:ext>
            </a:extLst>
          </p:cNvPr>
          <p:cNvCxnSpPr>
            <a:cxnSpLocks/>
            <a:stCxn id="270" idx="2"/>
            <a:endCxn id="272" idx="0"/>
          </p:cNvCxnSpPr>
          <p:nvPr/>
        </p:nvCxnSpPr>
        <p:spPr>
          <a:xfrm>
            <a:off x="4862855" y="4377545"/>
            <a:ext cx="0" cy="872072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AA6F3328-B0EF-4911-A354-AC963B3B24C4}"/>
              </a:ext>
            </a:extLst>
          </p:cNvPr>
          <p:cNvCxnSpPr>
            <a:cxnSpLocks/>
          </p:cNvCxnSpPr>
          <p:nvPr/>
        </p:nvCxnSpPr>
        <p:spPr>
          <a:xfrm flipH="1">
            <a:off x="7544915" y="3241883"/>
            <a:ext cx="1" cy="182880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Elbow Connector 1438">
            <a:extLst>
              <a:ext uri="{FF2B5EF4-FFF2-40B4-BE49-F238E27FC236}">
                <a16:creationId xmlns:a16="http://schemas.microsoft.com/office/drawing/2014/main" id="{E772B1A6-89F4-4ED9-81B0-A6D6B2AAB102}"/>
              </a:ext>
            </a:extLst>
          </p:cNvPr>
          <p:cNvCxnSpPr>
            <a:cxnSpLocks/>
            <a:stCxn id="218" idx="3"/>
            <a:endCxn id="299" idx="1"/>
          </p:cNvCxnSpPr>
          <p:nvPr/>
        </p:nvCxnSpPr>
        <p:spPr>
          <a:xfrm>
            <a:off x="3780612" y="1889056"/>
            <a:ext cx="3579145" cy="56796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Elbow Connector 1440">
            <a:extLst>
              <a:ext uri="{FF2B5EF4-FFF2-40B4-BE49-F238E27FC236}">
                <a16:creationId xmlns:a16="http://schemas.microsoft.com/office/drawing/2014/main" id="{606CD5F1-E1BC-4CC1-AFE8-7CF55BA690BA}"/>
              </a:ext>
            </a:extLst>
          </p:cNvPr>
          <p:cNvCxnSpPr>
            <a:cxnSpLocks/>
            <a:stCxn id="228" idx="0"/>
            <a:endCxn id="269" idx="1"/>
          </p:cNvCxnSpPr>
          <p:nvPr/>
        </p:nvCxnSpPr>
        <p:spPr>
          <a:xfrm rot="5400000" flipH="1" flipV="1">
            <a:off x="3296089" y="3386063"/>
            <a:ext cx="951768" cy="1816004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Arrow Connector 291">
            <a:extLst>
              <a:ext uri="{FF2B5EF4-FFF2-40B4-BE49-F238E27FC236}">
                <a16:creationId xmlns:a16="http://schemas.microsoft.com/office/drawing/2014/main" id="{87A3ADC5-BB29-4C9F-A4EC-8CF6591C4AB7}"/>
              </a:ext>
            </a:extLst>
          </p:cNvPr>
          <p:cNvCxnSpPr>
            <a:cxnSpLocks/>
            <a:stCxn id="269" idx="0"/>
            <a:endCxn id="267" idx="2"/>
          </p:cNvCxnSpPr>
          <p:nvPr/>
        </p:nvCxnSpPr>
        <p:spPr>
          <a:xfrm flipV="1">
            <a:off x="4862855" y="2970916"/>
            <a:ext cx="0" cy="664385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12820C8F-26DC-4B12-858F-D8E1AD387CEE}"/>
              </a:ext>
            </a:extLst>
          </p:cNvPr>
          <p:cNvGrpSpPr/>
          <p:nvPr/>
        </p:nvGrpSpPr>
        <p:grpSpPr>
          <a:xfrm>
            <a:off x="5521377" y="2811585"/>
            <a:ext cx="848434" cy="590765"/>
            <a:chOff x="4267200" y="2971800"/>
            <a:chExt cx="848434" cy="590765"/>
          </a:xfrm>
        </p:grpSpPr>
        <p:pic>
          <p:nvPicPr>
            <p:cNvPr id="294" name="Graphic 8">
              <a:extLst>
                <a:ext uri="{FF2B5EF4-FFF2-40B4-BE49-F238E27FC236}">
                  <a16:creationId xmlns:a16="http://schemas.microsoft.com/office/drawing/2014/main" id="{2F5A9494-EAC7-4518-BDF0-465E64AFFA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8537" y="297180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5" name="TextBox 9">
              <a:extLst>
                <a:ext uri="{FF2B5EF4-FFF2-40B4-BE49-F238E27FC236}">
                  <a16:creationId xmlns:a16="http://schemas.microsoft.com/office/drawing/2014/main" id="{1120C373-48AA-4B70-8468-CDBD353FF1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200" y="3316344"/>
              <a:ext cx="8484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S3</a:t>
              </a:r>
            </a:p>
          </p:txBody>
        </p:sp>
      </p:grpSp>
      <p:cxnSp>
        <p:nvCxnSpPr>
          <p:cNvPr id="296" name="Elbow Connector 1445">
            <a:extLst>
              <a:ext uri="{FF2B5EF4-FFF2-40B4-BE49-F238E27FC236}">
                <a16:creationId xmlns:a16="http://schemas.microsoft.com/office/drawing/2014/main" id="{CE81ADCF-68F2-45B4-98E8-2A546587805A}"/>
              </a:ext>
            </a:extLst>
          </p:cNvPr>
          <p:cNvCxnSpPr>
            <a:cxnSpLocks/>
            <a:endCxn id="294" idx="3"/>
          </p:cNvCxnSpPr>
          <p:nvPr/>
        </p:nvCxnSpPr>
        <p:spPr>
          <a:xfrm rot="10800000">
            <a:off x="6128475" y="2994465"/>
            <a:ext cx="1231283" cy="55916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1446">
            <a:extLst>
              <a:ext uri="{FF2B5EF4-FFF2-40B4-BE49-F238E27FC236}">
                <a16:creationId xmlns:a16="http://schemas.microsoft.com/office/drawing/2014/main" id="{960550CE-AA9E-47E8-BAEE-A78924052E94}"/>
              </a:ext>
            </a:extLst>
          </p:cNvPr>
          <p:cNvCxnSpPr>
            <a:cxnSpLocks/>
            <a:stCxn id="294" idx="0"/>
            <a:endCxn id="301" idx="1"/>
          </p:cNvCxnSpPr>
          <p:nvPr/>
        </p:nvCxnSpPr>
        <p:spPr>
          <a:xfrm rot="5400000" flipH="1" flipV="1">
            <a:off x="6581405" y="2033234"/>
            <a:ext cx="142541" cy="1414163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F6283974-BD3B-49BE-A392-3082B995515C}"/>
              </a:ext>
            </a:extLst>
          </p:cNvPr>
          <p:cNvGrpSpPr/>
          <p:nvPr/>
        </p:nvGrpSpPr>
        <p:grpSpPr>
          <a:xfrm>
            <a:off x="7359757" y="2411299"/>
            <a:ext cx="304800" cy="303465"/>
            <a:chOff x="5693799" y="2561611"/>
            <a:chExt cx="304800" cy="303465"/>
          </a:xfrm>
          <a:noFill/>
        </p:grpSpPr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83DE104A-41CF-4BA5-848A-64FD92AC31DF}"/>
                </a:ext>
              </a:extLst>
            </p:cNvPr>
            <p:cNvSpPr/>
            <p:nvPr/>
          </p:nvSpPr>
          <p:spPr>
            <a:xfrm>
              <a:off x="5693799" y="2561611"/>
              <a:ext cx="304800" cy="91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F655E76D-1E29-419B-94E1-1A2D735E120D}"/>
                </a:ext>
              </a:extLst>
            </p:cNvPr>
            <p:cNvSpPr/>
            <p:nvPr/>
          </p:nvSpPr>
          <p:spPr>
            <a:xfrm>
              <a:off x="5693799" y="2667623"/>
              <a:ext cx="304800" cy="91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91CF1214-E7B8-4862-8245-D6A6F574CE72}"/>
                </a:ext>
              </a:extLst>
            </p:cNvPr>
            <p:cNvSpPr/>
            <p:nvPr/>
          </p:nvSpPr>
          <p:spPr>
            <a:xfrm>
              <a:off x="5693799" y="2773636"/>
              <a:ext cx="304800" cy="91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sp>
        <p:nvSpPr>
          <p:cNvPr id="302" name="NumBox 8">
            <a:extLst>
              <a:ext uri="{FF2B5EF4-FFF2-40B4-BE49-F238E27FC236}">
                <a16:creationId xmlns:a16="http://schemas.microsoft.com/office/drawing/2014/main" id="{E7113ABB-1371-473C-9024-695BFB96AB29}"/>
              </a:ext>
            </a:extLst>
          </p:cNvPr>
          <p:cNvSpPr/>
          <p:nvPr/>
        </p:nvSpPr>
        <p:spPr>
          <a:xfrm>
            <a:off x="9673009" y="223032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303" name="NumBox 4">
            <a:extLst>
              <a:ext uri="{FF2B5EF4-FFF2-40B4-BE49-F238E27FC236}">
                <a16:creationId xmlns:a16="http://schemas.microsoft.com/office/drawing/2014/main" id="{F9D9420D-FF06-4641-BC7E-17C0E5F1F20C}"/>
              </a:ext>
            </a:extLst>
          </p:cNvPr>
          <p:cNvSpPr/>
          <p:nvPr/>
        </p:nvSpPr>
        <p:spPr>
          <a:xfrm>
            <a:off x="9092706" y="5102679"/>
            <a:ext cx="318694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304" name="NumBox 1">
            <a:extLst>
              <a:ext uri="{FF2B5EF4-FFF2-40B4-BE49-F238E27FC236}">
                <a16:creationId xmlns:a16="http://schemas.microsoft.com/office/drawing/2014/main" id="{3C9188B6-DE12-45F8-B667-30061F8AE293}"/>
              </a:ext>
            </a:extLst>
          </p:cNvPr>
          <p:cNvSpPr/>
          <p:nvPr/>
        </p:nvSpPr>
        <p:spPr>
          <a:xfrm>
            <a:off x="3843425" y="350995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305" name="NumBox 2">
            <a:extLst>
              <a:ext uri="{FF2B5EF4-FFF2-40B4-BE49-F238E27FC236}">
                <a16:creationId xmlns:a16="http://schemas.microsoft.com/office/drawing/2014/main" id="{57C85B39-19A4-473D-939B-90613A821FC3}"/>
              </a:ext>
            </a:extLst>
          </p:cNvPr>
          <p:cNvSpPr/>
          <p:nvPr/>
        </p:nvSpPr>
        <p:spPr>
          <a:xfrm>
            <a:off x="5324820" y="348792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FC9E78ED-98A6-4C5A-93A5-5D7415627402}"/>
              </a:ext>
            </a:extLst>
          </p:cNvPr>
          <p:cNvGrpSpPr/>
          <p:nvPr/>
        </p:nvGrpSpPr>
        <p:grpSpPr>
          <a:xfrm>
            <a:off x="8524884" y="5291036"/>
            <a:ext cx="304800" cy="303465"/>
            <a:chOff x="5693799" y="2561611"/>
            <a:chExt cx="304800" cy="303465"/>
          </a:xfrm>
          <a:noFill/>
        </p:grpSpPr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641FF63D-B88B-4CB2-B715-A380C80966A7}"/>
                </a:ext>
              </a:extLst>
            </p:cNvPr>
            <p:cNvSpPr/>
            <p:nvPr/>
          </p:nvSpPr>
          <p:spPr>
            <a:xfrm>
              <a:off x="5693799" y="2561611"/>
              <a:ext cx="304800" cy="91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0072E88E-F953-4CF7-8D0D-A24EE1033A22}"/>
                </a:ext>
              </a:extLst>
            </p:cNvPr>
            <p:cNvSpPr/>
            <p:nvPr/>
          </p:nvSpPr>
          <p:spPr>
            <a:xfrm>
              <a:off x="5693799" y="2667623"/>
              <a:ext cx="304800" cy="91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09" name="Rectangle 308">
              <a:extLst>
                <a:ext uri="{FF2B5EF4-FFF2-40B4-BE49-F238E27FC236}">
                  <a16:creationId xmlns:a16="http://schemas.microsoft.com/office/drawing/2014/main" id="{4DA7A424-5759-44D0-BFEB-1713C44CAB81}"/>
                </a:ext>
              </a:extLst>
            </p:cNvPr>
            <p:cNvSpPr/>
            <p:nvPr/>
          </p:nvSpPr>
          <p:spPr>
            <a:xfrm>
              <a:off x="5693799" y="2773636"/>
              <a:ext cx="304800" cy="91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cxnSp>
        <p:nvCxnSpPr>
          <p:cNvPr id="310" name="Straight Arrow Connector 309">
            <a:extLst>
              <a:ext uri="{FF2B5EF4-FFF2-40B4-BE49-F238E27FC236}">
                <a16:creationId xmlns:a16="http://schemas.microsoft.com/office/drawing/2014/main" id="{A5EE97D1-01B2-47E4-9506-7402F7959DAB}"/>
              </a:ext>
            </a:extLst>
          </p:cNvPr>
          <p:cNvCxnSpPr>
            <a:cxnSpLocks/>
            <a:stCxn id="266" idx="3"/>
            <a:endCxn id="300" idx="1"/>
          </p:cNvCxnSpPr>
          <p:nvPr/>
        </p:nvCxnSpPr>
        <p:spPr>
          <a:xfrm>
            <a:off x="5045735" y="2563031"/>
            <a:ext cx="2314022" cy="0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NumBox 3">
            <a:extLst>
              <a:ext uri="{FF2B5EF4-FFF2-40B4-BE49-F238E27FC236}">
                <a16:creationId xmlns:a16="http://schemas.microsoft.com/office/drawing/2014/main" id="{06C95DFD-E70A-4D60-AD28-F07F3275BDAB}"/>
              </a:ext>
            </a:extLst>
          </p:cNvPr>
          <p:cNvSpPr/>
          <p:nvPr/>
        </p:nvSpPr>
        <p:spPr>
          <a:xfrm>
            <a:off x="4354655" y="496216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312" name="NumBox 4">
            <a:extLst>
              <a:ext uri="{FF2B5EF4-FFF2-40B4-BE49-F238E27FC236}">
                <a16:creationId xmlns:a16="http://schemas.microsoft.com/office/drawing/2014/main" id="{80A8397C-DFFE-41FC-BE6F-0C48F0F21BA8}"/>
              </a:ext>
            </a:extLst>
          </p:cNvPr>
          <p:cNvSpPr/>
          <p:nvPr/>
        </p:nvSpPr>
        <p:spPr>
          <a:xfrm>
            <a:off x="4917230" y="316594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313" name="NumBox 5">
            <a:extLst>
              <a:ext uri="{FF2B5EF4-FFF2-40B4-BE49-F238E27FC236}">
                <a16:creationId xmlns:a16="http://schemas.microsoft.com/office/drawing/2014/main" id="{3CC929F5-6810-48DB-8D55-1FAF7C6B9828}"/>
              </a:ext>
            </a:extLst>
          </p:cNvPr>
          <p:cNvSpPr/>
          <p:nvPr/>
        </p:nvSpPr>
        <p:spPr>
          <a:xfrm>
            <a:off x="3859972" y="196233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314" name="NumBox 6">
            <a:extLst>
              <a:ext uri="{FF2B5EF4-FFF2-40B4-BE49-F238E27FC236}">
                <a16:creationId xmlns:a16="http://schemas.microsoft.com/office/drawing/2014/main" id="{3BEBC480-2E6A-4C64-AD6C-56C1CF11B322}"/>
              </a:ext>
            </a:extLst>
          </p:cNvPr>
          <p:cNvSpPr/>
          <p:nvPr/>
        </p:nvSpPr>
        <p:spPr>
          <a:xfrm>
            <a:off x="6971667" y="212644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315" name="NumBox 7">
            <a:extLst>
              <a:ext uri="{FF2B5EF4-FFF2-40B4-BE49-F238E27FC236}">
                <a16:creationId xmlns:a16="http://schemas.microsoft.com/office/drawing/2014/main" id="{6BC9F98F-FC0A-420C-8F4D-9D8F4C0182AB}"/>
              </a:ext>
            </a:extLst>
          </p:cNvPr>
          <p:cNvSpPr/>
          <p:nvPr/>
        </p:nvSpPr>
        <p:spPr>
          <a:xfrm>
            <a:off x="6971667" y="322662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316" name="NumBox 9">
            <a:extLst>
              <a:ext uri="{FF2B5EF4-FFF2-40B4-BE49-F238E27FC236}">
                <a16:creationId xmlns:a16="http://schemas.microsoft.com/office/drawing/2014/main" id="{9BA54E61-AD18-49F4-9ABD-B6DDDB0C76BA}"/>
              </a:ext>
            </a:extLst>
          </p:cNvPr>
          <p:cNvSpPr/>
          <p:nvPr/>
        </p:nvSpPr>
        <p:spPr>
          <a:xfrm>
            <a:off x="8835603" y="308747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A88535BB-135B-49B3-8D9F-6EBB3F754B68}"/>
              </a:ext>
            </a:extLst>
          </p:cNvPr>
          <p:cNvGrpSpPr/>
          <p:nvPr/>
        </p:nvGrpSpPr>
        <p:grpSpPr>
          <a:xfrm>
            <a:off x="8235181" y="4502624"/>
            <a:ext cx="961142" cy="740541"/>
            <a:chOff x="6569223" y="4652936"/>
            <a:chExt cx="961142" cy="740541"/>
          </a:xfrm>
        </p:grpSpPr>
        <p:sp>
          <p:nvSpPr>
            <p:cNvPr id="318" name="TextBox 16">
              <a:extLst>
                <a:ext uri="{FF2B5EF4-FFF2-40B4-BE49-F238E27FC236}">
                  <a16:creationId xmlns:a16="http://schemas.microsoft.com/office/drawing/2014/main" id="{48816113-FB45-479E-AEB7-43A7F3A4DA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9223" y="4993367"/>
              <a:ext cx="9611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healthcare</a:t>
              </a:r>
            </a:p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application</a:t>
              </a:r>
            </a:p>
          </p:txBody>
        </p:sp>
        <p:pic>
          <p:nvPicPr>
            <p:cNvPr id="319" name="Graphic 8">
              <a:extLst>
                <a:ext uri="{FF2B5EF4-FFF2-40B4-BE49-F238E27FC236}">
                  <a16:creationId xmlns:a16="http://schemas.microsoft.com/office/drawing/2014/main" id="{9D89A71B-5EAC-4ECE-9907-675AA0F86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 bwMode="auto">
            <a:xfrm>
              <a:off x="6866914" y="465293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0" name="Graphic 11">
            <a:extLst>
              <a:ext uri="{FF2B5EF4-FFF2-40B4-BE49-F238E27FC236}">
                <a16:creationId xmlns:a16="http://schemas.microsoft.com/office/drawing/2014/main" id="{6A2CD51B-1FC4-4CCA-9556-C001F4223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413" y="238574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1" name="Graphic 320" descr="Box">
            <a:extLst>
              <a:ext uri="{FF2B5EF4-FFF2-40B4-BE49-F238E27FC236}">
                <a16:creationId xmlns:a16="http://schemas.microsoft.com/office/drawing/2014/main" id="{7BCE4958-5AC7-4458-8AFA-31A0CDFA93C6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512540" y="2400159"/>
            <a:ext cx="365760" cy="365760"/>
          </a:xfrm>
          <a:prstGeom prst="rect">
            <a:avLst/>
          </a:prstGeom>
        </p:spPr>
      </p:pic>
      <p:sp>
        <p:nvSpPr>
          <p:cNvPr id="322" name="Flowchart: Predefined Process 321">
            <a:extLst>
              <a:ext uri="{FF2B5EF4-FFF2-40B4-BE49-F238E27FC236}">
                <a16:creationId xmlns:a16="http://schemas.microsoft.com/office/drawing/2014/main" id="{9A70FC0D-3C68-4B8B-91AC-867AFB477BD5}"/>
              </a:ext>
            </a:extLst>
          </p:cNvPr>
          <p:cNvSpPr/>
          <p:nvPr/>
        </p:nvSpPr>
        <p:spPr>
          <a:xfrm>
            <a:off x="7416073" y="3447186"/>
            <a:ext cx="365760" cy="365760"/>
          </a:xfrm>
          <a:prstGeom prst="flowChartPredefined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3" name="Picture 322">
            <a:extLst>
              <a:ext uri="{FF2B5EF4-FFF2-40B4-BE49-F238E27FC236}">
                <a16:creationId xmlns:a16="http://schemas.microsoft.com/office/drawing/2014/main" id="{89739E81-1ED9-49B5-A73D-41B3B51C8B70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512540" y="3477646"/>
            <a:ext cx="36576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58604</TotalTime>
  <Words>326</Words>
  <Application>Microsoft Office PowerPoint</Application>
  <PresentationFormat>Widescreen</PresentationFormat>
  <Paragraphs>57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a Healthcare Data Pipeline on AWS with IBM Cloud Pak for Data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2023-04-19T16:41:22Z</dcterms:modified>
  <cp:category/>
</cp:coreProperties>
</file>