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/>
    <p:restoredTop sz="94721"/>
  </p:normalViewPr>
  <p:slideViewPr>
    <p:cSldViewPr snapToGrid="0" snapToObjects="1">
      <p:cViewPr>
        <p:scale>
          <a:sx n="120" d="100"/>
          <a:sy n="120" d="100"/>
        </p:scale>
        <p:origin x="8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3/21/23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5" Type="http://schemas.openxmlformats.org/officeDocument/2006/relationships/hyperlink" Target="https://docs.aws.amazon.com/architecture-diagrams/latest/financial-advisor-chat-assistant/financial-advisor-chat-assistant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Financial Advisor Chat Assistant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63074FA-BB52-E88E-8156-2FA0A6D3BCFF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 bwMode="auto">
          <a:xfrm flipV="1">
            <a:off x="5140324" y="4159058"/>
            <a:ext cx="548388" cy="9712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121">
            <a:extLst>
              <a:ext uri="{FF2B5EF4-FFF2-40B4-BE49-F238E27FC236}">
                <a16:creationId xmlns:a16="http://schemas.microsoft.com/office/drawing/2014/main" id="{62C289EA-174D-4199-8DAF-78F321B0201B}"/>
              </a:ext>
            </a:extLst>
          </p:cNvPr>
          <p:cNvCxnSpPr>
            <a:cxnSpLocks/>
            <a:stCxn id="43" idx="2"/>
            <a:endCxn id="22" idx="1"/>
          </p:cNvCxnSpPr>
          <p:nvPr/>
        </p:nvCxnSpPr>
        <p:spPr bwMode="auto">
          <a:xfrm rot="16200000" flipH="1">
            <a:off x="2988746" y="2481695"/>
            <a:ext cx="577633" cy="2796515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umBox 3">
            <a:extLst>
              <a:ext uri="{FF2B5EF4-FFF2-40B4-BE49-F238E27FC236}">
                <a16:creationId xmlns:a16="http://schemas.microsoft.com/office/drawing/2014/main" id="{1AFE8759-4600-C58E-BBC6-8B6C01EAB785}"/>
              </a:ext>
            </a:extLst>
          </p:cNvPr>
          <p:cNvSpPr/>
          <p:nvPr/>
        </p:nvSpPr>
        <p:spPr>
          <a:xfrm>
            <a:off x="2942112" y="402384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" name="NumBox 4">
            <a:extLst>
              <a:ext uri="{FF2B5EF4-FFF2-40B4-BE49-F238E27FC236}">
                <a16:creationId xmlns:a16="http://schemas.microsoft.com/office/drawing/2014/main" id="{7A16C230-7EC2-2A76-E553-F3493116B371}"/>
              </a:ext>
            </a:extLst>
          </p:cNvPr>
          <p:cNvSpPr/>
          <p:nvPr/>
        </p:nvSpPr>
        <p:spPr>
          <a:xfrm>
            <a:off x="5269538" y="402189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7" name="NumBox 9">
            <a:extLst>
              <a:ext uri="{FF2B5EF4-FFF2-40B4-BE49-F238E27FC236}">
                <a16:creationId xmlns:a16="http://schemas.microsoft.com/office/drawing/2014/main" id="{670063AB-D846-8CC9-94A3-1EF4A642D2DE}"/>
              </a:ext>
            </a:extLst>
          </p:cNvPr>
          <p:cNvSpPr/>
          <p:nvPr/>
        </p:nvSpPr>
        <p:spPr>
          <a:xfrm>
            <a:off x="6593004" y="526890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DE04D9-0E50-3B00-5BA7-94D6D1EDADC7}"/>
              </a:ext>
            </a:extLst>
          </p:cNvPr>
          <p:cNvSpPr/>
          <p:nvPr/>
        </p:nvSpPr>
        <p:spPr>
          <a:xfrm>
            <a:off x="2422893" y="1217993"/>
            <a:ext cx="6369653" cy="49165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608E938-2EC6-0370-E84F-8678D5CBEE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422894" y="1217993"/>
            <a:ext cx="381000" cy="381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E4D278-E11E-C42D-6F7F-E1D1549139C1}"/>
              </a:ext>
            </a:extLst>
          </p:cNvPr>
          <p:cNvSpPr/>
          <p:nvPr/>
        </p:nvSpPr>
        <p:spPr>
          <a:xfrm>
            <a:off x="8944959" y="3346591"/>
            <a:ext cx="1203650" cy="21756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7611D0-A08B-37CA-3FB4-2D516EE278E6}"/>
              </a:ext>
            </a:extLst>
          </p:cNvPr>
          <p:cNvSpPr/>
          <p:nvPr/>
        </p:nvSpPr>
        <p:spPr>
          <a:xfrm>
            <a:off x="3133392" y="1569705"/>
            <a:ext cx="3123774" cy="219964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phic 10">
            <a:extLst>
              <a:ext uri="{FF2B5EF4-FFF2-40B4-BE49-F238E27FC236}">
                <a16:creationId xmlns:a16="http://schemas.microsoft.com/office/drawing/2014/main" id="{C0E8C272-2975-A103-623C-A1B347B7F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/>
        </p:blipFill>
        <p:spPr bwMode="auto">
          <a:xfrm>
            <a:off x="3133392" y="156504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5">
            <a:extLst>
              <a:ext uri="{FF2B5EF4-FFF2-40B4-BE49-F238E27FC236}">
                <a16:creationId xmlns:a16="http://schemas.microsoft.com/office/drawing/2014/main" id="{877071D4-34E6-9A6E-AD4E-A7FC527F0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539" y="1608603"/>
            <a:ext cx="9142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Amplify</a:t>
            </a:r>
          </a:p>
        </p:txBody>
      </p:sp>
      <p:pic>
        <p:nvPicPr>
          <p:cNvPr id="14" name="Graphic 21">
            <a:extLst>
              <a:ext uri="{FF2B5EF4-FFF2-40B4-BE49-F238E27FC236}">
                <a16:creationId xmlns:a16="http://schemas.microsoft.com/office/drawing/2014/main" id="{9C52D38B-D8A4-2837-3901-9E3723218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048" y="1885727"/>
            <a:ext cx="470272" cy="4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phic 19">
            <a:extLst>
              <a:ext uri="{FF2B5EF4-FFF2-40B4-BE49-F238E27FC236}">
                <a16:creationId xmlns:a16="http://schemas.microsoft.com/office/drawing/2014/main" id="{5B73D421-39D1-D639-EF81-433FEDA25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143" y="1884054"/>
            <a:ext cx="470272" cy="4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8">
            <a:extLst>
              <a:ext uri="{FF2B5EF4-FFF2-40B4-BE49-F238E27FC236}">
                <a16:creationId xmlns:a16="http://schemas.microsoft.com/office/drawing/2014/main" id="{7E2B307E-C5BD-66B3-DA2C-9FB1741AD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570" y="1885727"/>
            <a:ext cx="470272" cy="4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phic 17">
            <a:extLst>
              <a:ext uri="{FF2B5EF4-FFF2-40B4-BE49-F238E27FC236}">
                <a16:creationId xmlns:a16="http://schemas.microsoft.com/office/drawing/2014/main" id="{03E65766-5B60-E21C-4AA9-D5075F0C6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60" y="2833888"/>
            <a:ext cx="468518" cy="46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5">
            <a:extLst>
              <a:ext uri="{FF2B5EF4-FFF2-40B4-BE49-F238E27FC236}">
                <a16:creationId xmlns:a16="http://schemas.microsoft.com/office/drawing/2014/main" id="{B3F85C09-8AE4-D44D-8FC5-61DBB27F7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912" y="2379411"/>
            <a:ext cx="7539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10C6C151-CCD2-C1B8-BF7F-2F23B8927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9912" y="2379602"/>
            <a:ext cx="8639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556EFAD5-FBD1-1483-FC73-5D3FFD5D4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120" y="2373803"/>
            <a:ext cx="914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app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HTML, CSS, JS</a:t>
            </a:r>
          </a:p>
        </p:txBody>
      </p:sp>
      <p:sp>
        <p:nvSpPr>
          <p:cNvPr id="21" name="TextBox 15">
            <a:extLst>
              <a:ext uri="{FF2B5EF4-FFF2-40B4-BE49-F238E27FC236}">
                <a16:creationId xmlns:a16="http://schemas.microsoft.com/office/drawing/2014/main" id="{263F94F0-24D6-3DFB-7105-EFDEE1EFB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4403" y="3294040"/>
            <a:ext cx="12828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 directory and authentication</a:t>
            </a:r>
          </a:p>
        </p:txBody>
      </p:sp>
      <p:pic>
        <p:nvPicPr>
          <p:cNvPr id="22" name="Graphic 23">
            <a:extLst>
              <a:ext uri="{FF2B5EF4-FFF2-40B4-BE49-F238E27FC236}">
                <a16:creationId xmlns:a16="http://schemas.microsoft.com/office/drawing/2014/main" id="{54C41EB6-5A3C-AB0B-81D5-90395E3C9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20" y="3936518"/>
            <a:ext cx="464504" cy="46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phic 16">
            <a:extLst>
              <a:ext uri="{FF2B5EF4-FFF2-40B4-BE49-F238E27FC236}">
                <a16:creationId xmlns:a16="http://schemas.microsoft.com/office/drawing/2014/main" id="{8B3F3D95-3431-F0DF-2ED8-232DAC9C1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712" y="3926806"/>
            <a:ext cx="464504" cy="46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Graphic 8">
            <a:extLst>
              <a:ext uri="{FF2B5EF4-FFF2-40B4-BE49-F238E27FC236}">
                <a16:creationId xmlns:a16="http://schemas.microsoft.com/office/drawing/2014/main" id="{9D940F7A-C673-9C9E-9F2A-1FBE2E598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044" y="2181262"/>
            <a:ext cx="470272" cy="4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phic 16">
            <a:extLst>
              <a:ext uri="{FF2B5EF4-FFF2-40B4-BE49-F238E27FC236}">
                <a16:creationId xmlns:a16="http://schemas.microsoft.com/office/drawing/2014/main" id="{0DBAE47D-F607-C9D9-C412-00F238BF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52" y="4273406"/>
            <a:ext cx="464504" cy="46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Graphic 17">
            <a:extLst>
              <a:ext uri="{FF2B5EF4-FFF2-40B4-BE49-F238E27FC236}">
                <a16:creationId xmlns:a16="http://schemas.microsoft.com/office/drawing/2014/main" id="{7E8EF244-0685-4AAD-DD5F-F3B3068B5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776" y="5277860"/>
            <a:ext cx="464504" cy="46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15">
            <a:extLst>
              <a:ext uri="{FF2B5EF4-FFF2-40B4-BE49-F238E27FC236}">
                <a16:creationId xmlns:a16="http://schemas.microsoft.com/office/drawing/2014/main" id="{B8B1F375-723B-7E8C-8AFB-FE0B14A14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940" y="4398918"/>
            <a:ext cx="914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Lex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conversational AI for chatbots</a:t>
            </a: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CC2FF837-B5B9-35AD-F460-754FD8E99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9676" y="4399711"/>
            <a:ext cx="10010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Kendra </a:t>
            </a: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intelligent search service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0DCC3B1-ACE9-63C7-82F2-11B981631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455" y="2635922"/>
            <a:ext cx="1009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object storage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to index HTML, MS Word, MS PowerPoint, PDF, TXT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6C86AE16-A1EB-CBD7-0BD4-EBB3F2D01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9847" y="5706231"/>
            <a:ext cx="1203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Secrets Manager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 consumer key and secret</a:t>
            </a:r>
          </a:p>
        </p:txBody>
      </p:sp>
      <p:pic>
        <p:nvPicPr>
          <p:cNvPr id="31" name="Graphic 16">
            <a:extLst>
              <a:ext uri="{FF2B5EF4-FFF2-40B4-BE49-F238E27FC236}">
                <a16:creationId xmlns:a16="http://schemas.microsoft.com/office/drawing/2014/main" id="{1A28B4C4-87B8-1147-7242-FCB16914B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574922" y="2229396"/>
            <a:ext cx="302595" cy="30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Graphic 16">
            <a:extLst>
              <a:ext uri="{FF2B5EF4-FFF2-40B4-BE49-F238E27FC236}">
                <a16:creationId xmlns:a16="http://schemas.microsoft.com/office/drawing/2014/main" id="{F667CCBB-5E0F-2549-A9F5-1F2420D9E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580100" y="2686788"/>
            <a:ext cx="302595" cy="30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Graphic 16">
            <a:extLst>
              <a:ext uri="{FF2B5EF4-FFF2-40B4-BE49-F238E27FC236}">
                <a16:creationId xmlns:a16="http://schemas.microsoft.com/office/drawing/2014/main" id="{8237209B-A660-26FF-FF9A-F8F42BA4E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573497" y="1793023"/>
            <a:ext cx="302595" cy="30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15">
            <a:extLst>
              <a:ext uri="{FF2B5EF4-FFF2-40B4-BE49-F238E27FC236}">
                <a16:creationId xmlns:a16="http://schemas.microsoft.com/office/drawing/2014/main" id="{1560667D-30B6-6C65-6A6B-BBE126E67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1680" y="1763257"/>
            <a:ext cx="1025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financial planning guides</a:t>
            </a: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A7F4A25C-2A5A-23D8-6FA8-4205F1BC2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8432" y="2226007"/>
            <a:ext cx="9435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financial product guides</a:t>
            </a:r>
          </a:p>
        </p:txBody>
      </p:sp>
      <p:sp>
        <p:nvSpPr>
          <p:cNvPr id="36" name="TextBox 15">
            <a:extLst>
              <a:ext uri="{FF2B5EF4-FFF2-40B4-BE49-F238E27FC236}">
                <a16:creationId xmlns:a16="http://schemas.microsoft.com/office/drawing/2014/main" id="{0B81847E-3A88-DFD7-603E-9C628B51C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441" y="2630043"/>
            <a:ext cx="9901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tax authority manuals</a:t>
            </a:r>
          </a:p>
        </p:txBody>
      </p:sp>
      <p:pic>
        <p:nvPicPr>
          <p:cNvPr id="37" name="Graphic 21">
            <a:extLst>
              <a:ext uri="{FF2B5EF4-FFF2-40B4-BE49-F238E27FC236}">
                <a16:creationId xmlns:a16="http://schemas.microsoft.com/office/drawing/2014/main" id="{0582F646-9AC9-62DC-AC32-50BA35F01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648" y="454616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Graphic 15">
            <a:extLst>
              <a:ext uri="{FF2B5EF4-FFF2-40B4-BE49-F238E27FC236}">
                <a16:creationId xmlns:a16="http://schemas.microsoft.com/office/drawing/2014/main" id="{CA575621-FDB0-0565-72A9-41A85AD5F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9409573" y="3799592"/>
            <a:ext cx="263245" cy="26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15">
            <a:extLst>
              <a:ext uri="{FF2B5EF4-FFF2-40B4-BE49-F238E27FC236}">
                <a16:creationId xmlns:a16="http://schemas.microsoft.com/office/drawing/2014/main" id="{581C9765-E937-1963-22D8-ADA0C8E74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6547" y="4048182"/>
            <a:ext cx="11727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 connected app (OAuth enabled)</a:t>
            </a:r>
          </a:p>
        </p:txBody>
      </p:sp>
      <p:sp>
        <p:nvSpPr>
          <p:cNvPr id="40" name="TextBox 15">
            <a:extLst>
              <a:ext uri="{FF2B5EF4-FFF2-40B4-BE49-F238E27FC236}">
                <a16:creationId xmlns:a16="http://schemas.microsoft.com/office/drawing/2014/main" id="{983F68BB-B55F-754D-123F-A01A77EAF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9002" y="5015608"/>
            <a:ext cx="117274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 API v48</a:t>
            </a:r>
          </a:p>
        </p:txBody>
      </p:sp>
      <p:pic>
        <p:nvPicPr>
          <p:cNvPr id="41" name="Graphic 24">
            <a:extLst>
              <a:ext uri="{FF2B5EF4-FFF2-40B4-BE49-F238E27FC236}">
                <a16:creationId xmlns:a16="http://schemas.microsoft.com/office/drawing/2014/main" id="{E541BA20-C9DB-CF66-4770-7EE74263E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586" y="3062623"/>
            <a:ext cx="306639" cy="30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Graphic 15">
            <a:extLst>
              <a:ext uri="{FF2B5EF4-FFF2-40B4-BE49-F238E27FC236}">
                <a16:creationId xmlns:a16="http://schemas.microsoft.com/office/drawing/2014/main" id="{AC8F6886-8AAC-C5B9-2B46-863BF5F23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365" y="3243636"/>
            <a:ext cx="287370" cy="2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0F73B8D-FF7D-08A1-4A34-23B1A0C1E514}"/>
              </a:ext>
            </a:extLst>
          </p:cNvPr>
          <p:cNvSpPr/>
          <p:nvPr/>
        </p:nvSpPr>
        <p:spPr>
          <a:xfrm>
            <a:off x="1487246" y="2684870"/>
            <a:ext cx="784117" cy="90626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id="{9622E988-B20A-AE1A-D921-3B1F70750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5926" y="2663346"/>
            <a:ext cx="914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devices</a:t>
            </a:r>
          </a:p>
        </p:txBody>
      </p:sp>
      <p:sp>
        <p:nvSpPr>
          <p:cNvPr id="45" name="TextBox 15">
            <a:extLst>
              <a:ext uri="{FF2B5EF4-FFF2-40B4-BE49-F238E27FC236}">
                <a16:creationId xmlns:a16="http://schemas.microsoft.com/office/drawing/2014/main" id="{03CE84AE-996A-96AD-F1A7-18E373AD9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8353" y="3226206"/>
            <a:ext cx="914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temporary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credentials</a:t>
            </a:r>
          </a:p>
        </p:txBody>
      </p:sp>
      <p:sp>
        <p:nvSpPr>
          <p:cNvPr id="46" name="TextBox 15">
            <a:extLst>
              <a:ext uri="{FF2B5EF4-FFF2-40B4-BE49-F238E27FC236}">
                <a16:creationId xmlns:a16="http://schemas.microsoft.com/office/drawing/2014/main" id="{3BC468D8-AE92-539B-4407-A5E7C258A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8432" y="3823614"/>
            <a:ext cx="10513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 consumer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key and secret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(read-only access)</a:t>
            </a:r>
          </a:p>
        </p:txBody>
      </p:sp>
      <p:cxnSp>
        <p:nvCxnSpPr>
          <p:cNvPr id="47" name="Straight Arrow Connector 118">
            <a:extLst>
              <a:ext uri="{FF2B5EF4-FFF2-40B4-BE49-F238E27FC236}">
                <a16:creationId xmlns:a16="http://schemas.microsoft.com/office/drawing/2014/main" id="{A6575E87-5C16-1458-05DA-930EEF8DB53D}"/>
              </a:ext>
            </a:extLst>
          </p:cNvPr>
          <p:cNvCxnSpPr>
            <a:cxnSpLocks/>
            <a:stCxn id="44" idx="0"/>
            <a:endCxn id="14" idx="1"/>
          </p:cNvCxnSpPr>
          <p:nvPr/>
        </p:nvCxnSpPr>
        <p:spPr bwMode="auto">
          <a:xfrm rot="5400000" flipH="1" flipV="1">
            <a:off x="2535812" y="1468110"/>
            <a:ext cx="542483" cy="1847990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NumBox 1">
            <a:extLst>
              <a:ext uri="{FF2B5EF4-FFF2-40B4-BE49-F238E27FC236}">
                <a16:creationId xmlns:a16="http://schemas.microsoft.com/office/drawing/2014/main" id="{58B70915-A1EB-1DD0-B3E7-BB020DB08A2C}"/>
              </a:ext>
            </a:extLst>
          </p:cNvPr>
          <p:cNvSpPr/>
          <p:nvPr/>
        </p:nvSpPr>
        <p:spPr>
          <a:xfrm>
            <a:off x="2942112" y="197652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96967CB-79A6-17C7-BC80-7F8BCBCA304C}"/>
              </a:ext>
            </a:extLst>
          </p:cNvPr>
          <p:cNvCxnSpPr>
            <a:cxnSpLocks/>
          </p:cNvCxnSpPr>
          <p:nvPr/>
        </p:nvCxnSpPr>
        <p:spPr bwMode="auto">
          <a:xfrm>
            <a:off x="2264523" y="3006705"/>
            <a:ext cx="241705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B0D5412-60FF-869D-EC18-1CB7A9E1CC9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71365" y="3138823"/>
            <a:ext cx="2410208" cy="5524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NumBox 2">
            <a:extLst>
              <a:ext uri="{FF2B5EF4-FFF2-40B4-BE49-F238E27FC236}">
                <a16:creationId xmlns:a16="http://schemas.microsoft.com/office/drawing/2014/main" id="{55CF1B87-AC5E-ED40-A248-230BD82B17F1}"/>
              </a:ext>
            </a:extLst>
          </p:cNvPr>
          <p:cNvSpPr/>
          <p:nvPr/>
        </p:nvSpPr>
        <p:spPr>
          <a:xfrm>
            <a:off x="2942112" y="292608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E5D6B51-4819-BA63-CD2F-63FFD195B0A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 bwMode="auto">
          <a:xfrm flipV="1">
            <a:off x="4201320" y="2119190"/>
            <a:ext cx="494823" cy="1673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6333693-47B8-4AAF-FFFD-545DE413EA4F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 bwMode="auto">
          <a:xfrm>
            <a:off x="5166415" y="2119190"/>
            <a:ext cx="452155" cy="1673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9068CED-8AF1-7C0C-96FB-392BACE797AB}"/>
              </a:ext>
            </a:extLst>
          </p:cNvPr>
          <p:cNvCxnSpPr>
            <a:cxnSpLocks/>
          </p:cNvCxnSpPr>
          <p:nvPr/>
        </p:nvCxnSpPr>
        <p:spPr bwMode="auto">
          <a:xfrm flipV="1">
            <a:off x="7388036" y="4408389"/>
            <a:ext cx="1550966" cy="930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40A9BE-D96E-8E10-0FE3-C8BA06ADB06B}"/>
              </a:ext>
            </a:extLst>
          </p:cNvPr>
          <p:cNvCxnSpPr>
            <a:cxnSpLocks/>
          </p:cNvCxnSpPr>
          <p:nvPr/>
        </p:nvCxnSpPr>
        <p:spPr bwMode="auto">
          <a:xfrm>
            <a:off x="7385229" y="4669070"/>
            <a:ext cx="1553773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NumBox 7">
            <a:extLst>
              <a:ext uri="{FF2B5EF4-FFF2-40B4-BE49-F238E27FC236}">
                <a16:creationId xmlns:a16="http://schemas.microsoft.com/office/drawing/2014/main" id="{E82E44A3-C025-FAAF-5C2C-F0BF5911DB10}"/>
              </a:ext>
            </a:extLst>
          </p:cNvPr>
          <p:cNvSpPr/>
          <p:nvPr/>
        </p:nvSpPr>
        <p:spPr>
          <a:xfrm>
            <a:off x="7614696" y="423133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BA2E2EF-69BD-BA66-A21F-D65E3D328EB3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 bwMode="auto">
          <a:xfrm>
            <a:off x="7152004" y="4737910"/>
            <a:ext cx="2024" cy="53995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79281EB-C282-7F2D-8881-062BDC1A27DE}"/>
              </a:ext>
            </a:extLst>
          </p:cNvPr>
          <p:cNvCxnSpPr>
            <a:cxnSpLocks/>
            <a:endCxn id="24" idx="1"/>
          </p:cNvCxnSpPr>
          <p:nvPr/>
        </p:nvCxnSpPr>
        <p:spPr bwMode="auto">
          <a:xfrm flipV="1">
            <a:off x="6615210" y="2416398"/>
            <a:ext cx="300834" cy="647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0009E84-078C-8BFD-1815-357A04506090}"/>
              </a:ext>
            </a:extLst>
          </p:cNvPr>
          <p:cNvCxnSpPr>
            <a:cxnSpLocks/>
          </p:cNvCxnSpPr>
          <p:nvPr/>
        </p:nvCxnSpPr>
        <p:spPr bwMode="auto">
          <a:xfrm flipV="1">
            <a:off x="6683416" y="4513723"/>
            <a:ext cx="237172" cy="287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E59F2EF-7D38-81D9-8401-CFE24916FBA0}"/>
              </a:ext>
            </a:extLst>
          </p:cNvPr>
          <p:cNvCxnSpPr>
            <a:cxnSpLocks/>
          </p:cNvCxnSpPr>
          <p:nvPr/>
        </p:nvCxnSpPr>
        <p:spPr bwMode="auto">
          <a:xfrm>
            <a:off x="6147893" y="4282764"/>
            <a:ext cx="535523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3488AEB-AE4C-0A29-6A76-1C4BCE3ACC31}"/>
              </a:ext>
            </a:extLst>
          </p:cNvPr>
          <p:cNvCxnSpPr>
            <a:cxnSpLocks/>
          </p:cNvCxnSpPr>
          <p:nvPr/>
        </p:nvCxnSpPr>
        <p:spPr bwMode="auto">
          <a:xfrm>
            <a:off x="6147963" y="4033257"/>
            <a:ext cx="46827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9207B85-1746-1C10-2480-ABE511D2D8F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15210" y="2422877"/>
            <a:ext cx="1033" cy="1610381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NumBox 5">
            <a:extLst>
              <a:ext uri="{FF2B5EF4-FFF2-40B4-BE49-F238E27FC236}">
                <a16:creationId xmlns:a16="http://schemas.microsoft.com/office/drawing/2014/main" id="{001F644B-7535-78E9-D6AF-0F0369554004}"/>
              </a:ext>
            </a:extLst>
          </p:cNvPr>
          <p:cNvSpPr/>
          <p:nvPr/>
        </p:nvSpPr>
        <p:spPr>
          <a:xfrm>
            <a:off x="6460393" y="362091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1F62A84-3312-BB73-CE23-FCFB76D298F0}"/>
              </a:ext>
            </a:extLst>
          </p:cNvPr>
          <p:cNvCxnSpPr>
            <a:cxnSpLocks/>
          </p:cNvCxnSpPr>
          <p:nvPr/>
        </p:nvCxnSpPr>
        <p:spPr bwMode="auto">
          <a:xfrm flipV="1">
            <a:off x="6685004" y="4275830"/>
            <a:ext cx="0" cy="24332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NumBox 6">
            <a:extLst>
              <a:ext uri="{FF2B5EF4-FFF2-40B4-BE49-F238E27FC236}">
                <a16:creationId xmlns:a16="http://schemas.microsoft.com/office/drawing/2014/main" id="{A26DF6D1-8B4B-E348-D423-64861C2D879F}"/>
              </a:ext>
            </a:extLst>
          </p:cNvPr>
          <p:cNvSpPr/>
          <p:nvPr/>
        </p:nvSpPr>
        <p:spPr>
          <a:xfrm>
            <a:off x="6325392" y="4157452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7ACBA84-4774-3101-2EB5-83037E41C105}"/>
              </a:ext>
            </a:extLst>
          </p:cNvPr>
          <p:cNvCxnSpPr>
            <a:cxnSpLocks/>
            <a:stCxn id="67" idx="1"/>
          </p:cNvCxnSpPr>
          <p:nvPr/>
        </p:nvCxnSpPr>
        <p:spPr bwMode="auto">
          <a:xfrm flipH="1" flipV="1">
            <a:off x="7386251" y="2388006"/>
            <a:ext cx="193849" cy="399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E4D99E63-6079-3850-83A0-A69BEA0881B9}"/>
              </a:ext>
            </a:extLst>
          </p:cNvPr>
          <p:cNvSpPr/>
          <p:nvPr/>
        </p:nvSpPr>
        <p:spPr>
          <a:xfrm>
            <a:off x="7580100" y="1708992"/>
            <a:ext cx="1151874" cy="136602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FF2774A-4C0A-272A-D5E1-C30252B65CA9}"/>
              </a:ext>
            </a:extLst>
          </p:cNvPr>
          <p:cNvSpPr/>
          <p:nvPr/>
        </p:nvSpPr>
        <p:spPr>
          <a:xfrm>
            <a:off x="3801898" y="2981390"/>
            <a:ext cx="323284" cy="219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CF17A202-77FE-EC66-BEF1-D9590559B3D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801898" y="2921406"/>
            <a:ext cx="301752" cy="301752"/>
          </a:xfrm>
          <a:prstGeom prst="rect">
            <a:avLst/>
          </a:prstGeom>
        </p:spPr>
      </p:pic>
      <p:sp>
        <p:nvSpPr>
          <p:cNvPr id="70" name="TextBox 15">
            <a:extLst>
              <a:ext uri="{FF2B5EF4-FFF2-40B4-BE49-F238E27FC236}">
                <a16:creationId xmlns:a16="http://schemas.microsoft.com/office/drawing/2014/main" id="{5030B3B5-2587-CDAC-D554-1F9D32F05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712" y="4651920"/>
            <a:ext cx="11192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 consumer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key and secret (read-only access)</a:t>
            </a:r>
          </a:p>
        </p:txBody>
      </p:sp>
      <p:sp>
        <p:nvSpPr>
          <p:cNvPr id="71" name="TextBox 15">
            <a:extLst>
              <a:ext uri="{FF2B5EF4-FFF2-40B4-BE49-F238E27FC236}">
                <a16:creationId xmlns:a16="http://schemas.microsoft.com/office/drawing/2014/main" id="{66659CEF-4146-141E-8E5B-C769D266E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078" y="3350086"/>
            <a:ext cx="12036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</a:t>
            </a:r>
          </a:p>
        </p:txBody>
      </p:sp>
      <p:sp>
        <p:nvSpPr>
          <p:cNvPr id="73" name="TextBox 15">
            <a:extLst>
              <a:ext uri="{FF2B5EF4-FFF2-40B4-BE49-F238E27FC236}">
                <a16:creationId xmlns:a16="http://schemas.microsoft.com/office/drawing/2014/main" id="{9674504A-4DCD-C91C-4D5B-3FDD8679A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281" y="4808785"/>
            <a:ext cx="1305417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Kendra </a:t>
            </a: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connector for Salesforce</a:t>
            </a:r>
          </a:p>
        </p:txBody>
      </p:sp>
      <p:sp>
        <p:nvSpPr>
          <p:cNvPr id="74" name="NumBox 8">
            <a:extLst>
              <a:ext uri="{FF2B5EF4-FFF2-40B4-BE49-F238E27FC236}">
                <a16:creationId xmlns:a16="http://schemas.microsoft.com/office/drawing/2014/main" id="{776C9415-A0AD-04A0-0C23-E943FE691F76}"/>
              </a:ext>
            </a:extLst>
          </p:cNvPr>
          <p:cNvSpPr/>
          <p:nvPr/>
        </p:nvSpPr>
        <p:spPr>
          <a:xfrm>
            <a:off x="7614696" y="4544402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58619</TotalTime>
  <Words>353</Words>
  <Application>Microsoft Macintosh PowerPoint</Application>
  <PresentationFormat>Widescreen</PresentationFormat>
  <Paragraphs>59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>Amazon.com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Advisor Chat Assistant  </dc:title>
  <dc:subject/>
  <dc:creator>Amazon Web Services</dc:creator>
  <cp:keywords/>
  <dc:description/>
  <cp:lastModifiedBy>Lorelei Shannon</cp:lastModifiedBy>
  <cp:revision>102</cp:revision>
  <dcterms:created xsi:type="dcterms:W3CDTF">2020-07-21T19:38:25Z</dcterms:created>
  <dcterms:modified xsi:type="dcterms:W3CDTF">2023-03-22T03:00:21Z</dcterms:modified>
  <cp:category/>
</cp:coreProperties>
</file>