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7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5E8"/>
    <a:srgbClr val="545B64"/>
    <a:srgbClr val="7D8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29"/>
    <p:restoredTop sz="83752" autoAdjust="0"/>
  </p:normalViewPr>
  <p:slideViewPr>
    <p:cSldViewPr snapToGrid="0" snapToObjects="1">
      <p:cViewPr varScale="1">
        <p:scale>
          <a:sx n="153" d="100"/>
          <a:sy n="153" d="100"/>
        </p:scale>
        <p:origin x="16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10/19/2023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svg"/><Relationship Id="rId21" Type="http://schemas.openxmlformats.org/officeDocument/2006/relationships/image" Target="../media/image18.sv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9" Type="http://schemas.openxmlformats.org/officeDocument/2006/relationships/image" Target="../media/image2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svg"/><Relationship Id="rId40" Type="http://schemas.openxmlformats.org/officeDocument/2006/relationships/image" Target="../media/image37.png"/><Relationship Id="rId45" Type="http://schemas.openxmlformats.org/officeDocument/2006/relationships/image" Target="../media/image42.svg"/><Relationship Id="rId5" Type="http://schemas.openxmlformats.org/officeDocument/2006/relationships/hyperlink" Target="https://docs.aws.amazon.com/architecture-diagrams/latest/kelvin-ai-on-aws/kelvin-ai-on-aw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31" Type="http://schemas.openxmlformats.org/officeDocument/2006/relationships/image" Target="../media/image28.svg"/><Relationship Id="rId44" Type="http://schemas.openxmlformats.org/officeDocument/2006/relationships/image" Target="../media/image41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35" Type="http://schemas.openxmlformats.org/officeDocument/2006/relationships/image" Target="../media/image32.svg"/><Relationship Id="rId43" Type="http://schemas.openxmlformats.org/officeDocument/2006/relationships/image" Target="../media/image40.svg"/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30.svg"/><Relationship Id="rId38" Type="http://schemas.openxmlformats.org/officeDocument/2006/relationships/image" Target="../media/image35.png"/><Relationship Id="rId20" Type="http://schemas.openxmlformats.org/officeDocument/2006/relationships/image" Target="../media/image17.png"/><Relationship Id="rId41" Type="http://schemas.openxmlformats.org/officeDocument/2006/relationships/image" Target="../media/image3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45785164-9622-EA48-9B8E-82C7C4BDB904}"/>
              </a:ext>
            </a:extLst>
          </p:cNvPr>
          <p:cNvSpPr/>
          <p:nvPr/>
        </p:nvSpPr>
        <p:spPr>
          <a:xfrm>
            <a:off x="2918297" y="4526072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2978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AI on AWS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CA935AD8-044C-4CF7-92C4-441857820AC9}"/>
              </a:ext>
            </a:extLst>
          </p:cNvPr>
          <p:cNvSpPr/>
          <p:nvPr/>
        </p:nvSpPr>
        <p:spPr>
          <a:xfrm>
            <a:off x="2180942" y="1272216"/>
            <a:ext cx="1662173" cy="4875470"/>
          </a:xfrm>
          <a:prstGeom prst="rect">
            <a:avLst/>
          </a:prstGeom>
          <a:noFill/>
          <a:ln w="12700">
            <a:solidFill>
              <a:srgbClr val="5A6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Industrial plant/factory</a:t>
            </a:r>
          </a:p>
        </p:txBody>
      </p:sp>
      <p:pic>
        <p:nvPicPr>
          <p:cNvPr id="113" name="Graphic 23">
            <a:extLst>
              <a:ext uri="{FF2B5EF4-FFF2-40B4-BE49-F238E27FC236}">
                <a16:creationId xmlns:a16="http://schemas.microsoft.com/office/drawing/2014/main" id="{75967EC7-7A26-4DB2-B201-4CCA7C3FC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 flipH="1">
            <a:off x="9915957" y="213172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Rectangle 113">
            <a:extLst>
              <a:ext uri="{FF2B5EF4-FFF2-40B4-BE49-F238E27FC236}">
                <a16:creationId xmlns:a16="http://schemas.microsoft.com/office/drawing/2014/main" id="{6CB47BFE-8360-4D8A-9105-2F20ECE7344C}"/>
              </a:ext>
            </a:extLst>
          </p:cNvPr>
          <p:cNvSpPr/>
          <p:nvPr/>
        </p:nvSpPr>
        <p:spPr>
          <a:xfrm>
            <a:off x="6977829" y="4765010"/>
            <a:ext cx="2509053" cy="1154098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0B464A3-380C-4912-9D5A-5EC3BDD9C6D0}"/>
              </a:ext>
            </a:extLst>
          </p:cNvPr>
          <p:cNvSpPr txBox="1"/>
          <p:nvPr/>
        </p:nvSpPr>
        <p:spPr>
          <a:xfrm>
            <a:off x="6977830" y="5560266"/>
            <a:ext cx="674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2083C63-2DA5-40B5-B482-C9427D2DE6E4}"/>
              </a:ext>
            </a:extLst>
          </p:cNvPr>
          <p:cNvSpPr txBox="1"/>
          <p:nvPr/>
        </p:nvSpPr>
        <p:spPr>
          <a:xfrm>
            <a:off x="7530578" y="5573204"/>
            <a:ext cx="800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SiteWise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92E54E2-2D58-4B3A-B35A-3720D7D08E74}"/>
              </a:ext>
            </a:extLst>
          </p:cNvPr>
          <p:cNvSpPr txBox="1"/>
          <p:nvPr/>
        </p:nvSpPr>
        <p:spPr>
          <a:xfrm>
            <a:off x="8090328" y="5572344"/>
            <a:ext cx="800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Quicksight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4C1414F-2446-48A8-9208-66A0D0BE09CD}"/>
              </a:ext>
            </a:extLst>
          </p:cNvPr>
          <p:cNvSpPr txBox="1"/>
          <p:nvPr/>
        </p:nvSpPr>
        <p:spPr>
          <a:xfrm>
            <a:off x="9762490" y="2577812"/>
            <a:ext cx="763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users</a:t>
            </a:r>
            <a:endParaRPr lang="en-US" sz="7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D7287C4-FE31-4F46-8F44-D40AD5340D0F}"/>
              </a:ext>
            </a:extLst>
          </p:cNvPr>
          <p:cNvSpPr/>
          <p:nvPr/>
        </p:nvSpPr>
        <p:spPr>
          <a:xfrm>
            <a:off x="4070098" y="1272219"/>
            <a:ext cx="5717573" cy="48754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20" name="Graphic 119">
            <a:extLst>
              <a:ext uri="{FF2B5EF4-FFF2-40B4-BE49-F238E27FC236}">
                <a16:creationId xmlns:a16="http://schemas.microsoft.com/office/drawing/2014/main" id="{CB9DF53A-274D-444B-BD59-75DE30A95C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070098" y="1272278"/>
            <a:ext cx="381000" cy="381000"/>
          </a:xfrm>
          <a:prstGeom prst="rect">
            <a:avLst/>
          </a:prstGeom>
        </p:spPr>
      </p:pic>
      <p:sp>
        <p:nvSpPr>
          <p:cNvPr id="121" name="Rectangle 120">
            <a:extLst>
              <a:ext uri="{FF2B5EF4-FFF2-40B4-BE49-F238E27FC236}">
                <a16:creationId xmlns:a16="http://schemas.microsoft.com/office/drawing/2014/main" id="{3F3DD05A-11A7-410A-90B6-8193F909C37B}"/>
              </a:ext>
            </a:extLst>
          </p:cNvPr>
          <p:cNvSpPr/>
          <p:nvPr/>
        </p:nvSpPr>
        <p:spPr>
          <a:xfrm>
            <a:off x="4216114" y="1797277"/>
            <a:ext cx="5460427" cy="2620391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148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account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5CF580E0-B243-47E0-90E8-E801741EF663}"/>
              </a:ext>
            </a:extLst>
          </p:cNvPr>
          <p:cNvSpPr/>
          <p:nvPr/>
        </p:nvSpPr>
        <p:spPr>
          <a:xfrm>
            <a:off x="4227686" y="4522713"/>
            <a:ext cx="5448855" cy="1520902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148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account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3AF73771-7F20-4E09-AC9A-C2B9F0392DFE}"/>
              </a:ext>
            </a:extLst>
          </p:cNvPr>
          <p:cNvSpPr/>
          <p:nvPr/>
        </p:nvSpPr>
        <p:spPr>
          <a:xfrm>
            <a:off x="4350908" y="2215876"/>
            <a:ext cx="3520846" cy="210592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148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Virtual private cloud (VPC)</a:t>
            </a:r>
          </a:p>
        </p:txBody>
      </p:sp>
      <p:sp>
        <p:nvSpPr>
          <p:cNvPr id="124" name="TextBox 15">
            <a:extLst>
              <a:ext uri="{FF2B5EF4-FFF2-40B4-BE49-F238E27FC236}">
                <a16:creationId xmlns:a16="http://schemas.microsoft.com/office/drawing/2014/main" id="{0D44C0C1-12B5-4CF6-8D6B-5FE1EA3E1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4482" y="5573811"/>
            <a:ext cx="10872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D84AC3B-6171-4AB5-8650-2EF5FE565E14}"/>
              </a:ext>
            </a:extLst>
          </p:cNvPr>
          <p:cNvSpPr txBox="1"/>
          <p:nvPr/>
        </p:nvSpPr>
        <p:spPr>
          <a:xfrm>
            <a:off x="7842049" y="4799524"/>
            <a:ext cx="978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Integrations</a:t>
            </a:r>
            <a:endParaRPr lang="en-US" sz="7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26" name="TextBox 9">
            <a:extLst>
              <a:ext uri="{FF2B5EF4-FFF2-40B4-BE49-F238E27FC236}">
                <a16:creationId xmlns:a16="http://schemas.microsoft.com/office/drawing/2014/main" id="{BFBC74CF-9B7F-47B8-9324-91F066777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7245" y="3053393"/>
            <a:ext cx="8762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RDS</a:t>
            </a:r>
          </a:p>
        </p:txBody>
      </p:sp>
      <p:sp>
        <p:nvSpPr>
          <p:cNvPr id="127" name="TextBox 9">
            <a:extLst>
              <a:ext uri="{FF2B5EF4-FFF2-40B4-BE49-F238E27FC236}">
                <a16:creationId xmlns:a16="http://schemas.microsoft.com/office/drawing/2014/main" id="{2AFB5EE7-0AC5-4A2C-BA73-BFF0200C7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4337" y="3050488"/>
            <a:ext cx="8760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SNS</a:t>
            </a:r>
          </a:p>
        </p:txBody>
      </p:sp>
      <p:sp>
        <p:nvSpPr>
          <p:cNvPr id="128" name="TextBox 19">
            <a:extLst>
              <a:ext uri="{FF2B5EF4-FFF2-40B4-BE49-F238E27FC236}">
                <a16:creationId xmlns:a16="http://schemas.microsoft.com/office/drawing/2014/main" id="{D80190A7-2AA2-4013-8DBB-54FE83AFA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7739" y="3852718"/>
            <a:ext cx="10180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Application Load 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Balancer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FD53BBC2-89CA-4088-BB88-E70A40E99958}"/>
              </a:ext>
            </a:extLst>
          </p:cNvPr>
          <p:cNvSpPr/>
          <p:nvPr/>
        </p:nvSpPr>
        <p:spPr>
          <a:xfrm>
            <a:off x="4814374" y="4790508"/>
            <a:ext cx="1936308" cy="1154098"/>
          </a:xfrm>
          <a:prstGeom prst="rect">
            <a:avLst/>
          </a:prstGeom>
          <a:noFill/>
          <a:ln w="12700">
            <a:solidFill>
              <a:srgbClr val="ED7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i="1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9E17929D-5ACE-4446-A798-4463A3F41FC9}"/>
              </a:ext>
            </a:extLst>
          </p:cNvPr>
          <p:cNvSpPr/>
          <p:nvPr/>
        </p:nvSpPr>
        <p:spPr>
          <a:xfrm>
            <a:off x="8211786" y="2115173"/>
            <a:ext cx="1336946" cy="322708"/>
          </a:xfrm>
          <a:prstGeom prst="rect">
            <a:avLst/>
          </a:prstGeom>
          <a:noFill/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applications</a:t>
            </a:r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1" name="TextBox 17">
            <a:extLst>
              <a:ext uri="{FF2B5EF4-FFF2-40B4-BE49-F238E27FC236}">
                <a16:creationId xmlns:a16="http://schemas.microsoft.com/office/drawing/2014/main" id="{B5B3F73A-A9F6-47D4-90AC-71ADB8848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4981" y="5359240"/>
            <a:ext cx="10166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industrial gateway/PLC</a:t>
            </a:r>
            <a:endParaRPr lang="en-US" altLang="en-US" sz="11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2" name="TextBox 12">
            <a:extLst>
              <a:ext uri="{FF2B5EF4-FFF2-40B4-BE49-F238E27FC236}">
                <a16:creationId xmlns:a16="http://schemas.microsoft.com/office/drawing/2014/main" id="{0C1EB8EF-90A3-45C9-AEE7-F9C0AEBC8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0144" y="1871446"/>
            <a:ext cx="176780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Edge Gateway</a:t>
            </a:r>
            <a:endParaRPr lang="en-US" altLang="en-US" sz="9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33" name="Graphic 11">
            <a:extLst>
              <a:ext uri="{FF2B5EF4-FFF2-40B4-BE49-F238E27FC236}">
                <a16:creationId xmlns:a16="http://schemas.microsoft.com/office/drawing/2014/main" id="{12DB0690-6364-4276-8FAC-5CF5C7D7D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435" y="493899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TextBox 28">
            <a:extLst>
              <a:ext uri="{FF2B5EF4-FFF2-40B4-BE49-F238E27FC236}">
                <a16:creationId xmlns:a16="http://schemas.microsoft.com/office/drawing/2014/main" id="{95FB6562-E9E4-4E2F-8400-387AFDCFC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1766" y="5369718"/>
            <a:ext cx="10731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industrial data store</a:t>
            </a:r>
          </a:p>
        </p:txBody>
      </p:sp>
      <p:sp>
        <p:nvSpPr>
          <p:cNvPr id="135" name="TextBox 42">
            <a:extLst>
              <a:ext uri="{FF2B5EF4-FFF2-40B4-BE49-F238E27FC236}">
                <a16:creationId xmlns:a16="http://schemas.microsoft.com/office/drawing/2014/main" id="{2C56BC7E-7302-4B69-AD19-50949C65F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11941" y="3010700"/>
            <a:ext cx="82021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SDK</a:t>
            </a:r>
          </a:p>
        </p:txBody>
      </p:sp>
      <p:pic>
        <p:nvPicPr>
          <p:cNvPr id="136" name="Graphic 43">
            <a:extLst>
              <a:ext uri="{FF2B5EF4-FFF2-40B4-BE49-F238E27FC236}">
                <a16:creationId xmlns:a16="http://schemas.microsoft.com/office/drawing/2014/main" id="{10D20368-6253-4CC7-A556-E7BA4D467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953" y="256465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C4EEEB2F-A8E2-482F-93BD-1355CA17D808}"/>
              </a:ext>
            </a:extLst>
          </p:cNvPr>
          <p:cNvSpPr/>
          <p:nvPr/>
        </p:nvSpPr>
        <p:spPr>
          <a:xfrm>
            <a:off x="2253535" y="1870023"/>
            <a:ext cx="1524537" cy="2088999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Ins="118872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38" name="Graphic 8">
            <a:extLst>
              <a:ext uri="{FF2B5EF4-FFF2-40B4-BE49-F238E27FC236}">
                <a16:creationId xmlns:a16="http://schemas.microsoft.com/office/drawing/2014/main" id="{4D39327F-BDD6-4FCC-B7FC-12A1C984F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8269969" y="257211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" name="TextBox 26">
            <a:extLst>
              <a:ext uri="{FF2B5EF4-FFF2-40B4-BE49-F238E27FC236}">
                <a16:creationId xmlns:a16="http://schemas.microsoft.com/office/drawing/2014/main" id="{B071919D-596E-4C58-BE3F-62B8219E6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8176" y="3029709"/>
            <a:ext cx="10731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Manager</a:t>
            </a:r>
          </a:p>
        </p:txBody>
      </p:sp>
      <p:pic>
        <p:nvPicPr>
          <p:cNvPr id="140" name="Graphic 15">
            <a:extLst>
              <a:ext uri="{FF2B5EF4-FFF2-40B4-BE49-F238E27FC236}">
                <a16:creationId xmlns:a16="http://schemas.microsoft.com/office/drawing/2014/main" id="{5651A7A8-F2C3-4F62-8037-07458E245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705" y="343418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" name="Graphic 24">
            <a:extLst>
              <a:ext uri="{FF2B5EF4-FFF2-40B4-BE49-F238E27FC236}">
                <a16:creationId xmlns:a16="http://schemas.microsoft.com/office/drawing/2014/main" id="{6F92307D-AF75-4C83-A69A-63719C69C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48" y="344686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" name="TextBox 32">
            <a:extLst>
              <a:ext uri="{FF2B5EF4-FFF2-40B4-BE49-F238E27FC236}">
                <a16:creationId xmlns:a16="http://schemas.microsoft.com/office/drawing/2014/main" id="{A53387FB-DF91-439C-8C03-68F5DD9E6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2777" y="3877610"/>
            <a:ext cx="10731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Maps/Copilots</a:t>
            </a:r>
          </a:p>
        </p:txBody>
      </p: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9EA90B71-5CF4-41FC-A518-2DA7F1F77D7C}"/>
              </a:ext>
            </a:extLst>
          </p:cNvPr>
          <p:cNvCxnSpPr>
            <a:cxnSpLocks/>
          </p:cNvCxnSpPr>
          <p:nvPr/>
        </p:nvCxnSpPr>
        <p:spPr>
          <a:xfrm flipV="1">
            <a:off x="5052615" y="3730422"/>
            <a:ext cx="1100985" cy="4419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503">
            <a:extLst>
              <a:ext uri="{FF2B5EF4-FFF2-40B4-BE49-F238E27FC236}">
                <a16:creationId xmlns:a16="http://schemas.microsoft.com/office/drawing/2014/main" id="{33E10FEF-2531-4A5E-AF71-27CB5F54CC09}"/>
              </a:ext>
            </a:extLst>
          </p:cNvPr>
          <p:cNvCxnSpPr>
            <a:cxnSpLocks/>
            <a:stCxn id="128" idx="2"/>
            <a:endCxn id="129" idx="0"/>
          </p:cNvCxnSpPr>
          <p:nvPr/>
        </p:nvCxnSpPr>
        <p:spPr>
          <a:xfrm rot="16200000" flipH="1">
            <a:off x="5010024" y="4018004"/>
            <a:ext cx="599236" cy="94577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64">
            <a:extLst>
              <a:ext uri="{FF2B5EF4-FFF2-40B4-BE49-F238E27FC236}">
                <a16:creationId xmlns:a16="http://schemas.microsoft.com/office/drawing/2014/main" id="{9E664271-CD3C-449C-91BA-1F37813F66AD}"/>
              </a:ext>
            </a:extLst>
          </p:cNvPr>
          <p:cNvCxnSpPr>
            <a:cxnSpLocks/>
            <a:stCxn id="126" idx="2"/>
          </p:cNvCxnSpPr>
          <p:nvPr/>
        </p:nvCxnSpPr>
        <p:spPr>
          <a:xfrm rot="16200000" flipH="1">
            <a:off x="5952302" y="3071923"/>
            <a:ext cx="232985" cy="62681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Elbow Connector 78">
            <a:extLst>
              <a:ext uri="{FF2B5EF4-FFF2-40B4-BE49-F238E27FC236}">
                <a16:creationId xmlns:a16="http://schemas.microsoft.com/office/drawing/2014/main" id="{FDEEE33C-ED8E-4076-863C-B89AA7D594CD}"/>
              </a:ext>
            </a:extLst>
          </p:cNvPr>
          <p:cNvCxnSpPr>
            <a:cxnSpLocks/>
            <a:stCxn id="127" idx="2"/>
          </p:cNvCxnSpPr>
          <p:nvPr/>
        </p:nvCxnSpPr>
        <p:spPr>
          <a:xfrm rot="5400000">
            <a:off x="6604344" y="3043788"/>
            <a:ext cx="235890" cy="68017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Elbow Connector 88">
            <a:extLst>
              <a:ext uri="{FF2B5EF4-FFF2-40B4-BE49-F238E27FC236}">
                <a16:creationId xmlns:a16="http://schemas.microsoft.com/office/drawing/2014/main" id="{47B696D2-0CDA-4D1F-872F-4B7E47B2B4CC}"/>
              </a:ext>
            </a:extLst>
          </p:cNvPr>
          <p:cNvCxnSpPr>
            <a:cxnSpLocks/>
            <a:endCxn id="233" idx="1"/>
          </p:cNvCxnSpPr>
          <p:nvPr/>
        </p:nvCxnSpPr>
        <p:spPr>
          <a:xfrm flipV="1">
            <a:off x="6610800" y="3262256"/>
            <a:ext cx="1419147" cy="468166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Freeform 92">
            <a:extLst>
              <a:ext uri="{FF2B5EF4-FFF2-40B4-BE49-F238E27FC236}">
                <a16:creationId xmlns:a16="http://schemas.microsoft.com/office/drawing/2014/main" id="{A82FD8EA-97FA-4259-9174-167DEA708F84}"/>
              </a:ext>
            </a:extLst>
          </p:cNvPr>
          <p:cNvSpPr/>
          <p:nvPr/>
        </p:nvSpPr>
        <p:spPr>
          <a:xfrm rot="10800000" flipH="1" flipV="1">
            <a:off x="6610800" y="3846303"/>
            <a:ext cx="1014851" cy="918688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50" name="Elbow Connector 93">
            <a:extLst>
              <a:ext uri="{FF2B5EF4-FFF2-40B4-BE49-F238E27FC236}">
                <a16:creationId xmlns:a16="http://schemas.microsoft.com/office/drawing/2014/main" id="{56B7AA84-C9DB-4E9C-A8BF-41B6F684DE12}"/>
              </a:ext>
            </a:extLst>
          </p:cNvPr>
          <p:cNvCxnSpPr>
            <a:cxnSpLocks/>
            <a:endCxn id="133" idx="0"/>
          </p:cNvCxnSpPr>
          <p:nvPr/>
        </p:nvCxnSpPr>
        <p:spPr>
          <a:xfrm rot="5400000">
            <a:off x="2327986" y="4192352"/>
            <a:ext cx="1092690" cy="400592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Elbow Connector 97">
            <a:extLst>
              <a:ext uri="{FF2B5EF4-FFF2-40B4-BE49-F238E27FC236}">
                <a16:creationId xmlns:a16="http://schemas.microsoft.com/office/drawing/2014/main" id="{3FD2C8CA-93A3-4137-A236-7632D3818EEF}"/>
              </a:ext>
            </a:extLst>
          </p:cNvPr>
          <p:cNvCxnSpPr>
            <a:cxnSpLocks/>
          </p:cNvCxnSpPr>
          <p:nvPr/>
        </p:nvCxnSpPr>
        <p:spPr>
          <a:xfrm rot="16200000" flipH="1">
            <a:off x="2692206" y="4228724"/>
            <a:ext cx="1089299" cy="324456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6">
            <a:extLst>
              <a:ext uri="{FF2B5EF4-FFF2-40B4-BE49-F238E27FC236}">
                <a16:creationId xmlns:a16="http://schemas.microsoft.com/office/drawing/2014/main" id="{56895A97-F342-404B-BF0F-E0F64B454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8345" y="3935466"/>
            <a:ext cx="9606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EKS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cluster</a:t>
            </a:r>
            <a:endParaRPr lang="en-US" altLang="en-US" sz="12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3" name="TextBox 6">
            <a:extLst>
              <a:ext uri="{FF2B5EF4-FFF2-40B4-BE49-F238E27FC236}">
                <a16:creationId xmlns:a16="http://schemas.microsoft.com/office/drawing/2014/main" id="{0A3B61CA-D92E-43A7-BCF7-D9AD91B19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8543" y="5639825"/>
            <a:ext cx="201027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 instances</a:t>
            </a:r>
            <a:endParaRPr lang="en-US" altLang="en-US" sz="12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75" name="Elbow Connector 20">
            <a:extLst>
              <a:ext uri="{FF2B5EF4-FFF2-40B4-BE49-F238E27FC236}">
                <a16:creationId xmlns:a16="http://schemas.microsoft.com/office/drawing/2014/main" id="{1BA9F09A-8C98-47B2-AC0A-ADECF7AB1B68}"/>
              </a:ext>
            </a:extLst>
          </p:cNvPr>
          <p:cNvCxnSpPr>
            <a:cxnSpLocks/>
          </p:cNvCxnSpPr>
          <p:nvPr/>
        </p:nvCxnSpPr>
        <p:spPr>
          <a:xfrm>
            <a:off x="3303037" y="2514231"/>
            <a:ext cx="1292378" cy="122061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16C0523C-1828-4D33-9CC7-8F6ECD34F419}"/>
              </a:ext>
            </a:extLst>
          </p:cNvPr>
          <p:cNvCxnSpPr>
            <a:cxnSpLocks/>
          </p:cNvCxnSpPr>
          <p:nvPr/>
        </p:nvCxnSpPr>
        <p:spPr>
          <a:xfrm flipH="1">
            <a:off x="3078734" y="2938543"/>
            <a:ext cx="1617" cy="270961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2">
            <a:extLst>
              <a:ext uri="{FF2B5EF4-FFF2-40B4-BE49-F238E27FC236}">
                <a16:creationId xmlns:a16="http://schemas.microsoft.com/office/drawing/2014/main" id="{016094D8-4D4B-471F-B774-875DC4BE6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8088" y="3611689"/>
            <a:ext cx="98770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Bridges</a:t>
            </a:r>
          </a:p>
        </p:txBody>
      </p:sp>
      <p:cxnSp>
        <p:nvCxnSpPr>
          <p:cNvPr id="199" name="Elbow Connector 459">
            <a:extLst>
              <a:ext uri="{FF2B5EF4-FFF2-40B4-BE49-F238E27FC236}">
                <a16:creationId xmlns:a16="http://schemas.microsoft.com/office/drawing/2014/main" id="{F0014045-7DFF-405F-961F-132F77E6D6EB}"/>
              </a:ext>
            </a:extLst>
          </p:cNvPr>
          <p:cNvCxnSpPr>
            <a:cxnSpLocks/>
            <a:stCxn id="233" idx="3"/>
            <a:endCxn id="118" idx="2"/>
          </p:cNvCxnSpPr>
          <p:nvPr/>
        </p:nvCxnSpPr>
        <p:spPr>
          <a:xfrm flipV="1">
            <a:off x="9620226" y="2793256"/>
            <a:ext cx="524184" cy="469000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>
            <a:extLst>
              <a:ext uri="{FF2B5EF4-FFF2-40B4-BE49-F238E27FC236}">
                <a16:creationId xmlns:a16="http://schemas.microsoft.com/office/drawing/2014/main" id="{AC1B2425-865C-4704-9B6E-808A6A9372A1}"/>
              </a:ext>
            </a:extLst>
          </p:cNvPr>
          <p:cNvSpPr txBox="1"/>
          <p:nvPr/>
        </p:nvSpPr>
        <p:spPr>
          <a:xfrm>
            <a:off x="4432877" y="1280737"/>
            <a:ext cx="111516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202" name="Graphic 8">
            <a:extLst>
              <a:ext uri="{FF2B5EF4-FFF2-40B4-BE49-F238E27FC236}">
                <a16:creationId xmlns:a16="http://schemas.microsoft.com/office/drawing/2014/main" id="{246DD21A-D7F7-4D9D-A058-E132C6D18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909831" y="327319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8" name="Graphic 227">
            <a:extLst>
              <a:ext uri="{FF2B5EF4-FFF2-40B4-BE49-F238E27FC236}">
                <a16:creationId xmlns:a16="http://schemas.microsoft.com/office/drawing/2014/main" id="{CEC952BE-8265-403B-A764-A2BB5B105FF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2183059" y="1272278"/>
            <a:ext cx="381000" cy="381000"/>
          </a:xfrm>
          <a:prstGeom prst="rect">
            <a:avLst/>
          </a:prstGeom>
        </p:spPr>
      </p:pic>
      <p:pic>
        <p:nvPicPr>
          <p:cNvPr id="229" name="Graphic 228">
            <a:extLst>
              <a:ext uri="{FF2B5EF4-FFF2-40B4-BE49-F238E27FC236}">
                <a16:creationId xmlns:a16="http://schemas.microsoft.com/office/drawing/2014/main" id="{5AC3EFDE-35BD-4A0A-A522-D8E323B7C64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4214415" y="1796776"/>
            <a:ext cx="381000" cy="381000"/>
          </a:xfrm>
          <a:prstGeom prst="rect">
            <a:avLst/>
          </a:prstGeom>
        </p:spPr>
      </p:pic>
      <p:pic>
        <p:nvPicPr>
          <p:cNvPr id="230" name="Graphic 229">
            <a:extLst>
              <a:ext uri="{FF2B5EF4-FFF2-40B4-BE49-F238E27FC236}">
                <a16:creationId xmlns:a16="http://schemas.microsoft.com/office/drawing/2014/main" id="{181CE754-8B5B-4F8B-9D8A-AF05537CE95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4352021" y="2211055"/>
            <a:ext cx="381000" cy="381000"/>
          </a:xfrm>
          <a:prstGeom prst="rect">
            <a:avLst/>
          </a:prstGeom>
        </p:spPr>
      </p:pic>
      <p:pic>
        <p:nvPicPr>
          <p:cNvPr id="231" name="Graphic 230">
            <a:extLst>
              <a:ext uri="{FF2B5EF4-FFF2-40B4-BE49-F238E27FC236}">
                <a16:creationId xmlns:a16="http://schemas.microsoft.com/office/drawing/2014/main" id="{C4A70216-0FE8-495C-971F-C7509F0B556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4224202" y="4520646"/>
            <a:ext cx="381000" cy="381000"/>
          </a:xfrm>
          <a:prstGeom prst="rect">
            <a:avLst/>
          </a:prstGeom>
        </p:spPr>
      </p:pic>
      <p:pic>
        <p:nvPicPr>
          <p:cNvPr id="232" name="Graphic 231">
            <a:extLst>
              <a:ext uri="{FF2B5EF4-FFF2-40B4-BE49-F238E27FC236}">
                <a16:creationId xmlns:a16="http://schemas.microsoft.com/office/drawing/2014/main" id="{9FEACF39-CFE7-491A-A021-AF28712B4DE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4822556" y="4797956"/>
            <a:ext cx="381000" cy="381000"/>
          </a:xfrm>
          <a:prstGeom prst="rect">
            <a:avLst/>
          </a:prstGeom>
        </p:spPr>
      </p:pic>
      <p:sp>
        <p:nvSpPr>
          <p:cNvPr id="233" name="Rectangle 232">
            <a:extLst>
              <a:ext uri="{FF2B5EF4-FFF2-40B4-BE49-F238E27FC236}">
                <a16:creationId xmlns:a16="http://schemas.microsoft.com/office/drawing/2014/main" id="{1F9D6942-8BA6-4366-9E33-D41B64C19131}"/>
              </a:ext>
            </a:extLst>
          </p:cNvPr>
          <p:cNvSpPr/>
          <p:nvPr/>
        </p:nvSpPr>
        <p:spPr>
          <a:xfrm>
            <a:off x="8029947" y="2133049"/>
            <a:ext cx="1590279" cy="2258413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03331D35-3DEC-4DE2-A245-A7345EDBB6C3}"/>
              </a:ext>
            </a:extLst>
          </p:cNvPr>
          <p:cNvSpPr txBox="1"/>
          <p:nvPr/>
        </p:nvSpPr>
        <p:spPr>
          <a:xfrm>
            <a:off x="5178134" y="4797427"/>
            <a:ext cx="140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8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  <a:br>
              <a:rPr lang="en-US" sz="8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Nodes</a:t>
            </a:r>
          </a:p>
        </p:txBody>
      </p:sp>
      <p:pic>
        <p:nvPicPr>
          <p:cNvPr id="235" name="Graphic 24">
            <a:extLst>
              <a:ext uri="{FF2B5EF4-FFF2-40B4-BE49-F238E27FC236}">
                <a16:creationId xmlns:a16="http://schemas.microsoft.com/office/drawing/2014/main" id="{28761AAD-B1AD-4BF0-B0CA-A47A31588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826277" y="261111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Graphic 6">
            <a:extLst>
              <a:ext uri="{FF2B5EF4-FFF2-40B4-BE49-F238E27FC236}">
                <a16:creationId xmlns:a16="http://schemas.microsoft.com/office/drawing/2014/main" id="{CEFB34DA-9CDE-4190-B610-8B490B6F6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5541542" y="262147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Graphic 23">
            <a:extLst>
              <a:ext uri="{FF2B5EF4-FFF2-40B4-BE49-F238E27FC236}">
                <a16:creationId xmlns:a16="http://schemas.microsoft.com/office/drawing/2014/main" id="{5BDE894A-109F-4E20-9137-C8B9A418D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6151496" y="351348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8" name="Graphic 237">
            <a:extLst>
              <a:ext uri="{FF2B5EF4-FFF2-40B4-BE49-F238E27FC236}">
                <a16:creationId xmlns:a16="http://schemas.microsoft.com/office/drawing/2014/main" id="{B1316867-48EA-4A03-88D7-74C2DF58D15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4597117" y="3476539"/>
            <a:ext cx="457200" cy="457200"/>
          </a:xfrm>
          <a:prstGeom prst="rect">
            <a:avLst/>
          </a:prstGeom>
        </p:spPr>
      </p:pic>
      <p:pic>
        <p:nvPicPr>
          <p:cNvPr id="239" name="Graphic 8">
            <a:extLst>
              <a:ext uri="{FF2B5EF4-FFF2-40B4-BE49-F238E27FC236}">
                <a16:creationId xmlns:a16="http://schemas.microsoft.com/office/drawing/2014/main" id="{D469F307-47FC-4AC6-9869-3AA2BD3E4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 bwMode="auto">
          <a:xfrm>
            <a:off x="7107961" y="515453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0" name="Graphic 17">
            <a:extLst>
              <a:ext uri="{FF2B5EF4-FFF2-40B4-BE49-F238E27FC236}">
                <a16:creationId xmlns:a16="http://schemas.microsoft.com/office/drawing/2014/main" id="{8F96E3A5-4FC1-4762-80A6-962334F22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7708117" y="515375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" name="Graphic 7">
            <a:extLst>
              <a:ext uri="{FF2B5EF4-FFF2-40B4-BE49-F238E27FC236}">
                <a16:creationId xmlns:a16="http://schemas.microsoft.com/office/drawing/2014/main" id="{EB7031D4-3A7B-4F91-9DDC-30FEFE68B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8300725" y="514410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2" name="Graphic 22">
            <a:extLst>
              <a:ext uri="{FF2B5EF4-FFF2-40B4-BE49-F238E27FC236}">
                <a16:creationId xmlns:a16="http://schemas.microsoft.com/office/drawing/2014/main" id="{8462BAD9-F99F-4EF1-8178-29523A089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8909493" y="515321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3" name="Graphic 242">
            <a:extLst>
              <a:ext uri="{FF2B5EF4-FFF2-40B4-BE49-F238E27FC236}">
                <a16:creationId xmlns:a16="http://schemas.microsoft.com/office/drawing/2014/main" id="{CD6A1AB5-90DF-4D65-8D01-7B045B291B58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2864111" y="2276411"/>
            <a:ext cx="457200" cy="457200"/>
          </a:xfrm>
          <a:prstGeom prst="rect">
            <a:avLst/>
          </a:prstGeom>
        </p:spPr>
      </p:pic>
      <p:pic>
        <p:nvPicPr>
          <p:cNvPr id="244" name="Graphic 243">
            <a:extLst>
              <a:ext uri="{FF2B5EF4-FFF2-40B4-BE49-F238E27FC236}">
                <a16:creationId xmlns:a16="http://schemas.microsoft.com/office/drawing/2014/main" id="{43FAE106-7D5C-48B1-844E-108125F14B90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3179568" y="4932898"/>
            <a:ext cx="457200" cy="457200"/>
          </a:xfrm>
          <a:prstGeom prst="rect">
            <a:avLst/>
          </a:prstGeom>
        </p:spPr>
      </p:pic>
      <p:sp>
        <p:nvSpPr>
          <p:cNvPr id="246" name="TextBox 245">
            <a:extLst>
              <a:ext uri="{FF2B5EF4-FFF2-40B4-BE49-F238E27FC236}">
                <a16:creationId xmlns:a16="http://schemas.microsoft.com/office/drawing/2014/main" id="{04CFBFD3-3B2B-4A02-BCF3-CE49479F5C9A}"/>
              </a:ext>
            </a:extLst>
          </p:cNvPr>
          <p:cNvSpPr txBox="1"/>
          <p:nvPr/>
        </p:nvSpPr>
        <p:spPr>
          <a:xfrm>
            <a:off x="2727825" y="2725628"/>
            <a:ext cx="7457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Kelvin Node</a:t>
            </a:r>
          </a:p>
        </p:txBody>
      </p:sp>
      <p:pic>
        <p:nvPicPr>
          <p:cNvPr id="247" name="Graphic 246">
            <a:extLst>
              <a:ext uri="{FF2B5EF4-FFF2-40B4-BE49-F238E27FC236}">
                <a16:creationId xmlns:a16="http://schemas.microsoft.com/office/drawing/2014/main" id="{49A4DBB0-1C5C-4A44-B57A-AE6BCDF1A879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5519919" y="5240302"/>
            <a:ext cx="457200" cy="457200"/>
          </a:xfrm>
          <a:prstGeom prst="rect">
            <a:avLst/>
          </a:prstGeom>
        </p:spPr>
      </p:pic>
      <p:sp>
        <p:nvSpPr>
          <p:cNvPr id="248" name="Rounded Rectangle 147">
            <a:extLst>
              <a:ext uri="{FF2B5EF4-FFF2-40B4-BE49-F238E27FC236}">
                <a16:creationId xmlns:a16="http://schemas.microsoft.com/office/drawing/2014/main" id="{C26A8A2F-0CD9-4821-8E25-9BB20761D594}"/>
              </a:ext>
            </a:extLst>
          </p:cNvPr>
          <p:cNvSpPr/>
          <p:nvPr/>
        </p:nvSpPr>
        <p:spPr>
          <a:xfrm>
            <a:off x="2451548" y="2949733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49" name="Rounded Rectangle 147">
            <a:extLst>
              <a:ext uri="{FF2B5EF4-FFF2-40B4-BE49-F238E27FC236}">
                <a16:creationId xmlns:a16="http://schemas.microsoft.com/office/drawing/2014/main" id="{98B5EE7D-D835-41A9-9AF3-A4D0E0844826}"/>
              </a:ext>
            </a:extLst>
          </p:cNvPr>
          <p:cNvSpPr/>
          <p:nvPr/>
        </p:nvSpPr>
        <p:spPr>
          <a:xfrm>
            <a:off x="7814007" y="2905202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50" name="Rounded Rectangle 147">
            <a:extLst>
              <a:ext uri="{FF2B5EF4-FFF2-40B4-BE49-F238E27FC236}">
                <a16:creationId xmlns:a16="http://schemas.microsoft.com/office/drawing/2014/main" id="{C80A2BFD-4650-4B4D-8D05-29BD18AF9896}"/>
              </a:ext>
            </a:extLst>
          </p:cNvPr>
          <p:cNvSpPr/>
          <p:nvPr/>
        </p:nvSpPr>
        <p:spPr>
          <a:xfrm>
            <a:off x="9281645" y="2380029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51" name="Rounded Rectangle 147">
            <a:extLst>
              <a:ext uri="{FF2B5EF4-FFF2-40B4-BE49-F238E27FC236}">
                <a16:creationId xmlns:a16="http://schemas.microsoft.com/office/drawing/2014/main" id="{1356F4DC-6E56-4D05-9B72-925149AD1F09}"/>
              </a:ext>
            </a:extLst>
          </p:cNvPr>
          <p:cNvSpPr/>
          <p:nvPr/>
        </p:nvSpPr>
        <p:spPr>
          <a:xfrm>
            <a:off x="5808666" y="3797260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52" name="Rounded Rectangle 147">
            <a:extLst>
              <a:ext uri="{FF2B5EF4-FFF2-40B4-BE49-F238E27FC236}">
                <a16:creationId xmlns:a16="http://schemas.microsoft.com/office/drawing/2014/main" id="{99E0B31D-682F-40AF-A245-F24F55E9A0BB}"/>
              </a:ext>
            </a:extLst>
          </p:cNvPr>
          <p:cNvSpPr/>
          <p:nvPr/>
        </p:nvSpPr>
        <p:spPr>
          <a:xfrm>
            <a:off x="6138829" y="5065648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56" name="Rounded Rectangle 147">
            <a:extLst>
              <a:ext uri="{FF2B5EF4-FFF2-40B4-BE49-F238E27FC236}">
                <a16:creationId xmlns:a16="http://schemas.microsoft.com/office/drawing/2014/main" id="{1BCB6403-37BE-4A08-BF06-BE443BBACA72}"/>
              </a:ext>
            </a:extLst>
          </p:cNvPr>
          <p:cNvSpPr/>
          <p:nvPr/>
        </p:nvSpPr>
        <p:spPr>
          <a:xfrm>
            <a:off x="9164612" y="3740479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57" name="Rounded Rectangle 147">
            <a:extLst>
              <a:ext uri="{FF2B5EF4-FFF2-40B4-BE49-F238E27FC236}">
                <a16:creationId xmlns:a16="http://schemas.microsoft.com/office/drawing/2014/main" id="{9EF90DEE-81A9-453C-8292-D12EFC5777AD}"/>
              </a:ext>
            </a:extLst>
          </p:cNvPr>
          <p:cNvSpPr/>
          <p:nvPr/>
        </p:nvSpPr>
        <p:spPr>
          <a:xfrm>
            <a:off x="7479991" y="4840643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259" name="Rounded Rectangle 147">
            <a:extLst>
              <a:ext uri="{FF2B5EF4-FFF2-40B4-BE49-F238E27FC236}">
                <a16:creationId xmlns:a16="http://schemas.microsoft.com/office/drawing/2014/main" id="{C1BE22D0-263F-4377-AB26-BD182DB31646}"/>
              </a:ext>
            </a:extLst>
          </p:cNvPr>
          <p:cNvSpPr/>
          <p:nvPr/>
        </p:nvSpPr>
        <p:spPr>
          <a:xfrm>
            <a:off x="6273740" y="2714540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58868</TotalTime>
  <Words>177</Words>
  <Application>Microsoft Office PowerPoint</Application>
  <PresentationFormat>Widescreen</PresentationFormat>
  <Paragraphs>46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Kelvin AI on AWS</dc:title>
  <dc:subject/>
  <dc:creator>Amazon Web Services</dc:creator>
  <cp:keywords/>
  <dc:description/>
  <cp:lastModifiedBy>Courtright, Andrea</cp:lastModifiedBy>
  <cp:revision>106</cp:revision>
  <dcterms:created xsi:type="dcterms:W3CDTF">2020-07-21T19:38:25Z</dcterms:created>
  <dcterms:modified xsi:type="dcterms:W3CDTF">2023-10-19T21:18:43Z</dcterms:modified>
  <cp:category/>
</cp:coreProperties>
</file>