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"/>
  </p:notesMasterIdLst>
  <p:sldIdLst>
    <p:sldId id="276" r:id="rId2"/>
    <p:sldId id="27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Debby Chang" initials="DC" lastIdx="8" clrIdx="0">
    <p:extLst>
      <p:ext uri="{19B8F6BF-5375-455C-9EA6-DF929625EA0E}">
        <p15:presenceInfo xmlns:p15="http://schemas.microsoft.com/office/powerpoint/2012/main" userId="Debby Chang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CB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31329"/>
    <p:restoredTop sz="94721"/>
  </p:normalViewPr>
  <p:slideViewPr>
    <p:cSldViewPr snapToGrid="0" snapToObjects="1">
      <p:cViewPr varScale="1">
        <p:scale>
          <a:sx n="131" d="100"/>
          <a:sy n="131" d="100"/>
        </p:scale>
        <p:origin x="144" y="7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commentAuthors" Target="commentAuthors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DE6B231-60EB-4C49-AAEF-269B5DFF8A47}" type="datetimeFigureOut">
              <a:rPr lang="en-US" smtClean="0"/>
              <a:t>4/14/2023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686CF6-1F11-0F42-9224-21A256809AA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17348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quip-amazon.com/5XEtAzI2yYvC/Code-Sample-Events" TargetMode="External"/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 developer initiates an activity in AWS CI/CD pipeline such as push code changes. These activities create Amazon </a:t>
            </a:r>
            <a:r>
              <a:rPr lang="en-US" sz="1200" u="sng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CloudWatch events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 Amazon EventBridge event rule detects the CloudWatch events and sends the event data to an Amazon Kinesis Firehose Delivery Stream. One event rule per event source.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 event rule is also created to capture event data from Amazon CloudWatch Synthetics Canary if customer has set up the canary – only needed for MTTR.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Firehose uses a Lambda function for data transformation. It extracts relevant data and sends it to an Amazon S3 bucket.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 Amazon Athena database queries the S3 data and returns the query result to an Amazon QuickSight.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 Amazon QuickSight obtains the query result and builds dashboard displays for the management team.</a:t>
            </a:r>
          </a:p>
          <a:p>
            <a:endParaRPr lang="en-US" b="1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353B235-0EC1-A945-8A73-E24DD50E9288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12364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F70B15-2441-8C40-A7FF-E2A903BA09D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AFEDCD3-FE1E-3A42-A167-0D7548E8604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AAA736C-3AF2-754D-B90D-CBD0931395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4/14/2023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0846406-6A04-E148-9208-C65993B695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6F5A83A-851E-1A44-9FCE-6FFD4813A6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7658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6A80F3-24C0-CB47-9701-966500419C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E4C93E1-0242-0D43-9778-62EBD48D13B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FF8B7D1-6415-D741-8ED7-723B58CDB6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4/14/2023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C8EDD59-7593-9648-BF09-F82F663A9C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33E32E3-4EBB-0146-BCB3-694DD54334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63946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BD1C21A-B8BD-4146-8AD7-8E9448250F6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B22FC8A-61FE-DB4B-8F2A-FE5EDE2F03E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B7F5535-45FC-9A44-81C9-97555F81DD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4/14/2023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A8AC401-C660-EF4F-B64A-0D14A2C67D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B02AEFD-3CC8-8F44-9371-5A08F34072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03680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D85C4C-80D1-964F-8C27-E6533D3185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75D3B0B-74C5-4245-AEBB-F2783844752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0775128-5C99-924A-8235-4D35BDF561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4/14/2023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C43A23-0936-5347-BCEE-94B0BBC5ED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6E944D-764C-594E-89F2-A935820D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76346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5914EC-30FA-784D-89FE-065ABF8A6F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3902DC6-75AF-934A-8CD0-3860E57B694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721C632-EFB6-984D-9E96-59FFF44896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4/14/2023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2F414A-1C2C-F74E-966B-28ED860758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D465928-0931-B243-805D-290462A0E4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25415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29B84D-AA29-BF47-A2C3-00F3CC6F5C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B9547C6-5414-4D49-B625-9F62F01829D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77F339C-0A28-6E45-9806-D043A1E2EB9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A000151-3BFF-394D-AA82-5EC5D874DE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4/14/2023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1A515EA-2174-8A4C-9226-DDCFAF19DD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48A7A2B-22F6-B34E-AAAA-F650C35AA0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37978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D5B524-B009-1849-954B-63F1A2B254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D1A1271-2C8E-744E-B3A6-F1F4D0BD5C2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30C27E9-0BB9-684A-83E9-B98AEBE76CE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68C2C89-FB2B-2848-9CBC-845ACD8AEE3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318A7B3-5BB6-F142-8991-B826A35EBCB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37F6A90-BCA7-A844-BDD1-229C01420A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4/14/2023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570EB13-5D11-5449-9512-615224438F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D989CFB-D3AA-5D40-8CD5-82FB72E23C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05529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A4C06F-E9D1-9848-8730-019EDC09AF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4F6A42A-BD0A-6044-B98A-667A10B91A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4/14/2023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E66F7CE-1782-F34B-8546-4418076A07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5A4FECA-CEB6-EA48-989E-7692058365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3831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725ACDC-A542-1644-ACC8-03BEFDCE93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4/14/2023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C73CAD7-D680-3248-89AC-406C3A2FBF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2F4454D-3F33-CF4C-AAEA-B9C5C3288F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03239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78DC62-3092-4F47-B1CE-3F896D0903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2C02A2-C681-EC4D-883E-EDD4C9F355F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3B3D7A2-001A-E546-90B4-92D80CF4849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B7D9759-F5A3-D041-9C49-871DE9391C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4/14/2023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F16F5AD-6FC4-0546-BCC8-1996C15EBD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C97A332-74A7-C049-9406-D84CFB5A08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185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6A51D8-6D19-DF4B-9F98-C7AC0FFEE2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7D56044-1EBB-F64A-B5BC-EF7CA426207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045DFA7-FA61-E240-8E13-D17D1C0DAB7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3896980-11CA-3B45-AE34-01194C85EF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4/14/2023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3CCDDE-3E46-2544-ACD5-1F7475EA95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5FCE0F-973C-2D41-A199-7D2984F733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37361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715F298-9AE0-F440-B542-5F54802A7B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099FAE3-2B3B-D548-B56B-CE84E6538C8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D3DF35-730C-C244-B98A-CB1C9F822F9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D802BD-3636-C34F-81A0-C5C670484C61}" type="datetimeFigureOut">
              <a:rPr lang="en-US" smtClean="0"/>
              <a:t>4/14/2023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4F7E14-3D8F-1644-8351-8BCD9C2C76C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B280F83-AAFE-764D-9B87-A488A02ADDE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12102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13" Type="http://schemas.openxmlformats.org/officeDocument/2006/relationships/image" Target="../media/image10.png"/><Relationship Id="rId18" Type="http://schemas.openxmlformats.org/officeDocument/2006/relationships/image" Target="../media/image15.png"/><Relationship Id="rId26" Type="http://schemas.openxmlformats.org/officeDocument/2006/relationships/image" Target="../media/image23.png"/><Relationship Id="rId3" Type="http://schemas.openxmlformats.org/officeDocument/2006/relationships/image" Target="../media/image1.png"/><Relationship Id="rId21" Type="http://schemas.openxmlformats.org/officeDocument/2006/relationships/image" Target="../media/image18.png"/><Relationship Id="rId7" Type="http://schemas.openxmlformats.org/officeDocument/2006/relationships/image" Target="../media/image4.svg"/><Relationship Id="rId12" Type="http://schemas.openxmlformats.org/officeDocument/2006/relationships/image" Target="../media/image9.png"/><Relationship Id="rId17" Type="http://schemas.openxmlformats.org/officeDocument/2006/relationships/image" Target="../media/image14.png"/><Relationship Id="rId25" Type="http://schemas.openxmlformats.org/officeDocument/2006/relationships/image" Target="../media/image22.sv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3.png"/><Relationship Id="rId20" Type="http://schemas.openxmlformats.org/officeDocument/2006/relationships/image" Target="../media/image17.png"/><Relationship Id="rId29" Type="http://schemas.openxmlformats.org/officeDocument/2006/relationships/image" Target="../media/image26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11" Type="http://schemas.openxmlformats.org/officeDocument/2006/relationships/image" Target="../media/image8.png"/><Relationship Id="rId24" Type="http://schemas.openxmlformats.org/officeDocument/2006/relationships/image" Target="../media/image21.png"/><Relationship Id="rId5" Type="http://schemas.openxmlformats.org/officeDocument/2006/relationships/hyperlink" Target="https://docs.aws.amazon.com/architecture-diagrams/latest/open-edx-for-high-availability-on-aws/open-edx-for-high-availability-on-aws.html" TargetMode="External"/><Relationship Id="rId15" Type="http://schemas.openxmlformats.org/officeDocument/2006/relationships/image" Target="../media/image12.svg"/><Relationship Id="rId23" Type="http://schemas.openxmlformats.org/officeDocument/2006/relationships/image" Target="../media/image20.png"/><Relationship Id="rId28" Type="http://schemas.openxmlformats.org/officeDocument/2006/relationships/image" Target="../media/image25.png"/><Relationship Id="rId10" Type="http://schemas.openxmlformats.org/officeDocument/2006/relationships/image" Target="../media/image7.png"/><Relationship Id="rId19" Type="http://schemas.openxmlformats.org/officeDocument/2006/relationships/image" Target="../media/image16.svg"/><Relationship Id="rId31" Type="http://schemas.openxmlformats.org/officeDocument/2006/relationships/image" Target="../media/image28.png"/><Relationship Id="rId4" Type="http://schemas.openxmlformats.org/officeDocument/2006/relationships/image" Target="../media/image2.svg"/><Relationship Id="rId9" Type="http://schemas.openxmlformats.org/officeDocument/2006/relationships/image" Target="../media/image6.svg"/><Relationship Id="rId14" Type="http://schemas.openxmlformats.org/officeDocument/2006/relationships/image" Target="../media/image11.png"/><Relationship Id="rId22" Type="http://schemas.openxmlformats.org/officeDocument/2006/relationships/image" Target="../media/image19.svg"/><Relationship Id="rId27" Type="http://schemas.openxmlformats.org/officeDocument/2006/relationships/image" Target="../media/image24.png"/><Relationship Id="rId30" Type="http://schemas.openxmlformats.org/officeDocument/2006/relationships/image" Target="../media/image2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aws.amazon.com/architecture/" TargetMode="External"/><Relationship Id="rId2" Type="http://schemas.openxmlformats.org/officeDocument/2006/relationships/hyperlink" Target="https://aws.amazon.com/architecture/icons/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docs-feedback.aws.amazon.com/feedback.jsp?feedback_destination_id=a0d18259-7974-4e8f-8382-0a4be53f4374&amp;topic_url=http://docs.aws.amazon.com/en_us/architecture-diagrams/latest/high-performance-computing-on-aws/high-performance-computing-on-aws.html" TargetMode="External"/><Relationship Id="rId4" Type="http://schemas.openxmlformats.org/officeDocument/2006/relationships/hyperlink" Target="https://aws.amazon.com/architecture/well-architected/?wa-lens-whitepapers.sort-by=item.additionalFields.sortDate&amp;wa-lens-whitepapers.sort-order=desc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TextBox 71">
            <a:extLst>
              <a:ext uri="{FF2B5EF4-FFF2-40B4-BE49-F238E27FC236}">
                <a16:creationId xmlns:a16="http://schemas.microsoft.com/office/drawing/2014/main" id="{1271BE9C-FDD5-DC4D-9BA5-3B7493EA2D8F}"/>
              </a:ext>
            </a:extLst>
          </p:cNvPr>
          <p:cNvSpPr txBox="1"/>
          <p:nvPr/>
        </p:nvSpPr>
        <p:spPr>
          <a:xfrm>
            <a:off x="95668" y="134489"/>
            <a:ext cx="62719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Open edX on AWS</a:t>
            </a:r>
            <a:endParaRPr lang="en-US" sz="2000" b="1" dirty="0"/>
          </a:p>
        </p:txBody>
      </p:sp>
      <p:pic>
        <p:nvPicPr>
          <p:cNvPr id="103" name="Graphic 102">
            <a:extLst>
              <a:ext uri="{FF2B5EF4-FFF2-40B4-BE49-F238E27FC236}">
                <a16:creationId xmlns:a16="http://schemas.microsoft.com/office/drawing/2014/main" id="{1DD42CEA-08C0-B743-AC84-1AA6A123B8A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69392" y="6406198"/>
            <a:ext cx="585391" cy="348070"/>
          </a:xfrm>
          <a:prstGeom prst="rect">
            <a:avLst/>
          </a:prstGeom>
        </p:spPr>
      </p:pic>
      <p:sp>
        <p:nvSpPr>
          <p:cNvPr id="104" name="AWS copyright text">
            <a:extLst>
              <a:ext uri="{FF2B5EF4-FFF2-40B4-BE49-F238E27FC236}">
                <a16:creationId xmlns:a16="http://schemas.microsoft.com/office/drawing/2014/main" id="{E926D9DC-0FDF-1C44-85C5-53E31AA8B8D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43000" y="6619133"/>
            <a:ext cx="4036484" cy="143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x-none" sz="933" b="0" i="0" dirty="0">
                <a:solidFill>
                  <a:srgbClr val="7F7F7F"/>
                </a:solidFill>
                <a:latin typeface="Amazon Ember" charset="0"/>
                <a:ea typeface="Amazon Ember" charset="0"/>
                <a:cs typeface="Amazon Ember" charset="0"/>
              </a:rPr>
              <a:t>© 2023, Amazon Web Services, Inc. or its affiliates. All rights reserved.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54BEBEF-567F-BD43-B598-F246075C6BF3}"/>
              </a:ext>
            </a:extLst>
          </p:cNvPr>
          <p:cNvSpPr txBox="1"/>
          <p:nvPr/>
        </p:nvSpPr>
        <p:spPr>
          <a:xfrm>
            <a:off x="101092" y="458980"/>
            <a:ext cx="48628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For the architecture description, refer to the </a:t>
            </a:r>
            <a:r>
              <a:rPr lang="en-US" sz="1400" dirty="0">
                <a:hlinkClick r:id="rId5"/>
              </a:rPr>
              <a:t>full diagram</a:t>
            </a:r>
            <a:r>
              <a:rPr lang="en-US" sz="1400" dirty="0"/>
              <a:t>. </a:t>
            </a:r>
          </a:p>
        </p:txBody>
      </p: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3F551E82-29B4-4BC3-ADA3-A2B177133F73}"/>
              </a:ext>
            </a:extLst>
          </p:cNvPr>
          <p:cNvCxnSpPr/>
          <p:nvPr/>
        </p:nvCxnSpPr>
        <p:spPr>
          <a:xfrm flipV="1">
            <a:off x="4646108" y="3513914"/>
            <a:ext cx="2487094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Rectangle 52">
            <a:extLst>
              <a:ext uri="{FF2B5EF4-FFF2-40B4-BE49-F238E27FC236}">
                <a16:creationId xmlns:a16="http://schemas.microsoft.com/office/drawing/2014/main" id="{F4F01A92-D617-4FD5-9B55-604D0B7CC430}"/>
              </a:ext>
            </a:extLst>
          </p:cNvPr>
          <p:cNvSpPr/>
          <p:nvPr/>
        </p:nvSpPr>
        <p:spPr>
          <a:xfrm>
            <a:off x="2088255" y="813333"/>
            <a:ext cx="8080259" cy="5574325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02920" tIns="9144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200" dirty="0">
              <a:solidFill>
                <a:sysClr val="windowText" lastClr="000000"/>
              </a:solidFill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pic>
        <p:nvPicPr>
          <p:cNvPr id="54" name="Graphic 53">
            <a:extLst>
              <a:ext uri="{FF2B5EF4-FFF2-40B4-BE49-F238E27FC236}">
                <a16:creationId xmlns:a16="http://schemas.microsoft.com/office/drawing/2014/main" id="{A7CDC4F7-36F4-4849-84EE-2BA6BBF90D3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rcRect/>
          <a:stretch/>
        </p:blipFill>
        <p:spPr>
          <a:xfrm>
            <a:off x="2089818" y="816457"/>
            <a:ext cx="274320" cy="274320"/>
          </a:xfrm>
          <a:prstGeom prst="rect">
            <a:avLst/>
          </a:prstGeom>
        </p:spPr>
      </p:pic>
      <p:pic>
        <p:nvPicPr>
          <p:cNvPr id="55" name="Graphic 54">
            <a:extLst>
              <a:ext uri="{FF2B5EF4-FFF2-40B4-BE49-F238E27FC236}">
                <a16:creationId xmlns:a16="http://schemas.microsoft.com/office/drawing/2014/main" id="{B14EE710-5415-444F-A3D7-7624916B72B2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rcRect/>
          <a:stretch/>
        </p:blipFill>
        <p:spPr>
          <a:xfrm>
            <a:off x="3045686" y="859569"/>
            <a:ext cx="274320" cy="274320"/>
          </a:xfrm>
          <a:prstGeom prst="rect">
            <a:avLst/>
          </a:prstGeom>
        </p:spPr>
      </p:pic>
      <p:sp>
        <p:nvSpPr>
          <p:cNvPr id="56" name="Rectangle 55">
            <a:extLst>
              <a:ext uri="{FF2B5EF4-FFF2-40B4-BE49-F238E27FC236}">
                <a16:creationId xmlns:a16="http://schemas.microsoft.com/office/drawing/2014/main" id="{17760B53-E78C-49D5-8BA5-F13697BCF113}"/>
              </a:ext>
            </a:extLst>
          </p:cNvPr>
          <p:cNvSpPr/>
          <p:nvPr/>
        </p:nvSpPr>
        <p:spPr>
          <a:xfrm>
            <a:off x="5994716" y="1100870"/>
            <a:ext cx="1531051" cy="323524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02920" tIns="91440"/>
          <a:lstStyle/>
          <a:p>
            <a:pPr algn="ctr">
              <a:defRPr/>
            </a:pPr>
            <a:endParaRPr lang="en-US" sz="1000" dirty="0">
              <a:solidFill>
                <a:sysClr val="windowText" lastClr="000000"/>
              </a:solidFill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sp>
        <p:nvSpPr>
          <p:cNvPr id="57" name="TextBox 33">
            <a:extLst>
              <a:ext uri="{FF2B5EF4-FFF2-40B4-BE49-F238E27FC236}">
                <a16:creationId xmlns:a16="http://schemas.microsoft.com/office/drawing/2014/main" id="{CBD6FEC2-5995-4D21-AC8C-24CE9977E87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68926" y="822796"/>
            <a:ext cx="1073150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defRPr/>
            </a:pPr>
            <a:r>
              <a:rPr lang="en-US" sz="1000" dirty="0">
                <a:solidFill>
                  <a:sysClr val="windowText" lastClr="000000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AWS Cloud</a:t>
            </a:r>
          </a:p>
        </p:txBody>
      </p:sp>
      <p:sp>
        <p:nvSpPr>
          <p:cNvPr id="58" name="TextBox 33">
            <a:extLst>
              <a:ext uri="{FF2B5EF4-FFF2-40B4-BE49-F238E27FC236}">
                <a16:creationId xmlns:a16="http://schemas.microsoft.com/office/drawing/2014/main" id="{8C6D927E-4038-4F76-AA8D-946DE0B4E99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72122" y="837824"/>
            <a:ext cx="2933418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defRPr/>
            </a:pPr>
            <a:r>
              <a:rPr lang="en-US" sz="1000" dirty="0">
                <a:ln w="0"/>
                <a:solidFill>
                  <a:srgbClr val="693BC5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Amazon VPC</a:t>
            </a:r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E12CBFA4-9E71-4FD1-B2E8-FF3505A80776}"/>
              </a:ext>
            </a:extLst>
          </p:cNvPr>
          <p:cNvSpPr/>
          <p:nvPr/>
        </p:nvSpPr>
        <p:spPr>
          <a:xfrm>
            <a:off x="3381603" y="1061774"/>
            <a:ext cx="6323285" cy="5266944"/>
          </a:xfrm>
          <a:prstGeom prst="rect">
            <a:avLst/>
          </a:prstGeom>
          <a:noFill/>
          <a:ln w="12700">
            <a:solidFill>
              <a:srgbClr val="5A6B86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200" dirty="0">
              <a:solidFill>
                <a:srgbClr val="5A6B86"/>
              </a:solidFill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pic>
        <p:nvPicPr>
          <p:cNvPr id="60" name="Graphic 21">
            <a:extLst>
              <a:ext uri="{FF2B5EF4-FFF2-40B4-BE49-F238E27FC236}">
                <a16:creationId xmlns:a16="http://schemas.microsoft.com/office/drawing/2014/main" id="{B733BB6B-1EEE-4BF2-9AE1-5C3A918B1F4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52959" y="1527719"/>
            <a:ext cx="274320" cy="274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" name="TextBox 12">
            <a:extLst>
              <a:ext uri="{FF2B5EF4-FFF2-40B4-BE49-F238E27FC236}">
                <a16:creationId xmlns:a16="http://schemas.microsoft.com/office/drawing/2014/main" id="{2D277E0E-77DA-45F4-8384-02E92191ACF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31512" y="1808838"/>
            <a:ext cx="719918" cy="215444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Route 53</a:t>
            </a:r>
          </a:p>
        </p:txBody>
      </p:sp>
      <p:pic>
        <p:nvPicPr>
          <p:cNvPr id="62" name="Graphic 20">
            <a:extLst>
              <a:ext uri="{FF2B5EF4-FFF2-40B4-BE49-F238E27FC236}">
                <a16:creationId xmlns:a16="http://schemas.microsoft.com/office/drawing/2014/main" id="{4FF1863B-AA1A-4C61-98C8-D908598AD06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42076" y="2173600"/>
            <a:ext cx="274320" cy="274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3" name="TextBox 12">
            <a:extLst>
              <a:ext uri="{FF2B5EF4-FFF2-40B4-BE49-F238E27FC236}">
                <a16:creationId xmlns:a16="http://schemas.microsoft.com/office/drawing/2014/main" id="{67C74BFA-2B4B-4A77-93CC-9C5109652F8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11924" y="2467701"/>
            <a:ext cx="517395" cy="215444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ACM</a:t>
            </a:r>
          </a:p>
        </p:txBody>
      </p:sp>
      <p:pic>
        <p:nvPicPr>
          <p:cNvPr id="64" name="Graphic 19">
            <a:extLst>
              <a:ext uri="{FF2B5EF4-FFF2-40B4-BE49-F238E27FC236}">
                <a16:creationId xmlns:a16="http://schemas.microsoft.com/office/drawing/2014/main" id="{55CA6BEF-65A7-4D4C-9E34-DF1B35A6AE8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039" y="3457918"/>
            <a:ext cx="274320" cy="274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5" name="TextBox 11">
            <a:extLst>
              <a:ext uri="{FF2B5EF4-FFF2-40B4-BE49-F238E27FC236}">
                <a16:creationId xmlns:a16="http://schemas.microsoft.com/office/drawing/2014/main" id="{C53BD4B1-5ADA-4638-8781-6FA74993B21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91645" y="3724255"/>
            <a:ext cx="719918" cy="347887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Amazon CloudFront</a:t>
            </a:r>
          </a:p>
        </p:txBody>
      </p:sp>
      <p:pic>
        <p:nvPicPr>
          <p:cNvPr id="66" name="Graphic 10">
            <a:extLst>
              <a:ext uri="{FF2B5EF4-FFF2-40B4-BE49-F238E27FC236}">
                <a16:creationId xmlns:a16="http://schemas.microsoft.com/office/drawing/2014/main" id="{51852C99-BCA1-4DD5-AB1C-FC02695C289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039" y="4152681"/>
            <a:ext cx="274320" cy="274320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</p:pic>
      <p:sp>
        <p:nvSpPr>
          <p:cNvPr id="67" name="TextBox 12">
            <a:extLst>
              <a:ext uri="{FF2B5EF4-FFF2-40B4-BE49-F238E27FC236}">
                <a16:creationId xmlns:a16="http://schemas.microsoft.com/office/drawing/2014/main" id="{B383830D-B917-406F-9ED9-BB0CB9C7E58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13099" y="4418074"/>
            <a:ext cx="704503" cy="338554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internet gateway</a:t>
            </a:r>
          </a:p>
        </p:txBody>
      </p:sp>
      <p:pic>
        <p:nvPicPr>
          <p:cNvPr id="68" name="Graphic 18">
            <a:extLst>
              <a:ext uri="{FF2B5EF4-FFF2-40B4-BE49-F238E27FC236}">
                <a16:creationId xmlns:a16="http://schemas.microsoft.com/office/drawing/2014/main" id="{19C0B30E-F1EA-46CF-8A8F-A6E44784CFA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rcRect/>
          <a:stretch/>
        </p:blipFill>
        <p:spPr bwMode="auto">
          <a:xfrm>
            <a:off x="9567729" y="2448172"/>
            <a:ext cx="274320" cy="274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9" name="TextBox 12">
            <a:extLst>
              <a:ext uri="{FF2B5EF4-FFF2-40B4-BE49-F238E27FC236}">
                <a16:creationId xmlns:a16="http://schemas.microsoft.com/office/drawing/2014/main" id="{1836E52F-53C2-463F-BEF6-E4917F9C35E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432930" y="2731000"/>
            <a:ext cx="580472" cy="338554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800" dirty="0">
                <a:solidFill>
                  <a:srgbClr val="161E2D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Amazon SES</a:t>
            </a:r>
          </a:p>
        </p:txBody>
      </p:sp>
      <p:pic>
        <p:nvPicPr>
          <p:cNvPr id="70" name="Graphic 18">
            <a:extLst>
              <a:ext uri="{FF2B5EF4-FFF2-40B4-BE49-F238E27FC236}">
                <a16:creationId xmlns:a16="http://schemas.microsoft.com/office/drawing/2014/main" id="{A369BE20-8156-408F-86B6-DD39900E1DE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73974" y="3778501"/>
            <a:ext cx="274320" cy="274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" name="Graphic 8">
            <a:extLst>
              <a:ext uri="{FF2B5EF4-FFF2-40B4-BE49-F238E27FC236}">
                <a16:creationId xmlns:a16="http://schemas.microsoft.com/office/drawing/2014/main" id="{89A8DFB6-05BD-41EA-B147-6A0A7790CDE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79054" y="4866915"/>
            <a:ext cx="274320" cy="274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3" name="TextBox 9">
            <a:extLst>
              <a:ext uri="{FF2B5EF4-FFF2-40B4-BE49-F238E27FC236}">
                <a16:creationId xmlns:a16="http://schemas.microsoft.com/office/drawing/2014/main" id="{D5C438FE-7125-4D5D-8670-67C3ED2402B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380903" y="5158771"/>
            <a:ext cx="709651" cy="215444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Amazon S3</a:t>
            </a:r>
          </a:p>
        </p:txBody>
      </p:sp>
      <p:sp>
        <p:nvSpPr>
          <p:cNvPr id="74" name="Rectangle 73">
            <a:extLst>
              <a:ext uri="{FF2B5EF4-FFF2-40B4-BE49-F238E27FC236}">
                <a16:creationId xmlns:a16="http://schemas.microsoft.com/office/drawing/2014/main" id="{8244DAF7-BA22-43B6-A407-929D4CFBC124}"/>
              </a:ext>
            </a:extLst>
          </p:cNvPr>
          <p:cNvSpPr/>
          <p:nvPr/>
        </p:nvSpPr>
        <p:spPr>
          <a:xfrm>
            <a:off x="3631633" y="1131155"/>
            <a:ext cx="1658018" cy="5148072"/>
          </a:xfrm>
          <a:prstGeom prst="rect">
            <a:avLst/>
          </a:prstGeom>
          <a:noFill/>
          <a:ln w="12700">
            <a:solidFill>
              <a:srgbClr val="5B9CD5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900" dirty="0">
              <a:solidFill>
                <a:srgbClr val="5B9CD5"/>
              </a:solidFill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EA53C02E-11F6-4E6A-8541-5DC79D07D046}"/>
              </a:ext>
            </a:extLst>
          </p:cNvPr>
          <p:cNvSpPr/>
          <p:nvPr/>
        </p:nvSpPr>
        <p:spPr>
          <a:xfrm>
            <a:off x="6398474" y="1131155"/>
            <a:ext cx="1765300" cy="5148072"/>
          </a:xfrm>
          <a:prstGeom prst="rect">
            <a:avLst/>
          </a:prstGeom>
          <a:noFill/>
          <a:ln w="12700">
            <a:solidFill>
              <a:srgbClr val="5B9CD5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900" dirty="0">
              <a:solidFill>
                <a:srgbClr val="5B9CD5"/>
              </a:solidFill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grpSp>
        <p:nvGrpSpPr>
          <p:cNvPr id="76" name="Group 75">
            <a:extLst>
              <a:ext uri="{FF2B5EF4-FFF2-40B4-BE49-F238E27FC236}">
                <a16:creationId xmlns:a16="http://schemas.microsoft.com/office/drawing/2014/main" id="{AD6FFD8A-0EBC-47A5-A70E-C6645BD42D89}"/>
              </a:ext>
            </a:extLst>
          </p:cNvPr>
          <p:cNvGrpSpPr/>
          <p:nvPr/>
        </p:nvGrpSpPr>
        <p:grpSpPr>
          <a:xfrm>
            <a:off x="8264525" y="3002344"/>
            <a:ext cx="1149116" cy="924224"/>
            <a:chOff x="5851072" y="2985517"/>
            <a:chExt cx="1149116" cy="924224"/>
          </a:xfrm>
        </p:grpSpPr>
        <p:sp>
          <p:nvSpPr>
            <p:cNvPr id="77" name="Rectangle 76">
              <a:extLst>
                <a:ext uri="{FF2B5EF4-FFF2-40B4-BE49-F238E27FC236}">
                  <a16:creationId xmlns:a16="http://schemas.microsoft.com/office/drawing/2014/main" id="{27051A6B-588D-4289-95CC-25A04B5A6C4F}"/>
                </a:ext>
              </a:extLst>
            </p:cNvPr>
            <p:cNvSpPr/>
            <p:nvPr/>
          </p:nvSpPr>
          <p:spPr>
            <a:xfrm>
              <a:off x="5855416" y="3018369"/>
              <a:ext cx="1144772" cy="889002"/>
            </a:xfrm>
            <a:prstGeom prst="rect">
              <a:avLst/>
            </a:prstGeom>
            <a:solidFill>
              <a:srgbClr val="007CBC">
                <a:alpha val="9804"/>
              </a:srgbClr>
            </a:solidFill>
            <a:ln w="12700">
              <a:noFill/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50292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200" dirty="0">
                <a:solidFill>
                  <a:srgbClr val="5B9CD5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endParaRPr>
            </a:p>
          </p:txBody>
        </p:sp>
        <p:pic>
          <p:nvPicPr>
            <p:cNvPr id="78" name="Graphic 77">
              <a:extLst>
                <a:ext uri="{FF2B5EF4-FFF2-40B4-BE49-F238E27FC236}">
                  <a16:creationId xmlns:a16="http://schemas.microsoft.com/office/drawing/2014/main" id="{7D8A239B-5297-41CD-9D3A-99B77A091F10}"/>
                </a:ext>
              </a:extLst>
            </p:cNvPr>
            <p:cNvPicPr>
              <a:picLocks noChangeAspect="1"/>
            </p:cNvPicPr>
            <p:nvPr/>
          </p:nvPicPr>
          <p:blipFill>
            <a:blip r:embed="rId18">
              <a:extLst>
                <a:ext uri="{96DAC541-7B7A-43D3-8B79-37D633B846F1}">
                  <asvg:svgBlip xmlns:asvg="http://schemas.microsoft.com/office/drawing/2016/SVG/main" r:embed="rId19"/>
                </a:ext>
              </a:extLst>
            </a:blip>
            <a:stretch>
              <a:fillRect/>
            </a:stretch>
          </p:blipFill>
          <p:spPr>
            <a:xfrm>
              <a:off x="5851072" y="3023928"/>
              <a:ext cx="182880" cy="182880"/>
            </a:xfrm>
            <a:prstGeom prst="rect">
              <a:avLst/>
            </a:prstGeom>
          </p:spPr>
        </p:pic>
        <p:sp>
          <p:nvSpPr>
            <p:cNvPr id="79" name="TextBox 12">
              <a:extLst>
                <a:ext uri="{FF2B5EF4-FFF2-40B4-BE49-F238E27FC236}">
                  <a16:creationId xmlns:a16="http://schemas.microsoft.com/office/drawing/2014/main" id="{C15EE125-D3E1-434E-9E0C-2895059A2C8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959666" y="2985517"/>
              <a:ext cx="955632" cy="215444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defRPr/>
              </a:pPr>
              <a:r>
                <a:rPr lang="en-US" sz="800" dirty="0">
                  <a:solidFill>
                    <a:srgbClr val="5B9CD5"/>
                  </a:solidFill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  <a:t>Private subnet</a:t>
              </a:r>
            </a:p>
          </p:txBody>
        </p:sp>
        <p:pic>
          <p:nvPicPr>
            <p:cNvPr id="80" name="Graphic 60">
              <a:extLst>
                <a:ext uri="{FF2B5EF4-FFF2-40B4-BE49-F238E27FC236}">
                  <a16:creationId xmlns:a16="http://schemas.microsoft.com/office/drawing/2014/main" id="{FC454F32-C1D7-42AA-AD9A-AB209368451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268129" y="3324888"/>
              <a:ext cx="274320" cy="27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1" name="TextBox 12">
              <a:extLst>
                <a:ext uri="{FF2B5EF4-FFF2-40B4-BE49-F238E27FC236}">
                  <a16:creationId xmlns:a16="http://schemas.microsoft.com/office/drawing/2014/main" id="{7A3AB4A8-D237-4225-AA0F-366995539A6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991172" y="3571187"/>
              <a:ext cx="845204" cy="338554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r>
                <a:rPr lang="en-US" altLang="en-US" sz="800" dirty="0">
                  <a:solidFill>
                    <a:srgbClr val="161E2D"/>
                  </a:solidFill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  <a:t>MongoDB</a:t>
              </a:r>
              <a:br>
                <a:rPr lang="en-US" altLang="en-US" sz="800" dirty="0">
                  <a:solidFill>
                    <a:srgbClr val="161E2D"/>
                  </a:solidFill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</a:br>
              <a:r>
                <a:rPr lang="en-US" altLang="en-US" sz="800" dirty="0">
                  <a:solidFill>
                    <a:srgbClr val="161E2D"/>
                  </a:solidFill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  <a:t>Secondary-B</a:t>
              </a:r>
            </a:p>
          </p:txBody>
        </p:sp>
      </p:grpSp>
      <p:grpSp>
        <p:nvGrpSpPr>
          <p:cNvPr id="82" name="Group 81">
            <a:extLst>
              <a:ext uri="{FF2B5EF4-FFF2-40B4-BE49-F238E27FC236}">
                <a16:creationId xmlns:a16="http://schemas.microsoft.com/office/drawing/2014/main" id="{61ECF2D5-5A0D-4C54-BD6F-AD2B3F02C3F8}"/>
              </a:ext>
            </a:extLst>
          </p:cNvPr>
          <p:cNvGrpSpPr/>
          <p:nvPr/>
        </p:nvGrpSpPr>
        <p:grpSpPr>
          <a:xfrm>
            <a:off x="3739238" y="1873110"/>
            <a:ext cx="1509094" cy="664341"/>
            <a:chOff x="3852559" y="3299876"/>
            <a:chExt cx="1509094" cy="664341"/>
          </a:xfrm>
        </p:grpSpPr>
        <p:sp>
          <p:nvSpPr>
            <p:cNvPr id="83" name="Rectangle 82">
              <a:extLst>
                <a:ext uri="{FF2B5EF4-FFF2-40B4-BE49-F238E27FC236}">
                  <a16:creationId xmlns:a16="http://schemas.microsoft.com/office/drawing/2014/main" id="{5D1B2F33-F20C-4DA1-83DE-31DA8E4F082E}"/>
                </a:ext>
              </a:extLst>
            </p:cNvPr>
            <p:cNvSpPr/>
            <p:nvPr/>
          </p:nvSpPr>
          <p:spPr>
            <a:xfrm>
              <a:off x="3855330" y="3315981"/>
              <a:ext cx="1506323" cy="648236"/>
            </a:xfrm>
            <a:prstGeom prst="rect">
              <a:avLst/>
            </a:prstGeom>
            <a:solidFill>
              <a:srgbClr val="007CBC">
                <a:alpha val="9804"/>
              </a:srgbClr>
            </a:solidFill>
            <a:ln w="12700">
              <a:noFill/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50292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200" dirty="0">
                <a:solidFill>
                  <a:srgbClr val="5B9CD5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endParaRPr>
            </a:p>
          </p:txBody>
        </p:sp>
        <p:pic>
          <p:nvPicPr>
            <p:cNvPr id="84" name="Graphic 83">
              <a:extLst>
                <a:ext uri="{FF2B5EF4-FFF2-40B4-BE49-F238E27FC236}">
                  <a16:creationId xmlns:a16="http://schemas.microsoft.com/office/drawing/2014/main" id="{7ACA2587-329C-4AAB-8ACC-8E640ED21091}"/>
                </a:ext>
              </a:extLst>
            </p:cNvPr>
            <p:cNvPicPr>
              <a:picLocks noChangeAspect="1"/>
            </p:cNvPicPr>
            <p:nvPr/>
          </p:nvPicPr>
          <p:blipFill>
            <a:blip r:embed="rId18">
              <a:extLst>
                <a:ext uri="{96DAC541-7B7A-43D3-8B79-37D633B846F1}">
                  <asvg:svgBlip xmlns:asvg="http://schemas.microsoft.com/office/drawing/2016/SVG/main" r:embed="rId19"/>
                </a:ext>
              </a:extLst>
            </a:blip>
            <a:stretch>
              <a:fillRect/>
            </a:stretch>
          </p:blipFill>
          <p:spPr>
            <a:xfrm>
              <a:off x="3852559" y="3308379"/>
              <a:ext cx="182880" cy="182880"/>
            </a:xfrm>
            <a:prstGeom prst="rect">
              <a:avLst/>
            </a:prstGeom>
          </p:spPr>
        </p:pic>
        <p:sp>
          <p:nvSpPr>
            <p:cNvPr id="85" name="TextBox 12">
              <a:extLst>
                <a:ext uri="{FF2B5EF4-FFF2-40B4-BE49-F238E27FC236}">
                  <a16:creationId xmlns:a16="http://schemas.microsoft.com/office/drawing/2014/main" id="{5E6A0282-C974-4DE2-9F73-56CA0F86682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961389" y="3299876"/>
              <a:ext cx="998912" cy="215444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defRPr/>
              </a:pPr>
              <a:r>
                <a:rPr lang="en-US" sz="800" dirty="0">
                  <a:solidFill>
                    <a:srgbClr val="5B9CD5"/>
                  </a:solidFill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  <a:t>Private subnet</a:t>
              </a:r>
            </a:p>
          </p:txBody>
        </p:sp>
      </p:grpSp>
      <p:grpSp>
        <p:nvGrpSpPr>
          <p:cNvPr id="86" name="Group 85">
            <a:extLst>
              <a:ext uri="{FF2B5EF4-FFF2-40B4-BE49-F238E27FC236}">
                <a16:creationId xmlns:a16="http://schemas.microsoft.com/office/drawing/2014/main" id="{7AEA0EB9-A7A8-4C47-9809-3A4E63334622}"/>
              </a:ext>
            </a:extLst>
          </p:cNvPr>
          <p:cNvGrpSpPr/>
          <p:nvPr/>
        </p:nvGrpSpPr>
        <p:grpSpPr>
          <a:xfrm>
            <a:off x="3748156" y="2560624"/>
            <a:ext cx="1500176" cy="618406"/>
            <a:chOff x="3843741" y="3315981"/>
            <a:chExt cx="1500176" cy="618406"/>
          </a:xfrm>
        </p:grpSpPr>
        <p:sp>
          <p:nvSpPr>
            <p:cNvPr id="87" name="Rectangle 86">
              <a:extLst>
                <a:ext uri="{FF2B5EF4-FFF2-40B4-BE49-F238E27FC236}">
                  <a16:creationId xmlns:a16="http://schemas.microsoft.com/office/drawing/2014/main" id="{E28540A8-6FBE-4003-8D8A-9B2709ABC8EB}"/>
                </a:ext>
              </a:extLst>
            </p:cNvPr>
            <p:cNvSpPr/>
            <p:nvPr/>
          </p:nvSpPr>
          <p:spPr>
            <a:xfrm>
              <a:off x="3855330" y="3315981"/>
              <a:ext cx="1488587" cy="618406"/>
            </a:xfrm>
            <a:prstGeom prst="rect">
              <a:avLst/>
            </a:prstGeom>
            <a:solidFill>
              <a:srgbClr val="007CBC">
                <a:alpha val="9804"/>
              </a:srgbClr>
            </a:solidFill>
            <a:ln w="12700">
              <a:noFill/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50292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200" dirty="0">
                <a:solidFill>
                  <a:srgbClr val="5B9CD5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endParaRPr>
            </a:p>
          </p:txBody>
        </p:sp>
        <p:pic>
          <p:nvPicPr>
            <p:cNvPr id="88" name="Graphic 87">
              <a:extLst>
                <a:ext uri="{FF2B5EF4-FFF2-40B4-BE49-F238E27FC236}">
                  <a16:creationId xmlns:a16="http://schemas.microsoft.com/office/drawing/2014/main" id="{A7FEB5F8-759B-4C24-93F3-74C6EC777537}"/>
                </a:ext>
              </a:extLst>
            </p:cNvPr>
            <p:cNvPicPr>
              <a:picLocks noChangeAspect="1"/>
            </p:cNvPicPr>
            <p:nvPr/>
          </p:nvPicPr>
          <p:blipFill>
            <a:blip r:embed="rId18">
              <a:extLst>
                <a:ext uri="{96DAC541-7B7A-43D3-8B79-37D633B846F1}">
                  <asvg:svgBlip xmlns:asvg="http://schemas.microsoft.com/office/drawing/2016/SVG/main" r:embed="rId19"/>
                </a:ext>
              </a:extLst>
            </a:blip>
            <a:stretch>
              <a:fillRect/>
            </a:stretch>
          </p:blipFill>
          <p:spPr>
            <a:xfrm>
              <a:off x="3843741" y="3318441"/>
              <a:ext cx="182880" cy="182880"/>
            </a:xfrm>
            <a:prstGeom prst="rect">
              <a:avLst/>
            </a:prstGeom>
          </p:spPr>
        </p:pic>
        <p:sp>
          <p:nvSpPr>
            <p:cNvPr id="89" name="TextBox 12">
              <a:extLst>
                <a:ext uri="{FF2B5EF4-FFF2-40B4-BE49-F238E27FC236}">
                  <a16:creationId xmlns:a16="http://schemas.microsoft.com/office/drawing/2014/main" id="{E6190EBD-B5AA-4D07-838B-37F1AD5E6F2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950758" y="3320535"/>
              <a:ext cx="1059600" cy="215444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defRPr/>
              </a:pPr>
              <a:r>
                <a:rPr lang="en-US" sz="800" dirty="0">
                  <a:solidFill>
                    <a:srgbClr val="5B9CD5"/>
                  </a:solidFill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  <a:t>Private subnet</a:t>
              </a:r>
            </a:p>
          </p:txBody>
        </p:sp>
      </p:grpSp>
      <p:grpSp>
        <p:nvGrpSpPr>
          <p:cNvPr id="90" name="Group 89">
            <a:extLst>
              <a:ext uri="{FF2B5EF4-FFF2-40B4-BE49-F238E27FC236}">
                <a16:creationId xmlns:a16="http://schemas.microsoft.com/office/drawing/2014/main" id="{CD8AAF3C-931F-40F4-AA15-086E8AF2625A}"/>
              </a:ext>
            </a:extLst>
          </p:cNvPr>
          <p:cNvGrpSpPr/>
          <p:nvPr/>
        </p:nvGrpSpPr>
        <p:grpSpPr>
          <a:xfrm>
            <a:off x="3758784" y="3200163"/>
            <a:ext cx="1494059" cy="546629"/>
            <a:chOff x="3855330" y="3309767"/>
            <a:chExt cx="1494059" cy="546629"/>
          </a:xfrm>
        </p:grpSpPr>
        <p:sp>
          <p:nvSpPr>
            <p:cNvPr id="91" name="Rectangle 90">
              <a:extLst>
                <a:ext uri="{FF2B5EF4-FFF2-40B4-BE49-F238E27FC236}">
                  <a16:creationId xmlns:a16="http://schemas.microsoft.com/office/drawing/2014/main" id="{397E1D84-0518-4D77-8B6E-D515CF5F5951}"/>
                </a:ext>
              </a:extLst>
            </p:cNvPr>
            <p:cNvSpPr/>
            <p:nvPr/>
          </p:nvSpPr>
          <p:spPr>
            <a:xfrm>
              <a:off x="3855330" y="3315981"/>
              <a:ext cx="1494059" cy="540415"/>
            </a:xfrm>
            <a:prstGeom prst="rect">
              <a:avLst/>
            </a:prstGeom>
            <a:solidFill>
              <a:srgbClr val="007CBC">
                <a:alpha val="9804"/>
              </a:srgbClr>
            </a:solidFill>
            <a:ln w="12700">
              <a:noFill/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50292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200" dirty="0">
                <a:solidFill>
                  <a:srgbClr val="5B9CD5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endParaRPr>
            </a:p>
          </p:txBody>
        </p:sp>
        <p:pic>
          <p:nvPicPr>
            <p:cNvPr id="92" name="Graphic 91">
              <a:extLst>
                <a:ext uri="{FF2B5EF4-FFF2-40B4-BE49-F238E27FC236}">
                  <a16:creationId xmlns:a16="http://schemas.microsoft.com/office/drawing/2014/main" id="{12065BF8-D0FA-4945-B59D-71E0F05D49E7}"/>
                </a:ext>
              </a:extLst>
            </p:cNvPr>
            <p:cNvPicPr>
              <a:picLocks noChangeAspect="1"/>
            </p:cNvPicPr>
            <p:nvPr/>
          </p:nvPicPr>
          <p:blipFill>
            <a:blip r:embed="rId18">
              <a:extLst>
                <a:ext uri="{96DAC541-7B7A-43D3-8B79-37D633B846F1}">
                  <asvg:svgBlip xmlns:asvg="http://schemas.microsoft.com/office/drawing/2016/SVG/main" r:embed="rId19"/>
                </a:ext>
              </a:extLst>
            </a:blip>
            <a:stretch>
              <a:fillRect/>
            </a:stretch>
          </p:blipFill>
          <p:spPr>
            <a:xfrm>
              <a:off x="3864172" y="3317928"/>
              <a:ext cx="182880" cy="182880"/>
            </a:xfrm>
            <a:prstGeom prst="rect">
              <a:avLst/>
            </a:prstGeom>
          </p:spPr>
        </p:pic>
        <p:sp>
          <p:nvSpPr>
            <p:cNvPr id="93" name="TextBox 12">
              <a:extLst>
                <a:ext uri="{FF2B5EF4-FFF2-40B4-BE49-F238E27FC236}">
                  <a16:creationId xmlns:a16="http://schemas.microsoft.com/office/drawing/2014/main" id="{2AE20EC5-418E-412B-9850-7548B49AF02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970674" y="3309767"/>
              <a:ext cx="986057" cy="215444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defRPr/>
              </a:pPr>
              <a:r>
                <a:rPr lang="en-US" sz="800" dirty="0">
                  <a:solidFill>
                    <a:srgbClr val="5B9CD5"/>
                  </a:solidFill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  <a:t>Private subnet</a:t>
              </a:r>
            </a:p>
          </p:txBody>
        </p:sp>
      </p:grpSp>
      <p:grpSp>
        <p:nvGrpSpPr>
          <p:cNvPr id="94" name="Group 93">
            <a:extLst>
              <a:ext uri="{FF2B5EF4-FFF2-40B4-BE49-F238E27FC236}">
                <a16:creationId xmlns:a16="http://schemas.microsoft.com/office/drawing/2014/main" id="{A6E255CB-C048-4968-AD33-685788631F52}"/>
              </a:ext>
            </a:extLst>
          </p:cNvPr>
          <p:cNvGrpSpPr/>
          <p:nvPr/>
        </p:nvGrpSpPr>
        <p:grpSpPr>
          <a:xfrm>
            <a:off x="3754916" y="3762937"/>
            <a:ext cx="1493415" cy="666766"/>
            <a:chOff x="3855330" y="3300639"/>
            <a:chExt cx="1493415" cy="666766"/>
          </a:xfrm>
        </p:grpSpPr>
        <p:sp>
          <p:nvSpPr>
            <p:cNvPr id="95" name="Rectangle 94">
              <a:extLst>
                <a:ext uri="{FF2B5EF4-FFF2-40B4-BE49-F238E27FC236}">
                  <a16:creationId xmlns:a16="http://schemas.microsoft.com/office/drawing/2014/main" id="{C028BEF8-A4F3-48DF-A1C2-049A63D444A8}"/>
                </a:ext>
              </a:extLst>
            </p:cNvPr>
            <p:cNvSpPr/>
            <p:nvPr/>
          </p:nvSpPr>
          <p:spPr>
            <a:xfrm>
              <a:off x="3855330" y="3315981"/>
              <a:ext cx="1493415" cy="651424"/>
            </a:xfrm>
            <a:prstGeom prst="rect">
              <a:avLst/>
            </a:prstGeom>
            <a:solidFill>
              <a:srgbClr val="007CBC">
                <a:alpha val="9804"/>
              </a:srgbClr>
            </a:solidFill>
            <a:ln w="12700">
              <a:noFill/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50292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200" dirty="0">
                <a:solidFill>
                  <a:srgbClr val="5B9CD5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endParaRPr>
            </a:p>
          </p:txBody>
        </p:sp>
        <p:pic>
          <p:nvPicPr>
            <p:cNvPr id="96" name="Graphic 95">
              <a:extLst>
                <a:ext uri="{FF2B5EF4-FFF2-40B4-BE49-F238E27FC236}">
                  <a16:creationId xmlns:a16="http://schemas.microsoft.com/office/drawing/2014/main" id="{8C712471-D788-4863-AD85-470C44729127}"/>
                </a:ext>
              </a:extLst>
            </p:cNvPr>
            <p:cNvPicPr>
              <a:picLocks noChangeAspect="1"/>
            </p:cNvPicPr>
            <p:nvPr/>
          </p:nvPicPr>
          <p:blipFill>
            <a:blip r:embed="rId18">
              <a:extLst>
                <a:ext uri="{96DAC541-7B7A-43D3-8B79-37D633B846F1}">
                  <asvg:svgBlip xmlns:asvg="http://schemas.microsoft.com/office/drawing/2016/SVG/main" r:embed="rId19"/>
                </a:ext>
              </a:extLst>
            </a:blip>
            <a:stretch>
              <a:fillRect/>
            </a:stretch>
          </p:blipFill>
          <p:spPr>
            <a:xfrm>
              <a:off x="3864147" y="3318495"/>
              <a:ext cx="182880" cy="182880"/>
            </a:xfrm>
            <a:prstGeom prst="rect">
              <a:avLst/>
            </a:prstGeom>
          </p:spPr>
        </p:pic>
        <p:sp>
          <p:nvSpPr>
            <p:cNvPr id="97" name="TextBox 12">
              <a:extLst>
                <a:ext uri="{FF2B5EF4-FFF2-40B4-BE49-F238E27FC236}">
                  <a16:creationId xmlns:a16="http://schemas.microsoft.com/office/drawing/2014/main" id="{2E5C3E2D-66F2-4C1B-AA81-F8B86481DBD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970277" y="3300639"/>
              <a:ext cx="986057" cy="215444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defRPr/>
              </a:pPr>
              <a:r>
                <a:rPr lang="en-US" sz="800" dirty="0">
                  <a:solidFill>
                    <a:srgbClr val="5B9CD5"/>
                  </a:solidFill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  <a:t>Private subnet</a:t>
              </a:r>
            </a:p>
          </p:txBody>
        </p:sp>
      </p:grpSp>
      <p:grpSp>
        <p:nvGrpSpPr>
          <p:cNvPr id="98" name="Group 97">
            <a:extLst>
              <a:ext uri="{FF2B5EF4-FFF2-40B4-BE49-F238E27FC236}">
                <a16:creationId xmlns:a16="http://schemas.microsoft.com/office/drawing/2014/main" id="{65B65704-39FB-41BD-9407-A62C6A35C6E3}"/>
              </a:ext>
            </a:extLst>
          </p:cNvPr>
          <p:cNvGrpSpPr/>
          <p:nvPr/>
        </p:nvGrpSpPr>
        <p:grpSpPr>
          <a:xfrm>
            <a:off x="3759142" y="4437676"/>
            <a:ext cx="1489461" cy="736378"/>
            <a:chOff x="3855314" y="3302579"/>
            <a:chExt cx="1489461" cy="736378"/>
          </a:xfrm>
        </p:grpSpPr>
        <p:sp>
          <p:nvSpPr>
            <p:cNvPr id="99" name="Rectangle 98">
              <a:extLst>
                <a:ext uri="{FF2B5EF4-FFF2-40B4-BE49-F238E27FC236}">
                  <a16:creationId xmlns:a16="http://schemas.microsoft.com/office/drawing/2014/main" id="{6C449D50-09CC-49BA-B76A-EB8255BD9CD9}"/>
                </a:ext>
              </a:extLst>
            </p:cNvPr>
            <p:cNvSpPr/>
            <p:nvPr/>
          </p:nvSpPr>
          <p:spPr>
            <a:xfrm>
              <a:off x="3855331" y="3315980"/>
              <a:ext cx="1489444" cy="722977"/>
            </a:xfrm>
            <a:prstGeom prst="rect">
              <a:avLst/>
            </a:prstGeom>
            <a:solidFill>
              <a:srgbClr val="007CBC">
                <a:alpha val="9804"/>
              </a:srgbClr>
            </a:solidFill>
            <a:ln w="12700">
              <a:noFill/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50292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200" dirty="0">
                <a:solidFill>
                  <a:srgbClr val="5B9CD5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endParaRPr>
            </a:p>
          </p:txBody>
        </p:sp>
        <p:pic>
          <p:nvPicPr>
            <p:cNvPr id="100" name="Graphic 99">
              <a:extLst>
                <a:ext uri="{FF2B5EF4-FFF2-40B4-BE49-F238E27FC236}">
                  <a16:creationId xmlns:a16="http://schemas.microsoft.com/office/drawing/2014/main" id="{047BCF02-F6B3-4390-BA2D-4FDBEF4E415C}"/>
                </a:ext>
              </a:extLst>
            </p:cNvPr>
            <p:cNvPicPr>
              <a:picLocks noChangeAspect="1"/>
            </p:cNvPicPr>
            <p:nvPr/>
          </p:nvPicPr>
          <p:blipFill>
            <a:blip r:embed="rId18">
              <a:extLst>
                <a:ext uri="{96DAC541-7B7A-43D3-8B79-37D633B846F1}">
                  <asvg:svgBlip xmlns:asvg="http://schemas.microsoft.com/office/drawing/2016/SVG/main" r:embed="rId19"/>
                </a:ext>
              </a:extLst>
            </a:blip>
            <a:stretch>
              <a:fillRect/>
            </a:stretch>
          </p:blipFill>
          <p:spPr>
            <a:xfrm>
              <a:off x="3855314" y="3317022"/>
              <a:ext cx="182880" cy="182880"/>
            </a:xfrm>
            <a:prstGeom prst="rect">
              <a:avLst/>
            </a:prstGeom>
          </p:spPr>
        </p:pic>
        <p:sp>
          <p:nvSpPr>
            <p:cNvPr id="101" name="TextBox 12">
              <a:extLst>
                <a:ext uri="{FF2B5EF4-FFF2-40B4-BE49-F238E27FC236}">
                  <a16:creationId xmlns:a16="http://schemas.microsoft.com/office/drawing/2014/main" id="{74697E23-4DFB-4445-AC3F-8813BD52176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969400" y="3302579"/>
              <a:ext cx="1059600" cy="215444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defRPr/>
              </a:pPr>
              <a:r>
                <a:rPr lang="en-US" sz="800" dirty="0">
                  <a:solidFill>
                    <a:srgbClr val="5B9CD5"/>
                  </a:solidFill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  <a:t>Private subnet</a:t>
              </a:r>
            </a:p>
          </p:txBody>
        </p:sp>
      </p:grpSp>
      <p:grpSp>
        <p:nvGrpSpPr>
          <p:cNvPr id="102" name="Group 101">
            <a:extLst>
              <a:ext uri="{FF2B5EF4-FFF2-40B4-BE49-F238E27FC236}">
                <a16:creationId xmlns:a16="http://schemas.microsoft.com/office/drawing/2014/main" id="{1CD456EE-876B-4592-B762-B37B6B080256}"/>
              </a:ext>
            </a:extLst>
          </p:cNvPr>
          <p:cNvGrpSpPr/>
          <p:nvPr/>
        </p:nvGrpSpPr>
        <p:grpSpPr>
          <a:xfrm>
            <a:off x="3769025" y="5141235"/>
            <a:ext cx="1493294" cy="588229"/>
            <a:chOff x="3853199" y="3272281"/>
            <a:chExt cx="1493294" cy="584115"/>
          </a:xfrm>
        </p:grpSpPr>
        <p:sp>
          <p:nvSpPr>
            <p:cNvPr id="108" name="Rectangle 107">
              <a:extLst>
                <a:ext uri="{FF2B5EF4-FFF2-40B4-BE49-F238E27FC236}">
                  <a16:creationId xmlns:a16="http://schemas.microsoft.com/office/drawing/2014/main" id="{46E7BA88-355A-42DB-A8DA-39991C963BE2}"/>
                </a:ext>
              </a:extLst>
            </p:cNvPr>
            <p:cNvSpPr/>
            <p:nvPr/>
          </p:nvSpPr>
          <p:spPr>
            <a:xfrm>
              <a:off x="3855331" y="3315981"/>
              <a:ext cx="1463498" cy="540415"/>
            </a:xfrm>
            <a:prstGeom prst="rect">
              <a:avLst/>
            </a:prstGeom>
            <a:solidFill>
              <a:srgbClr val="007CBC">
                <a:alpha val="9804"/>
              </a:srgbClr>
            </a:solidFill>
            <a:ln w="12700">
              <a:noFill/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50292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200" dirty="0">
                <a:solidFill>
                  <a:srgbClr val="5B9CD5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endParaRPr>
            </a:p>
          </p:txBody>
        </p:sp>
        <p:pic>
          <p:nvPicPr>
            <p:cNvPr id="109" name="Graphic 108">
              <a:extLst>
                <a:ext uri="{FF2B5EF4-FFF2-40B4-BE49-F238E27FC236}">
                  <a16:creationId xmlns:a16="http://schemas.microsoft.com/office/drawing/2014/main" id="{2D16916A-0EA0-4744-81E6-641C0A709C97}"/>
                </a:ext>
              </a:extLst>
            </p:cNvPr>
            <p:cNvPicPr>
              <a:picLocks noChangeAspect="1"/>
            </p:cNvPicPr>
            <p:nvPr/>
          </p:nvPicPr>
          <p:blipFill>
            <a:blip r:embed="rId18">
              <a:extLst>
                <a:ext uri="{96DAC541-7B7A-43D3-8B79-37D633B846F1}">
                  <asvg:svgBlip xmlns:asvg="http://schemas.microsoft.com/office/drawing/2016/SVG/main" r:embed="rId19"/>
                </a:ext>
              </a:extLst>
            </a:blip>
            <a:stretch>
              <a:fillRect/>
            </a:stretch>
          </p:blipFill>
          <p:spPr>
            <a:xfrm>
              <a:off x="3853199" y="3318282"/>
              <a:ext cx="182880" cy="182880"/>
            </a:xfrm>
            <a:prstGeom prst="rect">
              <a:avLst/>
            </a:prstGeom>
          </p:spPr>
        </p:pic>
        <p:sp>
          <p:nvSpPr>
            <p:cNvPr id="153" name="TextBox 12">
              <a:extLst>
                <a:ext uri="{FF2B5EF4-FFF2-40B4-BE49-F238E27FC236}">
                  <a16:creationId xmlns:a16="http://schemas.microsoft.com/office/drawing/2014/main" id="{C7C40D86-6A97-4115-9714-515A014C358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969152" y="3272281"/>
              <a:ext cx="1377341" cy="215444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defRPr/>
              </a:pPr>
              <a:r>
                <a:rPr lang="en-US" sz="800" dirty="0">
                  <a:solidFill>
                    <a:srgbClr val="5B9CD5"/>
                  </a:solidFill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  <a:t>Private subnet</a:t>
              </a:r>
            </a:p>
          </p:txBody>
        </p:sp>
      </p:grpSp>
      <p:grpSp>
        <p:nvGrpSpPr>
          <p:cNvPr id="154" name="Group 153">
            <a:extLst>
              <a:ext uri="{FF2B5EF4-FFF2-40B4-BE49-F238E27FC236}">
                <a16:creationId xmlns:a16="http://schemas.microsoft.com/office/drawing/2014/main" id="{E49AD11D-1130-4BA5-884F-34092143A40E}"/>
              </a:ext>
            </a:extLst>
          </p:cNvPr>
          <p:cNvGrpSpPr/>
          <p:nvPr/>
        </p:nvGrpSpPr>
        <p:grpSpPr>
          <a:xfrm>
            <a:off x="3767626" y="5718042"/>
            <a:ext cx="1469535" cy="531190"/>
            <a:chOff x="3855330" y="3291290"/>
            <a:chExt cx="1469535" cy="531190"/>
          </a:xfrm>
        </p:grpSpPr>
        <p:sp>
          <p:nvSpPr>
            <p:cNvPr id="155" name="Rectangle 154">
              <a:extLst>
                <a:ext uri="{FF2B5EF4-FFF2-40B4-BE49-F238E27FC236}">
                  <a16:creationId xmlns:a16="http://schemas.microsoft.com/office/drawing/2014/main" id="{5E5C7D22-1ADF-4CAB-9775-9D8A924D1C10}"/>
                </a:ext>
              </a:extLst>
            </p:cNvPr>
            <p:cNvSpPr/>
            <p:nvPr/>
          </p:nvSpPr>
          <p:spPr>
            <a:xfrm>
              <a:off x="3855330" y="3315982"/>
              <a:ext cx="1469535" cy="506498"/>
            </a:xfrm>
            <a:prstGeom prst="rect">
              <a:avLst/>
            </a:prstGeom>
            <a:solidFill>
              <a:srgbClr val="007CBC">
                <a:alpha val="9804"/>
              </a:srgbClr>
            </a:solidFill>
            <a:ln w="12700">
              <a:noFill/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50292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200" dirty="0">
                <a:solidFill>
                  <a:srgbClr val="5B9CD5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endParaRPr>
            </a:p>
          </p:txBody>
        </p:sp>
        <p:pic>
          <p:nvPicPr>
            <p:cNvPr id="156" name="Graphic 155">
              <a:extLst>
                <a:ext uri="{FF2B5EF4-FFF2-40B4-BE49-F238E27FC236}">
                  <a16:creationId xmlns:a16="http://schemas.microsoft.com/office/drawing/2014/main" id="{B37657E6-D0EC-48B1-A0C1-877C2DFA08F1}"/>
                </a:ext>
              </a:extLst>
            </p:cNvPr>
            <p:cNvPicPr>
              <a:picLocks noChangeAspect="1"/>
            </p:cNvPicPr>
            <p:nvPr/>
          </p:nvPicPr>
          <p:blipFill>
            <a:blip r:embed="rId18">
              <a:extLst>
                <a:ext uri="{96DAC541-7B7A-43D3-8B79-37D633B846F1}">
                  <asvg:svgBlip xmlns:asvg="http://schemas.microsoft.com/office/drawing/2016/SVG/main" r:embed="rId19"/>
                </a:ext>
              </a:extLst>
            </a:blip>
            <a:stretch>
              <a:fillRect/>
            </a:stretch>
          </p:blipFill>
          <p:spPr>
            <a:xfrm>
              <a:off x="3863620" y="3320404"/>
              <a:ext cx="182880" cy="182880"/>
            </a:xfrm>
            <a:prstGeom prst="rect">
              <a:avLst/>
            </a:prstGeom>
          </p:spPr>
        </p:pic>
        <p:sp>
          <p:nvSpPr>
            <p:cNvPr id="157" name="TextBox 12">
              <a:extLst>
                <a:ext uri="{FF2B5EF4-FFF2-40B4-BE49-F238E27FC236}">
                  <a16:creationId xmlns:a16="http://schemas.microsoft.com/office/drawing/2014/main" id="{121721D2-1225-442A-BE80-8C76AF56779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969764" y="3291290"/>
              <a:ext cx="1077486" cy="215444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defRPr/>
              </a:pPr>
              <a:r>
                <a:rPr lang="en-US" sz="800" dirty="0">
                  <a:solidFill>
                    <a:srgbClr val="5B9CD5"/>
                  </a:solidFill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  <a:t>Private subnet</a:t>
              </a:r>
            </a:p>
          </p:txBody>
        </p:sp>
      </p:grpSp>
      <p:grpSp>
        <p:nvGrpSpPr>
          <p:cNvPr id="158" name="Group 157">
            <a:extLst>
              <a:ext uri="{FF2B5EF4-FFF2-40B4-BE49-F238E27FC236}">
                <a16:creationId xmlns:a16="http://schemas.microsoft.com/office/drawing/2014/main" id="{C032FA00-9FE3-4FF4-8DAD-7F300861D64A}"/>
              </a:ext>
            </a:extLst>
          </p:cNvPr>
          <p:cNvGrpSpPr/>
          <p:nvPr/>
        </p:nvGrpSpPr>
        <p:grpSpPr>
          <a:xfrm>
            <a:off x="6480013" y="1860882"/>
            <a:ext cx="1586039" cy="669940"/>
            <a:chOff x="3855331" y="3292028"/>
            <a:chExt cx="1586039" cy="669940"/>
          </a:xfrm>
        </p:grpSpPr>
        <p:sp>
          <p:nvSpPr>
            <p:cNvPr id="159" name="Rectangle 158">
              <a:extLst>
                <a:ext uri="{FF2B5EF4-FFF2-40B4-BE49-F238E27FC236}">
                  <a16:creationId xmlns:a16="http://schemas.microsoft.com/office/drawing/2014/main" id="{F27277EE-0DDF-4DCD-81C7-061F63381E9D}"/>
                </a:ext>
              </a:extLst>
            </p:cNvPr>
            <p:cNvSpPr/>
            <p:nvPr/>
          </p:nvSpPr>
          <p:spPr>
            <a:xfrm>
              <a:off x="3855331" y="3315981"/>
              <a:ext cx="1586039" cy="645987"/>
            </a:xfrm>
            <a:prstGeom prst="rect">
              <a:avLst/>
            </a:prstGeom>
            <a:solidFill>
              <a:srgbClr val="007CBC">
                <a:alpha val="9804"/>
              </a:srgbClr>
            </a:solidFill>
            <a:ln w="12700">
              <a:noFill/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50292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200" dirty="0">
                <a:solidFill>
                  <a:srgbClr val="5B9CD5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endParaRPr>
            </a:p>
          </p:txBody>
        </p:sp>
        <p:pic>
          <p:nvPicPr>
            <p:cNvPr id="160" name="Graphic 159">
              <a:extLst>
                <a:ext uri="{FF2B5EF4-FFF2-40B4-BE49-F238E27FC236}">
                  <a16:creationId xmlns:a16="http://schemas.microsoft.com/office/drawing/2014/main" id="{F9C93EDB-B0FF-49E2-8EEA-54D02642C095}"/>
                </a:ext>
              </a:extLst>
            </p:cNvPr>
            <p:cNvPicPr>
              <a:picLocks noChangeAspect="1"/>
            </p:cNvPicPr>
            <p:nvPr/>
          </p:nvPicPr>
          <p:blipFill>
            <a:blip r:embed="rId18">
              <a:extLst>
                <a:ext uri="{96DAC541-7B7A-43D3-8B79-37D633B846F1}">
                  <asvg:svgBlip xmlns:asvg="http://schemas.microsoft.com/office/drawing/2016/SVG/main" r:embed="rId19"/>
                </a:ext>
              </a:extLst>
            </a:blip>
            <a:stretch>
              <a:fillRect/>
            </a:stretch>
          </p:blipFill>
          <p:spPr>
            <a:xfrm>
              <a:off x="3861637" y="3315981"/>
              <a:ext cx="182880" cy="182880"/>
            </a:xfrm>
            <a:prstGeom prst="rect">
              <a:avLst/>
            </a:prstGeom>
          </p:spPr>
        </p:pic>
        <p:sp>
          <p:nvSpPr>
            <p:cNvPr id="161" name="TextBox 12">
              <a:extLst>
                <a:ext uri="{FF2B5EF4-FFF2-40B4-BE49-F238E27FC236}">
                  <a16:creationId xmlns:a16="http://schemas.microsoft.com/office/drawing/2014/main" id="{EBAE1B03-D6CB-4971-A024-9A473436282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961702" y="3292028"/>
              <a:ext cx="1116287" cy="215444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defRPr/>
              </a:pPr>
              <a:r>
                <a:rPr lang="en-US" sz="800" dirty="0">
                  <a:solidFill>
                    <a:srgbClr val="5B9CD5"/>
                  </a:solidFill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  <a:t>Private subnet</a:t>
              </a:r>
            </a:p>
          </p:txBody>
        </p:sp>
      </p:grpSp>
      <p:grpSp>
        <p:nvGrpSpPr>
          <p:cNvPr id="162" name="Group 161">
            <a:extLst>
              <a:ext uri="{FF2B5EF4-FFF2-40B4-BE49-F238E27FC236}">
                <a16:creationId xmlns:a16="http://schemas.microsoft.com/office/drawing/2014/main" id="{B1C5AEDE-C0CD-476D-B139-697791E80A68}"/>
              </a:ext>
            </a:extLst>
          </p:cNvPr>
          <p:cNvGrpSpPr/>
          <p:nvPr/>
        </p:nvGrpSpPr>
        <p:grpSpPr>
          <a:xfrm>
            <a:off x="6503818" y="5181664"/>
            <a:ext cx="1561822" cy="572458"/>
            <a:chOff x="3852847" y="3283938"/>
            <a:chExt cx="1561822" cy="572458"/>
          </a:xfrm>
        </p:grpSpPr>
        <p:sp>
          <p:nvSpPr>
            <p:cNvPr id="163" name="Rectangle 162">
              <a:extLst>
                <a:ext uri="{FF2B5EF4-FFF2-40B4-BE49-F238E27FC236}">
                  <a16:creationId xmlns:a16="http://schemas.microsoft.com/office/drawing/2014/main" id="{DCE81810-D83B-40EC-970D-364CAA77846B}"/>
                </a:ext>
              </a:extLst>
            </p:cNvPr>
            <p:cNvSpPr/>
            <p:nvPr/>
          </p:nvSpPr>
          <p:spPr>
            <a:xfrm>
              <a:off x="3855330" y="3315981"/>
              <a:ext cx="1559339" cy="540415"/>
            </a:xfrm>
            <a:prstGeom prst="rect">
              <a:avLst/>
            </a:prstGeom>
            <a:solidFill>
              <a:srgbClr val="007CBC">
                <a:alpha val="9804"/>
              </a:srgbClr>
            </a:solidFill>
            <a:ln w="12700">
              <a:noFill/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50292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200" dirty="0">
                <a:solidFill>
                  <a:srgbClr val="5B9CD5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endParaRPr>
            </a:p>
          </p:txBody>
        </p:sp>
        <p:pic>
          <p:nvPicPr>
            <p:cNvPr id="164" name="Graphic 163">
              <a:extLst>
                <a:ext uri="{FF2B5EF4-FFF2-40B4-BE49-F238E27FC236}">
                  <a16:creationId xmlns:a16="http://schemas.microsoft.com/office/drawing/2014/main" id="{C19B22FF-BDB8-4620-973D-A6877F5D4FCB}"/>
                </a:ext>
              </a:extLst>
            </p:cNvPr>
            <p:cNvPicPr>
              <a:picLocks noChangeAspect="1"/>
            </p:cNvPicPr>
            <p:nvPr/>
          </p:nvPicPr>
          <p:blipFill>
            <a:blip r:embed="rId18">
              <a:extLst>
                <a:ext uri="{96DAC541-7B7A-43D3-8B79-37D633B846F1}">
                  <asvg:svgBlip xmlns:asvg="http://schemas.microsoft.com/office/drawing/2016/SVG/main" r:embed="rId19"/>
                </a:ext>
              </a:extLst>
            </a:blip>
            <a:stretch>
              <a:fillRect/>
            </a:stretch>
          </p:blipFill>
          <p:spPr>
            <a:xfrm>
              <a:off x="3852847" y="3317511"/>
              <a:ext cx="182880" cy="182880"/>
            </a:xfrm>
            <a:prstGeom prst="rect">
              <a:avLst/>
            </a:prstGeom>
          </p:spPr>
        </p:pic>
        <p:sp>
          <p:nvSpPr>
            <p:cNvPr id="165" name="TextBox 12">
              <a:extLst>
                <a:ext uri="{FF2B5EF4-FFF2-40B4-BE49-F238E27FC236}">
                  <a16:creationId xmlns:a16="http://schemas.microsoft.com/office/drawing/2014/main" id="{4567D161-5049-487D-A553-DFF27E530E1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952213" y="3283938"/>
              <a:ext cx="1011991" cy="215444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defRPr/>
              </a:pPr>
              <a:r>
                <a:rPr lang="en-US" sz="800" dirty="0">
                  <a:solidFill>
                    <a:srgbClr val="5B9CD5"/>
                  </a:solidFill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  <a:t>Private subnet</a:t>
              </a:r>
            </a:p>
          </p:txBody>
        </p:sp>
      </p:grpSp>
      <p:grpSp>
        <p:nvGrpSpPr>
          <p:cNvPr id="166" name="Group 165">
            <a:extLst>
              <a:ext uri="{FF2B5EF4-FFF2-40B4-BE49-F238E27FC236}">
                <a16:creationId xmlns:a16="http://schemas.microsoft.com/office/drawing/2014/main" id="{9C643ED9-B2B0-4822-BC31-9990CCAEDCD5}"/>
              </a:ext>
            </a:extLst>
          </p:cNvPr>
          <p:cNvGrpSpPr/>
          <p:nvPr/>
        </p:nvGrpSpPr>
        <p:grpSpPr>
          <a:xfrm>
            <a:off x="6501849" y="2535190"/>
            <a:ext cx="1576543" cy="661264"/>
            <a:chOff x="3853362" y="3300837"/>
            <a:chExt cx="1576543" cy="661264"/>
          </a:xfrm>
        </p:grpSpPr>
        <p:sp>
          <p:nvSpPr>
            <p:cNvPr id="167" name="Rectangle 166">
              <a:extLst>
                <a:ext uri="{FF2B5EF4-FFF2-40B4-BE49-F238E27FC236}">
                  <a16:creationId xmlns:a16="http://schemas.microsoft.com/office/drawing/2014/main" id="{6C683C8F-E76A-4335-BE8E-ADDF02959842}"/>
                </a:ext>
              </a:extLst>
            </p:cNvPr>
            <p:cNvSpPr/>
            <p:nvPr/>
          </p:nvSpPr>
          <p:spPr>
            <a:xfrm>
              <a:off x="3855330" y="3315980"/>
              <a:ext cx="1574575" cy="646121"/>
            </a:xfrm>
            <a:prstGeom prst="rect">
              <a:avLst/>
            </a:prstGeom>
            <a:solidFill>
              <a:srgbClr val="007CBC">
                <a:alpha val="9804"/>
              </a:srgbClr>
            </a:solidFill>
            <a:ln w="12700">
              <a:noFill/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50292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200" dirty="0">
                <a:solidFill>
                  <a:srgbClr val="5B9CD5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endParaRPr>
            </a:p>
          </p:txBody>
        </p:sp>
        <p:pic>
          <p:nvPicPr>
            <p:cNvPr id="168" name="Graphic 167">
              <a:extLst>
                <a:ext uri="{FF2B5EF4-FFF2-40B4-BE49-F238E27FC236}">
                  <a16:creationId xmlns:a16="http://schemas.microsoft.com/office/drawing/2014/main" id="{404B2C4B-DD2D-4872-9E7C-B38E7065655F}"/>
                </a:ext>
              </a:extLst>
            </p:cNvPr>
            <p:cNvPicPr>
              <a:picLocks noChangeAspect="1"/>
            </p:cNvPicPr>
            <p:nvPr/>
          </p:nvPicPr>
          <p:blipFill>
            <a:blip r:embed="rId18">
              <a:extLst>
                <a:ext uri="{96DAC541-7B7A-43D3-8B79-37D633B846F1}">
                  <asvg:svgBlip xmlns:asvg="http://schemas.microsoft.com/office/drawing/2016/SVG/main" r:embed="rId19"/>
                </a:ext>
              </a:extLst>
            </a:blip>
            <a:stretch>
              <a:fillRect/>
            </a:stretch>
          </p:blipFill>
          <p:spPr>
            <a:xfrm>
              <a:off x="3853362" y="3316167"/>
              <a:ext cx="182880" cy="182880"/>
            </a:xfrm>
            <a:prstGeom prst="rect">
              <a:avLst/>
            </a:prstGeom>
          </p:spPr>
        </p:pic>
        <p:sp>
          <p:nvSpPr>
            <p:cNvPr id="169" name="TextBox 12">
              <a:extLst>
                <a:ext uri="{FF2B5EF4-FFF2-40B4-BE49-F238E27FC236}">
                  <a16:creationId xmlns:a16="http://schemas.microsoft.com/office/drawing/2014/main" id="{930345E3-9AF8-4DDE-9205-2E4ABEAD2B3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967815" y="3300837"/>
              <a:ext cx="998741" cy="215444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defRPr/>
              </a:pPr>
              <a:r>
                <a:rPr lang="en-US" sz="800" dirty="0">
                  <a:solidFill>
                    <a:srgbClr val="5B9CD5"/>
                  </a:solidFill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  <a:t>Private subnet</a:t>
              </a:r>
            </a:p>
          </p:txBody>
        </p:sp>
      </p:grpSp>
      <p:grpSp>
        <p:nvGrpSpPr>
          <p:cNvPr id="170" name="Group 169">
            <a:extLst>
              <a:ext uri="{FF2B5EF4-FFF2-40B4-BE49-F238E27FC236}">
                <a16:creationId xmlns:a16="http://schemas.microsoft.com/office/drawing/2014/main" id="{0F57F089-5838-4669-8FB0-97E2B2198587}"/>
              </a:ext>
            </a:extLst>
          </p:cNvPr>
          <p:cNvGrpSpPr/>
          <p:nvPr/>
        </p:nvGrpSpPr>
        <p:grpSpPr>
          <a:xfrm>
            <a:off x="6499225" y="3212413"/>
            <a:ext cx="1566827" cy="555175"/>
            <a:chOff x="3853656" y="3301221"/>
            <a:chExt cx="1566827" cy="555175"/>
          </a:xfrm>
        </p:grpSpPr>
        <p:sp>
          <p:nvSpPr>
            <p:cNvPr id="171" name="Rectangle 170">
              <a:extLst>
                <a:ext uri="{FF2B5EF4-FFF2-40B4-BE49-F238E27FC236}">
                  <a16:creationId xmlns:a16="http://schemas.microsoft.com/office/drawing/2014/main" id="{75407A06-CA00-4B98-930A-BE836D9824CB}"/>
                </a:ext>
              </a:extLst>
            </p:cNvPr>
            <p:cNvSpPr/>
            <p:nvPr/>
          </p:nvSpPr>
          <p:spPr>
            <a:xfrm>
              <a:off x="3855330" y="3315981"/>
              <a:ext cx="1565153" cy="540415"/>
            </a:xfrm>
            <a:prstGeom prst="rect">
              <a:avLst/>
            </a:prstGeom>
            <a:solidFill>
              <a:srgbClr val="007CBC">
                <a:alpha val="9804"/>
              </a:srgbClr>
            </a:solidFill>
            <a:ln w="12700">
              <a:noFill/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50292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200" dirty="0">
                <a:solidFill>
                  <a:srgbClr val="5B9CD5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endParaRPr>
            </a:p>
          </p:txBody>
        </p:sp>
        <p:pic>
          <p:nvPicPr>
            <p:cNvPr id="172" name="Graphic 171">
              <a:extLst>
                <a:ext uri="{FF2B5EF4-FFF2-40B4-BE49-F238E27FC236}">
                  <a16:creationId xmlns:a16="http://schemas.microsoft.com/office/drawing/2014/main" id="{59482E83-1CD4-4F09-9A99-4F041CEBC6CB}"/>
                </a:ext>
              </a:extLst>
            </p:cNvPr>
            <p:cNvPicPr>
              <a:picLocks noChangeAspect="1"/>
            </p:cNvPicPr>
            <p:nvPr/>
          </p:nvPicPr>
          <p:blipFill>
            <a:blip r:embed="rId18">
              <a:extLst>
                <a:ext uri="{96DAC541-7B7A-43D3-8B79-37D633B846F1}">
                  <asvg:svgBlip xmlns:asvg="http://schemas.microsoft.com/office/drawing/2016/SVG/main" r:embed="rId19"/>
                </a:ext>
              </a:extLst>
            </a:blip>
            <a:stretch>
              <a:fillRect/>
            </a:stretch>
          </p:blipFill>
          <p:spPr>
            <a:xfrm>
              <a:off x="3853656" y="3316105"/>
              <a:ext cx="182880" cy="182880"/>
            </a:xfrm>
            <a:prstGeom prst="rect">
              <a:avLst/>
            </a:prstGeom>
          </p:spPr>
        </p:pic>
        <p:sp>
          <p:nvSpPr>
            <p:cNvPr id="173" name="TextBox 12">
              <a:extLst>
                <a:ext uri="{FF2B5EF4-FFF2-40B4-BE49-F238E27FC236}">
                  <a16:creationId xmlns:a16="http://schemas.microsoft.com/office/drawing/2014/main" id="{D614BEC1-9A3E-4820-9EC5-EFB4D1A6392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959100" y="3301221"/>
              <a:ext cx="1144771" cy="215444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defRPr/>
              </a:pPr>
              <a:r>
                <a:rPr lang="en-US" sz="800" dirty="0">
                  <a:solidFill>
                    <a:srgbClr val="5B9CD5"/>
                  </a:solidFill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  <a:t>Private subnet</a:t>
              </a:r>
            </a:p>
          </p:txBody>
        </p:sp>
      </p:grpSp>
      <p:grpSp>
        <p:nvGrpSpPr>
          <p:cNvPr id="174" name="Group 173">
            <a:extLst>
              <a:ext uri="{FF2B5EF4-FFF2-40B4-BE49-F238E27FC236}">
                <a16:creationId xmlns:a16="http://schemas.microsoft.com/office/drawing/2014/main" id="{E69364D6-69DA-4399-B27C-A12FC8DFEBBE}"/>
              </a:ext>
            </a:extLst>
          </p:cNvPr>
          <p:cNvGrpSpPr/>
          <p:nvPr/>
        </p:nvGrpSpPr>
        <p:grpSpPr>
          <a:xfrm>
            <a:off x="6500533" y="3770917"/>
            <a:ext cx="1574575" cy="639222"/>
            <a:chOff x="3855331" y="3292496"/>
            <a:chExt cx="1574575" cy="639222"/>
          </a:xfrm>
        </p:grpSpPr>
        <p:sp>
          <p:nvSpPr>
            <p:cNvPr id="175" name="Rectangle 174">
              <a:extLst>
                <a:ext uri="{FF2B5EF4-FFF2-40B4-BE49-F238E27FC236}">
                  <a16:creationId xmlns:a16="http://schemas.microsoft.com/office/drawing/2014/main" id="{B685F905-51A7-47B0-8630-049B53495AEB}"/>
                </a:ext>
              </a:extLst>
            </p:cNvPr>
            <p:cNvSpPr/>
            <p:nvPr/>
          </p:nvSpPr>
          <p:spPr>
            <a:xfrm>
              <a:off x="3855331" y="3315981"/>
              <a:ext cx="1574575" cy="615737"/>
            </a:xfrm>
            <a:prstGeom prst="rect">
              <a:avLst/>
            </a:prstGeom>
            <a:solidFill>
              <a:srgbClr val="007CBC">
                <a:alpha val="9804"/>
              </a:srgbClr>
            </a:solidFill>
            <a:ln w="12700">
              <a:noFill/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50292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200" dirty="0">
                <a:solidFill>
                  <a:srgbClr val="5B9CD5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endParaRPr>
            </a:p>
          </p:txBody>
        </p:sp>
        <p:pic>
          <p:nvPicPr>
            <p:cNvPr id="176" name="Graphic 175">
              <a:extLst>
                <a:ext uri="{FF2B5EF4-FFF2-40B4-BE49-F238E27FC236}">
                  <a16:creationId xmlns:a16="http://schemas.microsoft.com/office/drawing/2014/main" id="{29E9E3FB-2855-450D-A4D6-098837EB6245}"/>
                </a:ext>
              </a:extLst>
            </p:cNvPr>
            <p:cNvPicPr>
              <a:picLocks noChangeAspect="1"/>
            </p:cNvPicPr>
            <p:nvPr/>
          </p:nvPicPr>
          <p:blipFill>
            <a:blip r:embed="rId18">
              <a:extLst>
                <a:ext uri="{96DAC541-7B7A-43D3-8B79-37D633B846F1}">
                  <asvg:svgBlip xmlns:asvg="http://schemas.microsoft.com/office/drawing/2016/SVG/main" r:embed="rId19"/>
                </a:ext>
              </a:extLst>
            </a:blip>
            <a:stretch>
              <a:fillRect/>
            </a:stretch>
          </p:blipFill>
          <p:spPr>
            <a:xfrm>
              <a:off x="3868419" y="3318513"/>
              <a:ext cx="182880" cy="182880"/>
            </a:xfrm>
            <a:prstGeom prst="rect">
              <a:avLst/>
            </a:prstGeom>
          </p:spPr>
        </p:pic>
        <p:sp>
          <p:nvSpPr>
            <p:cNvPr id="177" name="TextBox 12">
              <a:extLst>
                <a:ext uri="{FF2B5EF4-FFF2-40B4-BE49-F238E27FC236}">
                  <a16:creationId xmlns:a16="http://schemas.microsoft.com/office/drawing/2014/main" id="{15A94A98-A6A3-45A2-93FC-BFEBC89806D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971720" y="3292496"/>
              <a:ext cx="966680" cy="215444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defRPr/>
              </a:pPr>
              <a:r>
                <a:rPr lang="en-US" sz="800" dirty="0">
                  <a:solidFill>
                    <a:srgbClr val="5B9CD5"/>
                  </a:solidFill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  <a:t>Private subnet</a:t>
              </a:r>
            </a:p>
          </p:txBody>
        </p:sp>
      </p:grpSp>
      <p:grpSp>
        <p:nvGrpSpPr>
          <p:cNvPr id="178" name="Group 177">
            <a:extLst>
              <a:ext uri="{FF2B5EF4-FFF2-40B4-BE49-F238E27FC236}">
                <a16:creationId xmlns:a16="http://schemas.microsoft.com/office/drawing/2014/main" id="{109E56E2-FD03-491C-8549-2D9C2C1B5A21}"/>
              </a:ext>
            </a:extLst>
          </p:cNvPr>
          <p:cNvGrpSpPr/>
          <p:nvPr/>
        </p:nvGrpSpPr>
        <p:grpSpPr>
          <a:xfrm>
            <a:off x="6489791" y="4414954"/>
            <a:ext cx="1585317" cy="788420"/>
            <a:chOff x="3855330" y="3293583"/>
            <a:chExt cx="1585317" cy="788420"/>
          </a:xfrm>
        </p:grpSpPr>
        <p:sp>
          <p:nvSpPr>
            <p:cNvPr id="179" name="Rectangle 178">
              <a:extLst>
                <a:ext uri="{FF2B5EF4-FFF2-40B4-BE49-F238E27FC236}">
                  <a16:creationId xmlns:a16="http://schemas.microsoft.com/office/drawing/2014/main" id="{81718F20-3FFD-41BB-9CD9-CA228107E8F6}"/>
                </a:ext>
              </a:extLst>
            </p:cNvPr>
            <p:cNvSpPr/>
            <p:nvPr/>
          </p:nvSpPr>
          <p:spPr>
            <a:xfrm>
              <a:off x="3855330" y="3315981"/>
              <a:ext cx="1585317" cy="766022"/>
            </a:xfrm>
            <a:prstGeom prst="rect">
              <a:avLst/>
            </a:prstGeom>
            <a:solidFill>
              <a:srgbClr val="007CBC">
                <a:alpha val="9804"/>
              </a:srgbClr>
            </a:solidFill>
            <a:ln w="12700">
              <a:noFill/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50292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200" dirty="0">
                <a:solidFill>
                  <a:srgbClr val="5B9CD5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endParaRPr>
            </a:p>
          </p:txBody>
        </p:sp>
        <p:pic>
          <p:nvPicPr>
            <p:cNvPr id="180" name="Graphic 179">
              <a:extLst>
                <a:ext uri="{FF2B5EF4-FFF2-40B4-BE49-F238E27FC236}">
                  <a16:creationId xmlns:a16="http://schemas.microsoft.com/office/drawing/2014/main" id="{C244CF89-CB49-40A6-9426-2BFAAFBDD7F1}"/>
                </a:ext>
              </a:extLst>
            </p:cNvPr>
            <p:cNvPicPr>
              <a:picLocks noChangeAspect="1"/>
            </p:cNvPicPr>
            <p:nvPr/>
          </p:nvPicPr>
          <p:blipFill>
            <a:blip r:embed="rId18">
              <a:extLst>
                <a:ext uri="{96DAC541-7B7A-43D3-8B79-37D633B846F1}">
                  <asvg:svgBlip xmlns:asvg="http://schemas.microsoft.com/office/drawing/2016/SVG/main" r:embed="rId19"/>
                </a:ext>
              </a:extLst>
            </a:blip>
            <a:stretch>
              <a:fillRect/>
            </a:stretch>
          </p:blipFill>
          <p:spPr>
            <a:xfrm>
              <a:off x="3864893" y="3308143"/>
              <a:ext cx="182880" cy="182880"/>
            </a:xfrm>
            <a:prstGeom prst="rect">
              <a:avLst/>
            </a:prstGeom>
          </p:spPr>
        </p:pic>
        <p:sp>
          <p:nvSpPr>
            <p:cNvPr id="181" name="TextBox 12">
              <a:extLst>
                <a:ext uri="{FF2B5EF4-FFF2-40B4-BE49-F238E27FC236}">
                  <a16:creationId xmlns:a16="http://schemas.microsoft.com/office/drawing/2014/main" id="{D44078B5-BD2A-4B95-9685-7BD93728D88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979367" y="3293583"/>
              <a:ext cx="1408772" cy="215444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defRPr/>
              </a:pPr>
              <a:r>
                <a:rPr lang="en-US" sz="800" dirty="0">
                  <a:solidFill>
                    <a:srgbClr val="5B9CD5"/>
                  </a:solidFill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  <a:t>Private subnet</a:t>
              </a:r>
            </a:p>
          </p:txBody>
        </p:sp>
      </p:grpSp>
      <p:grpSp>
        <p:nvGrpSpPr>
          <p:cNvPr id="182" name="Group 181">
            <a:extLst>
              <a:ext uri="{FF2B5EF4-FFF2-40B4-BE49-F238E27FC236}">
                <a16:creationId xmlns:a16="http://schemas.microsoft.com/office/drawing/2014/main" id="{D5E78CC0-CA75-4D36-9A75-D36E73BDEF60}"/>
              </a:ext>
            </a:extLst>
          </p:cNvPr>
          <p:cNvGrpSpPr/>
          <p:nvPr/>
        </p:nvGrpSpPr>
        <p:grpSpPr>
          <a:xfrm>
            <a:off x="6493296" y="5757130"/>
            <a:ext cx="1571003" cy="492102"/>
            <a:chOff x="3852064" y="3301229"/>
            <a:chExt cx="1571003" cy="425075"/>
          </a:xfrm>
        </p:grpSpPr>
        <p:sp>
          <p:nvSpPr>
            <p:cNvPr id="183" name="Rectangle 182">
              <a:extLst>
                <a:ext uri="{FF2B5EF4-FFF2-40B4-BE49-F238E27FC236}">
                  <a16:creationId xmlns:a16="http://schemas.microsoft.com/office/drawing/2014/main" id="{65AA8697-9520-41B5-A421-E8D7DDA2A7F3}"/>
                </a:ext>
              </a:extLst>
            </p:cNvPr>
            <p:cNvSpPr/>
            <p:nvPr/>
          </p:nvSpPr>
          <p:spPr>
            <a:xfrm>
              <a:off x="3855330" y="3315981"/>
              <a:ext cx="1567737" cy="410323"/>
            </a:xfrm>
            <a:prstGeom prst="rect">
              <a:avLst/>
            </a:prstGeom>
            <a:solidFill>
              <a:srgbClr val="007CBC">
                <a:alpha val="9804"/>
              </a:srgbClr>
            </a:solidFill>
            <a:ln w="12700">
              <a:noFill/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50292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200" dirty="0">
                <a:solidFill>
                  <a:srgbClr val="5B9CD5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endParaRPr>
            </a:p>
          </p:txBody>
        </p:sp>
        <p:pic>
          <p:nvPicPr>
            <p:cNvPr id="184" name="Graphic 183">
              <a:extLst>
                <a:ext uri="{FF2B5EF4-FFF2-40B4-BE49-F238E27FC236}">
                  <a16:creationId xmlns:a16="http://schemas.microsoft.com/office/drawing/2014/main" id="{49C686FF-6ACC-4F27-8413-8551497C704E}"/>
                </a:ext>
              </a:extLst>
            </p:cNvPr>
            <p:cNvPicPr>
              <a:picLocks noChangeAspect="1"/>
            </p:cNvPicPr>
            <p:nvPr/>
          </p:nvPicPr>
          <p:blipFill>
            <a:blip r:embed="rId18">
              <a:extLst>
                <a:ext uri="{96DAC541-7B7A-43D3-8B79-37D633B846F1}">
                  <asvg:svgBlip xmlns:asvg="http://schemas.microsoft.com/office/drawing/2016/SVG/main" r:embed="rId19"/>
                </a:ext>
              </a:extLst>
            </a:blip>
            <a:stretch>
              <a:fillRect/>
            </a:stretch>
          </p:blipFill>
          <p:spPr>
            <a:xfrm>
              <a:off x="3852064" y="3317376"/>
              <a:ext cx="182880" cy="182880"/>
            </a:xfrm>
            <a:prstGeom prst="rect">
              <a:avLst/>
            </a:prstGeom>
          </p:spPr>
        </p:pic>
        <p:sp>
          <p:nvSpPr>
            <p:cNvPr id="185" name="TextBox 12">
              <a:extLst>
                <a:ext uri="{FF2B5EF4-FFF2-40B4-BE49-F238E27FC236}">
                  <a16:creationId xmlns:a16="http://schemas.microsoft.com/office/drawing/2014/main" id="{86AFE27C-E416-4626-980F-682B0B53AC4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961952" y="3301229"/>
              <a:ext cx="936635" cy="215444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defRPr/>
              </a:pPr>
              <a:r>
                <a:rPr lang="en-US" sz="800" dirty="0">
                  <a:solidFill>
                    <a:srgbClr val="5B9CD5"/>
                  </a:solidFill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  <a:t>Private subnet</a:t>
              </a:r>
            </a:p>
          </p:txBody>
        </p:sp>
      </p:grpSp>
      <p:grpSp>
        <p:nvGrpSpPr>
          <p:cNvPr id="186" name="Group 185">
            <a:extLst>
              <a:ext uri="{FF2B5EF4-FFF2-40B4-BE49-F238E27FC236}">
                <a16:creationId xmlns:a16="http://schemas.microsoft.com/office/drawing/2014/main" id="{B5BBBD8A-6FB6-4564-95A2-D6CC6173DA91}"/>
              </a:ext>
            </a:extLst>
          </p:cNvPr>
          <p:cNvGrpSpPr/>
          <p:nvPr/>
        </p:nvGrpSpPr>
        <p:grpSpPr>
          <a:xfrm>
            <a:off x="3739285" y="1233638"/>
            <a:ext cx="1509048" cy="636698"/>
            <a:chOff x="1097767" y="1758740"/>
            <a:chExt cx="1509048" cy="636698"/>
          </a:xfrm>
        </p:grpSpPr>
        <p:sp>
          <p:nvSpPr>
            <p:cNvPr id="187" name="Rectangle 186">
              <a:extLst>
                <a:ext uri="{FF2B5EF4-FFF2-40B4-BE49-F238E27FC236}">
                  <a16:creationId xmlns:a16="http://schemas.microsoft.com/office/drawing/2014/main" id="{8DC2F358-C453-4BAE-BDDC-A8F13B762390}"/>
                </a:ext>
              </a:extLst>
            </p:cNvPr>
            <p:cNvSpPr/>
            <p:nvPr/>
          </p:nvSpPr>
          <p:spPr>
            <a:xfrm>
              <a:off x="1097767" y="1799364"/>
              <a:ext cx="1509048" cy="596074"/>
            </a:xfrm>
            <a:prstGeom prst="rect">
              <a:avLst/>
            </a:prstGeom>
            <a:solidFill>
              <a:srgbClr val="1D8900">
                <a:alpha val="9804"/>
              </a:srgbClr>
            </a:solidFill>
            <a:ln w="12700">
              <a:noFill/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50292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800" dirty="0">
                <a:solidFill>
                  <a:srgbClr val="1E8900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endParaRPr>
            </a:p>
          </p:txBody>
        </p:sp>
        <p:pic>
          <p:nvPicPr>
            <p:cNvPr id="188" name="Graphic 187">
              <a:extLst>
                <a:ext uri="{FF2B5EF4-FFF2-40B4-BE49-F238E27FC236}">
                  <a16:creationId xmlns:a16="http://schemas.microsoft.com/office/drawing/2014/main" id="{9693D4C1-C3DB-4984-95E7-9176533B6D9C}"/>
                </a:ext>
              </a:extLst>
            </p:cNvPr>
            <p:cNvPicPr>
              <a:picLocks noChangeAspect="1"/>
            </p:cNvPicPr>
            <p:nvPr/>
          </p:nvPicPr>
          <p:blipFill>
            <a:blip r:embed="rId21">
              <a:extLst>
                <a:ext uri="{96DAC541-7B7A-43D3-8B79-37D633B846F1}">
                  <asvg:svgBlip xmlns:asvg="http://schemas.microsoft.com/office/drawing/2016/SVG/main" r:embed="rId22"/>
                </a:ext>
              </a:extLst>
            </a:blip>
            <a:stretch>
              <a:fillRect/>
            </a:stretch>
          </p:blipFill>
          <p:spPr>
            <a:xfrm>
              <a:off x="1097938" y="1800818"/>
              <a:ext cx="182880" cy="182880"/>
            </a:xfrm>
            <a:prstGeom prst="rect">
              <a:avLst/>
            </a:prstGeom>
          </p:spPr>
        </p:pic>
        <p:sp>
          <p:nvSpPr>
            <p:cNvPr id="189" name="TextBox 12">
              <a:extLst>
                <a:ext uri="{FF2B5EF4-FFF2-40B4-BE49-F238E27FC236}">
                  <a16:creationId xmlns:a16="http://schemas.microsoft.com/office/drawing/2014/main" id="{2CCAC6E5-233A-4F61-9BA2-3B83488FB98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221552" y="1758740"/>
              <a:ext cx="845204" cy="215444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defRPr/>
              </a:pPr>
              <a:r>
                <a:rPr lang="en-US" sz="800" dirty="0">
                  <a:solidFill>
                    <a:srgbClr val="1E8900"/>
                  </a:solidFill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  <a:t>Public subnet</a:t>
              </a:r>
            </a:p>
          </p:txBody>
        </p:sp>
      </p:grpSp>
      <p:sp>
        <p:nvSpPr>
          <p:cNvPr id="190" name="TextBox 12">
            <a:extLst>
              <a:ext uri="{FF2B5EF4-FFF2-40B4-BE49-F238E27FC236}">
                <a16:creationId xmlns:a16="http://schemas.microsoft.com/office/drawing/2014/main" id="{3AB87E8D-745C-4816-B86F-0E6C3E5D626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08111" y="1116644"/>
            <a:ext cx="1067221" cy="215444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defRPr/>
            </a:pPr>
            <a:r>
              <a:rPr lang="en-US" sz="800">
                <a:solidFill>
                  <a:srgbClr val="5B9CD5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Availability Zone</a:t>
            </a:r>
            <a:endParaRPr lang="en-US" sz="800" dirty="0">
              <a:solidFill>
                <a:srgbClr val="5B9CD5"/>
              </a:solidFill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sp>
        <p:nvSpPr>
          <p:cNvPr id="191" name="TextBox 12">
            <a:extLst>
              <a:ext uri="{FF2B5EF4-FFF2-40B4-BE49-F238E27FC236}">
                <a16:creationId xmlns:a16="http://schemas.microsoft.com/office/drawing/2014/main" id="{2813DEF7-E9AD-47FE-9613-B5A50D0B22F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51480" y="1116644"/>
            <a:ext cx="1067221" cy="215444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defRPr/>
            </a:pPr>
            <a:r>
              <a:rPr lang="en-US" sz="800" dirty="0">
                <a:solidFill>
                  <a:srgbClr val="5B9CD5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Availability Zone</a:t>
            </a:r>
          </a:p>
        </p:txBody>
      </p:sp>
      <p:sp>
        <p:nvSpPr>
          <p:cNvPr id="192" name="TextBox 12">
            <a:extLst>
              <a:ext uri="{FF2B5EF4-FFF2-40B4-BE49-F238E27FC236}">
                <a16:creationId xmlns:a16="http://schemas.microsoft.com/office/drawing/2014/main" id="{F5C02E27-F1B1-484A-9002-87370916BCE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76858" y="1118430"/>
            <a:ext cx="1067221" cy="215444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defRPr/>
            </a:pPr>
            <a:r>
              <a:rPr lang="en-US" sz="800" dirty="0">
                <a:solidFill>
                  <a:srgbClr val="5B9CD5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Availability Zone</a:t>
            </a:r>
          </a:p>
        </p:txBody>
      </p:sp>
      <p:grpSp>
        <p:nvGrpSpPr>
          <p:cNvPr id="193" name="Group 192">
            <a:extLst>
              <a:ext uri="{FF2B5EF4-FFF2-40B4-BE49-F238E27FC236}">
                <a16:creationId xmlns:a16="http://schemas.microsoft.com/office/drawing/2014/main" id="{2AB9F62F-714C-4941-91E6-527CC810694A}"/>
              </a:ext>
            </a:extLst>
          </p:cNvPr>
          <p:cNvGrpSpPr/>
          <p:nvPr/>
        </p:nvGrpSpPr>
        <p:grpSpPr>
          <a:xfrm>
            <a:off x="6465147" y="1233300"/>
            <a:ext cx="1609962" cy="641822"/>
            <a:chOff x="1097768" y="1767397"/>
            <a:chExt cx="1609962" cy="641822"/>
          </a:xfrm>
        </p:grpSpPr>
        <p:sp>
          <p:nvSpPr>
            <p:cNvPr id="194" name="Rectangle 193">
              <a:extLst>
                <a:ext uri="{FF2B5EF4-FFF2-40B4-BE49-F238E27FC236}">
                  <a16:creationId xmlns:a16="http://schemas.microsoft.com/office/drawing/2014/main" id="{5337476D-72E2-45AE-BE8C-6B7C58B05831}"/>
                </a:ext>
              </a:extLst>
            </p:cNvPr>
            <p:cNvSpPr/>
            <p:nvPr/>
          </p:nvSpPr>
          <p:spPr>
            <a:xfrm>
              <a:off x="1097768" y="1799364"/>
              <a:ext cx="1609962" cy="609855"/>
            </a:xfrm>
            <a:prstGeom prst="rect">
              <a:avLst/>
            </a:prstGeom>
            <a:solidFill>
              <a:srgbClr val="1D8900">
                <a:alpha val="9804"/>
              </a:srgbClr>
            </a:solidFill>
            <a:ln w="12700">
              <a:noFill/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50292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800" dirty="0">
                <a:solidFill>
                  <a:srgbClr val="1E8900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endParaRPr>
            </a:p>
          </p:txBody>
        </p:sp>
        <p:pic>
          <p:nvPicPr>
            <p:cNvPr id="195" name="Graphic 194">
              <a:extLst>
                <a:ext uri="{FF2B5EF4-FFF2-40B4-BE49-F238E27FC236}">
                  <a16:creationId xmlns:a16="http://schemas.microsoft.com/office/drawing/2014/main" id="{837BF3AB-7DA1-4ACE-94CA-F214B275027B}"/>
                </a:ext>
              </a:extLst>
            </p:cNvPr>
            <p:cNvPicPr>
              <a:picLocks noChangeAspect="1"/>
            </p:cNvPicPr>
            <p:nvPr/>
          </p:nvPicPr>
          <p:blipFill>
            <a:blip r:embed="rId21">
              <a:extLst>
                <a:ext uri="{96DAC541-7B7A-43D3-8B79-37D633B846F1}">
                  <asvg:svgBlip xmlns:asvg="http://schemas.microsoft.com/office/drawing/2016/SVG/main" r:embed="rId22"/>
                </a:ext>
              </a:extLst>
            </a:blip>
            <a:stretch>
              <a:fillRect/>
            </a:stretch>
          </p:blipFill>
          <p:spPr>
            <a:xfrm>
              <a:off x="1099561" y="1804818"/>
              <a:ext cx="182880" cy="182880"/>
            </a:xfrm>
            <a:prstGeom prst="rect">
              <a:avLst/>
            </a:prstGeom>
          </p:spPr>
        </p:pic>
        <p:sp>
          <p:nvSpPr>
            <p:cNvPr id="196" name="TextBox 12">
              <a:extLst>
                <a:ext uri="{FF2B5EF4-FFF2-40B4-BE49-F238E27FC236}">
                  <a16:creationId xmlns:a16="http://schemas.microsoft.com/office/drawing/2014/main" id="{61A3FAD3-61D8-4C6C-B0E1-3017A5C8521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241088" y="1767397"/>
              <a:ext cx="1119261" cy="215444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defRPr/>
              </a:pPr>
              <a:r>
                <a:rPr lang="en-US" sz="800" dirty="0">
                  <a:solidFill>
                    <a:srgbClr val="1E8900"/>
                  </a:solidFill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  <a:t>Public subnet</a:t>
              </a:r>
            </a:p>
          </p:txBody>
        </p:sp>
      </p:grpSp>
      <p:sp>
        <p:nvSpPr>
          <p:cNvPr id="197" name="TextBox 17">
            <a:extLst>
              <a:ext uri="{FF2B5EF4-FFF2-40B4-BE49-F238E27FC236}">
                <a16:creationId xmlns:a16="http://schemas.microsoft.com/office/drawing/2014/main" id="{7078C120-0261-433E-88D3-A4FE95A05EF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65228" y="1664336"/>
            <a:ext cx="1234766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NAT gateway</a:t>
            </a:r>
          </a:p>
        </p:txBody>
      </p:sp>
      <p:pic>
        <p:nvPicPr>
          <p:cNvPr id="198" name="Graphic 35">
            <a:extLst>
              <a:ext uri="{FF2B5EF4-FFF2-40B4-BE49-F238E27FC236}">
                <a16:creationId xmlns:a16="http://schemas.microsoft.com/office/drawing/2014/main" id="{942330E2-867F-4705-B325-0CE841EB7B4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1710" y="1431665"/>
            <a:ext cx="274320" cy="274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9" name="Graphic 60">
            <a:extLst>
              <a:ext uri="{FF2B5EF4-FFF2-40B4-BE49-F238E27FC236}">
                <a16:creationId xmlns:a16="http://schemas.microsoft.com/office/drawing/2014/main" id="{80AC8594-E7F9-4A6F-B8FD-D2096DEAF48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0602" y="1463965"/>
            <a:ext cx="274320" cy="274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0" name="TextBox 12">
            <a:extLst>
              <a:ext uri="{FF2B5EF4-FFF2-40B4-BE49-F238E27FC236}">
                <a16:creationId xmlns:a16="http://schemas.microsoft.com/office/drawing/2014/main" id="{2D347482-F8D1-43F0-B1FD-EAD39AD4F3B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27483" y="1682089"/>
            <a:ext cx="845204" cy="215444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800" dirty="0">
                <a:solidFill>
                  <a:srgbClr val="161E2D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Bastion host</a:t>
            </a:r>
          </a:p>
        </p:txBody>
      </p:sp>
      <p:sp>
        <p:nvSpPr>
          <p:cNvPr id="201" name="Rectangle 200">
            <a:extLst>
              <a:ext uri="{FF2B5EF4-FFF2-40B4-BE49-F238E27FC236}">
                <a16:creationId xmlns:a16="http://schemas.microsoft.com/office/drawing/2014/main" id="{20497B76-8EEB-4CDD-8C78-FF37E35C9E1D}"/>
              </a:ext>
            </a:extLst>
          </p:cNvPr>
          <p:cNvSpPr/>
          <p:nvPr/>
        </p:nvSpPr>
        <p:spPr>
          <a:xfrm>
            <a:off x="4414046" y="1460718"/>
            <a:ext cx="2734799" cy="405928"/>
          </a:xfrm>
          <a:prstGeom prst="rect">
            <a:avLst/>
          </a:prstGeom>
          <a:noFill/>
          <a:ln w="12700">
            <a:solidFill>
              <a:srgbClr val="D86613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800" dirty="0">
              <a:solidFill>
                <a:srgbClr val="D86613"/>
              </a:solidFill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pic>
        <p:nvPicPr>
          <p:cNvPr id="202" name="Graphic 201">
            <a:extLst>
              <a:ext uri="{FF2B5EF4-FFF2-40B4-BE49-F238E27FC236}">
                <a16:creationId xmlns:a16="http://schemas.microsoft.com/office/drawing/2014/main" id="{76AA17A1-F165-42CD-92F0-647315626F2F}"/>
              </a:ext>
            </a:extLst>
          </p:cNvPr>
          <p:cNvPicPr>
            <a:picLocks noChangeAspect="1"/>
          </p:cNvPicPr>
          <p:nvPr/>
        </p:nvPicPr>
        <p:blipFill>
          <a:blip r:embed="rId24">
            <a:extLst>
              <a:ext uri="{96DAC541-7B7A-43D3-8B79-37D633B846F1}">
                <asvg:svgBlip xmlns:asvg="http://schemas.microsoft.com/office/drawing/2016/SVG/main" r:embed="rId25"/>
              </a:ext>
            </a:extLst>
          </a:blip>
          <a:stretch>
            <a:fillRect/>
          </a:stretch>
        </p:blipFill>
        <p:spPr>
          <a:xfrm>
            <a:off x="5666799" y="1467210"/>
            <a:ext cx="274320" cy="274320"/>
          </a:xfrm>
          <a:prstGeom prst="rect">
            <a:avLst/>
          </a:prstGeom>
        </p:spPr>
      </p:pic>
      <p:sp>
        <p:nvSpPr>
          <p:cNvPr id="203" name="TextBox 12">
            <a:extLst>
              <a:ext uri="{FF2B5EF4-FFF2-40B4-BE49-F238E27FC236}">
                <a16:creationId xmlns:a16="http://schemas.microsoft.com/office/drawing/2014/main" id="{104D794A-D304-428D-A3AF-09589FC4C05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52577" y="1707941"/>
            <a:ext cx="1103936" cy="215444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defRPr/>
            </a:pPr>
            <a:r>
              <a:rPr lang="en-US" sz="800" dirty="0">
                <a:solidFill>
                  <a:srgbClr val="D86613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Auto Scaling group</a:t>
            </a:r>
          </a:p>
        </p:txBody>
      </p:sp>
      <p:sp>
        <p:nvSpPr>
          <p:cNvPr id="204" name="TextBox 19">
            <a:extLst>
              <a:ext uri="{FF2B5EF4-FFF2-40B4-BE49-F238E27FC236}">
                <a16:creationId xmlns:a16="http://schemas.microsoft.com/office/drawing/2014/main" id="{EC1E5C67-76E4-44B1-96E5-91B42592826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45938" y="1160508"/>
            <a:ext cx="1252536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Application Load </a:t>
            </a:r>
            <a:br>
              <a:rPr lang="en-US" alt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</a:br>
            <a:r>
              <a:rPr lang="en-US" alt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Balancer</a:t>
            </a:r>
          </a:p>
        </p:txBody>
      </p:sp>
      <p:pic>
        <p:nvPicPr>
          <p:cNvPr id="205" name="Graphic 8">
            <a:extLst>
              <a:ext uri="{FF2B5EF4-FFF2-40B4-BE49-F238E27FC236}">
                <a16:creationId xmlns:a16="http://schemas.microsoft.com/office/drawing/2014/main" id="{BCD63F16-AB2B-497C-95FB-112DD731EDB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6807" y="937624"/>
            <a:ext cx="274320" cy="281515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</p:pic>
      <p:pic>
        <p:nvPicPr>
          <p:cNvPr id="206" name="Graphic 60">
            <a:extLst>
              <a:ext uri="{FF2B5EF4-FFF2-40B4-BE49-F238E27FC236}">
                <a16:creationId xmlns:a16="http://schemas.microsoft.com/office/drawing/2014/main" id="{DDDB4C85-9C14-4BD6-B988-4661458483E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31965" y="1484556"/>
            <a:ext cx="274320" cy="274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7" name="TextBox 12">
            <a:extLst>
              <a:ext uri="{FF2B5EF4-FFF2-40B4-BE49-F238E27FC236}">
                <a16:creationId xmlns:a16="http://schemas.microsoft.com/office/drawing/2014/main" id="{9C6B39C5-E3D0-4661-AC6C-16FD584A1DE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45965" y="1701727"/>
            <a:ext cx="845204" cy="215444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800" dirty="0">
                <a:solidFill>
                  <a:srgbClr val="161E2D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Bastion host</a:t>
            </a:r>
          </a:p>
        </p:txBody>
      </p:sp>
      <p:sp>
        <p:nvSpPr>
          <p:cNvPr id="208" name="TextBox 17">
            <a:extLst>
              <a:ext uri="{FF2B5EF4-FFF2-40B4-BE49-F238E27FC236}">
                <a16:creationId xmlns:a16="http://schemas.microsoft.com/office/drawing/2014/main" id="{D30D2D16-CE0B-4C53-9AD7-4E30932B4D3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56132" y="1674731"/>
            <a:ext cx="1234766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NAT gateway</a:t>
            </a:r>
          </a:p>
        </p:txBody>
      </p:sp>
      <p:pic>
        <p:nvPicPr>
          <p:cNvPr id="209" name="Graphic 35">
            <a:extLst>
              <a:ext uri="{FF2B5EF4-FFF2-40B4-BE49-F238E27FC236}">
                <a16:creationId xmlns:a16="http://schemas.microsoft.com/office/drawing/2014/main" id="{CD7E2224-F209-4208-811A-125E7B95C48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64615" y="1450286"/>
            <a:ext cx="274320" cy="274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0" name="Graphic 62">
            <a:extLst>
              <a:ext uri="{FF2B5EF4-FFF2-40B4-BE49-F238E27FC236}">
                <a16:creationId xmlns:a16="http://schemas.microsoft.com/office/drawing/2014/main" id="{B31BEF45-DECE-4AC6-A935-E2DED5F182C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69978" y="2105325"/>
            <a:ext cx="274320" cy="274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1" name="TextBox 17">
            <a:extLst>
              <a:ext uri="{FF2B5EF4-FFF2-40B4-BE49-F238E27FC236}">
                <a16:creationId xmlns:a16="http://schemas.microsoft.com/office/drawing/2014/main" id="{6277BBE5-2A9E-4DD8-8DFC-B7B5D6C89D3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12839" y="2317891"/>
            <a:ext cx="1391874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user-facing backend apps</a:t>
            </a:r>
          </a:p>
        </p:txBody>
      </p:sp>
      <p:grpSp>
        <p:nvGrpSpPr>
          <p:cNvPr id="212" name="Group 211">
            <a:extLst>
              <a:ext uri="{FF2B5EF4-FFF2-40B4-BE49-F238E27FC236}">
                <a16:creationId xmlns:a16="http://schemas.microsoft.com/office/drawing/2014/main" id="{45298CF6-AD6F-4D70-8B06-CE6E48901559}"/>
              </a:ext>
            </a:extLst>
          </p:cNvPr>
          <p:cNvGrpSpPr/>
          <p:nvPr/>
        </p:nvGrpSpPr>
        <p:grpSpPr>
          <a:xfrm>
            <a:off x="3975273" y="2080068"/>
            <a:ext cx="4011157" cy="443631"/>
            <a:chOff x="1143165" y="2416005"/>
            <a:chExt cx="4011157" cy="443631"/>
          </a:xfrm>
        </p:grpSpPr>
        <p:sp>
          <p:nvSpPr>
            <p:cNvPr id="213" name="Rectangle 212">
              <a:extLst>
                <a:ext uri="{FF2B5EF4-FFF2-40B4-BE49-F238E27FC236}">
                  <a16:creationId xmlns:a16="http://schemas.microsoft.com/office/drawing/2014/main" id="{4C8A20AA-B947-49CF-A826-138C478FE4AF}"/>
                </a:ext>
              </a:extLst>
            </p:cNvPr>
            <p:cNvSpPr/>
            <p:nvPr/>
          </p:nvSpPr>
          <p:spPr>
            <a:xfrm>
              <a:off x="1143165" y="2416005"/>
              <a:ext cx="4011157" cy="424912"/>
            </a:xfrm>
            <a:prstGeom prst="rect">
              <a:avLst/>
            </a:prstGeom>
            <a:noFill/>
            <a:ln w="12700">
              <a:solidFill>
                <a:srgbClr val="D86613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91440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800" dirty="0">
                <a:solidFill>
                  <a:srgbClr val="D86613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endParaRPr>
            </a:p>
          </p:txBody>
        </p:sp>
        <p:pic>
          <p:nvPicPr>
            <p:cNvPr id="214" name="Graphic 213">
              <a:extLst>
                <a:ext uri="{FF2B5EF4-FFF2-40B4-BE49-F238E27FC236}">
                  <a16:creationId xmlns:a16="http://schemas.microsoft.com/office/drawing/2014/main" id="{2A7331BF-EC57-4FE3-8A43-60A4B3F65BAB}"/>
                </a:ext>
              </a:extLst>
            </p:cNvPr>
            <p:cNvPicPr>
              <a:picLocks noChangeAspect="1"/>
            </p:cNvPicPr>
            <p:nvPr/>
          </p:nvPicPr>
          <p:blipFill>
            <a:blip r:embed="rId24">
              <a:extLst>
                <a:ext uri="{96DAC541-7B7A-43D3-8B79-37D633B846F1}">
                  <asvg:svgBlip xmlns:asvg="http://schemas.microsoft.com/office/drawing/2016/SVG/main" r:embed="rId25"/>
                </a:ext>
              </a:extLst>
            </a:blip>
            <a:stretch>
              <a:fillRect/>
            </a:stretch>
          </p:blipFill>
          <p:spPr>
            <a:xfrm>
              <a:off x="2834691" y="2423027"/>
              <a:ext cx="274320" cy="274320"/>
            </a:xfrm>
            <a:prstGeom prst="rect">
              <a:avLst/>
            </a:prstGeom>
          </p:spPr>
        </p:pic>
        <p:sp>
          <p:nvSpPr>
            <p:cNvPr id="215" name="TextBox 12">
              <a:extLst>
                <a:ext uri="{FF2B5EF4-FFF2-40B4-BE49-F238E27FC236}">
                  <a16:creationId xmlns:a16="http://schemas.microsoft.com/office/drawing/2014/main" id="{EAE28FFA-3114-49D1-98D6-EBF99C68D47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427337" y="2644192"/>
              <a:ext cx="1103936" cy="215444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>
                <a:defRPr/>
              </a:pPr>
              <a:r>
                <a:rPr lang="en-US" sz="800" dirty="0">
                  <a:solidFill>
                    <a:srgbClr val="D86613"/>
                  </a:solidFill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  <a:t>Auto Scaling group</a:t>
              </a:r>
            </a:p>
          </p:txBody>
        </p:sp>
      </p:grpSp>
      <p:pic>
        <p:nvPicPr>
          <p:cNvPr id="216" name="Graphic 62">
            <a:extLst>
              <a:ext uri="{FF2B5EF4-FFF2-40B4-BE49-F238E27FC236}">
                <a16:creationId xmlns:a16="http://schemas.microsoft.com/office/drawing/2014/main" id="{CD19BFDE-7B02-4BF2-8280-34EA65F07E4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1144" y="2104044"/>
            <a:ext cx="274320" cy="274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7" name="TextBox 17">
            <a:extLst>
              <a:ext uri="{FF2B5EF4-FFF2-40B4-BE49-F238E27FC236}">
                <a16:creationId xmlns:a16="http://schemas.microsoft.com/office/drawing/2014/main" id="{52F31358-92E9-4900-B730-F668E2F18A2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74178" y="2309194"/>
            <a:ext cx="1391874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user-facing backend apps</a:t>
            </a:r>
          </a:p>
        </p:txBody>
      </p:sp>
      <p:sp>
        <p:nvSpPr>
          <p:cNvPr id="218" name="Rectangle 217">
            <a:extLst>
              <a:ext uri="{FF2B5EF4-FFF2-40B4-BE49-F238E27FC236}">
                <a16:creationId xmlns:a16="http://schemas.microsoft.com/office/drawing/2014/main" id="{2330C470-3E22-48D6-B663-23075BA6CF6F}"/>
              </a:ext>
            </a:extLst>
          </p:cNvPr>
          <p:cNvSpPr/>
          <p:nvPr/>
        </p:nvSpPr>
        <p:spPr>
          <a:xfrm>
            <a:off x="3975274" y="2737568"/>
            <a:ext cx="4011156" cy="410976"/>
          </a:xfrm>
          <a:prstGeom prst="rect">
            <a:avLst/>
          </a:prstGeom>
          <a:noFill/>
          <a:ln w="12700">
            <a:solidFill>
              <a:srgbClr val="D86613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800" dirty="0">
              <a:solidFill>
                <a:srgbClr val="D86613"/>
              </a:solidFill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pic>
        <p:nvPicPr>
          <p:cNvPr id="219" name="Graphic 218">
            <a:extLst>
              <a:ext uri="{FF2B5EF4-FFF2-40B4-BE49-F238E27FC236}">
                <a16:creationId xmlns:a16="http://schemas.microsoft.com/office/drawing/2014/main" id="{9FE3B25C-2172-493A-B75E-5DB1EE168B08}"/>
              </a:ext>
            </a:extLst>
          </p:cNvPr>
          <p:cNvPicPr>
            <a:picLocks noChangeAspect="1"/>
          </p:cNvPicPr>
          <p:nvPr/>
        </p:nvPicPr>
        <p:blipFill>
          <a:blip r:embed="rId24">
            <a:extLst>
              <a:ext uri="{96DAC541-7B7A-43D3-8B79-37D633B846F1}">
                <asvg:svgBlip xmlns:asvg="http://schemas.microsoft.com/office/drawing/2016/SVG/main" r:embed="rId25"/>
              </a:ext>
            </a:extLst>
          </a:blip>
          <a:stretch>
            <a:fillRect/>
          </a:stretch>
        </p:blipFill>
        <p:spPr>
          <a:xfrm>
            <a:off x="5666799" y="2736673"/>
            <a:ext cx="274320" cy="274320"/>
          </a:xfrm>
          <a:prstGeom prst="rect">
            <a:avLst/>
          </a:prstGeom>
        </p:spPr>
      </p:pic>
      <p:sp>
        <p:nvSpPr>
          <p:cNvPr id="220" name="TextBox 12">
            <a:extLst>
              <a:ext uri="{FF2B5EF4-FFF2-40B4-BE49-F238E27FC236}">
                <a16:creationId xmlns:a16="http://schemas.microsoft.com/office/drawing/2014/main" id="{BB78B7B8-A40D-4F0D-A8A5-D11DADCACC1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52844" y="2956995"/>
            <a:ext cx="1103936" cy="215444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defRPr/>
            </a:pPr>
            <a:r>
              <a:rPr lang="en-US" sz="800" dirty="0">
                <a:solidFill>
                  <a:srgbClr val="D86613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Auto Scaling group</a:t>
            </a:r>
          </a:p>
        </p:txBody>
      </p:sp>
      <p:pic>
        <p:nvPicPr>
          <p:cNvPr id="221" name="Graphic 62">
            <a:extLst>
              <a:ext uri="{FF2B5EF4-FFF2-40B4-BE49-F238E27FC236}">
                <a16:creationId xmlns:a16="http://schemas.microsoft.com/office/drawing/2014/main" id="{F44E939D-5EB4-4A49-AF76-6597AD7887E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94579" y="2752830"/>
            <a:ext cx="274320" cy="274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2" name="TextBox 17">
            <a:extLst>
              <a:ext uri="{FF2B5EF4-FFF2-40B4-BE49-F238E27FC236}">
                <a16:creationId xmlns:a16="http://schemas.microsoft.com/office/drawing/2014/main" id="{AC7B4B0F-6DB7-415F-BE1C-5CFE3C784F8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10642" y="2946910"/>
            <a:ext cx="1391874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API backend services</a:t>
            </a:r>
          </a:p>
        </p:txBody>
      </p:sp>
      <p:pic>
        <p:nvPicPr>
          <p:cNvPr id="223" name="Graphic 62">
            <a:extLst>
              <a:ext uri="{FF2B5EF4-FFF2-40B4-BE49-F238E27FC236}">
                <a16:creationId xmlns:a16="http://schemas.microsoft.com/office/drawing/2014/main" id="{0C67BAF1-B3DA-46B3-99FB-B718F53898A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56472" y="2763117"/>
            <a:ext cx="274320" cy="274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4" name="TextBox 17">
            <a:extLst>
              <a:ext uri="{FF2B5EF4-FFF2-40B4-BE49-F238E27FC236}">
                <a16:creationId xmlns:a16="http://schemas.microsoft.com/office/drawing/2014/main" id="{0457850E-8DCE-4CF5-ACAB-C68FC3A09C0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74178" y="2957628"/>
            <a:ext cx="1391874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API backend services</a:t>
            </a:r>
          </a:p>
        </p:txBody>
      </p:sp>
      <p:sp>
        <p:nvSpPr>
          <p:cNvPr id="225" name="TextBox 17">
            <a:extLst>
              <a:ext uri="{FF2B5EF4-FFF2-40B4-BE49-F238E27FC236}">
                <a16:creationId xmlns:a16="http://schemas.microsoft.com/office/drawing/2014/main" id="{C949155D-461E-44B6-A679-B7B70558F65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64267" y="1233556"/>
            <a:ext cx="1391874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/>
            <a:r>
              <a:rPr 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10.0.0.0/25</a:t>
            </a:r>
            <a:endParaRPr lang="en-US" altLang="en-US" sz="800" dirty="0"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sp>
        <p:nvSpPr>
          <p:cNvPr id="226" name="TextBox 17">
            <a:extLst>
              <a:ext uri="{FF2B5EF4-FFF2-40B4-BE49-F238E27FC236}">
                <a16:creationId xmlns:a16="http://schemas.microsoft.com/office/drawing/2014/main" id="{9705016B-737A-4C52-8577-C489587E547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52462" y="3540290"/>
            <a:ext cx="1142691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Network Load Balancer</a:t>
            </a:r>
          </a:p>
        </p:txBody>
      </p:sp>
      <p:sp>
        <p:nvSpPr>
          <p:cNvPr id="227" name="TextBox 17">
            <a:extLst>
              <a:ext uri="{FF2B5EF4-FFF2-40B4-BE49-F238E27FC236}">
                <a16:creationId xmlns:a16="http://schemas.microsoft.com/office/drawing/2014/main" id="{3A6C99D8-2C8E-4F9A-9060-6F83F9A8A20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44458" y="4627307"/>
            <a:ext cx="1142691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distributed cache</a:t>
            </a:r>
          </a:p>
        </p:txBody>
      </p:sp>
      <p:sp>
        <p:nvSpPr>
          <p:cNvPr id="228" name="TextBox 17">
            <a:extLst>
              <a:ext uri="{FF2B5EF4-FFF2-40B4-BE49-F238E27FC236}">
                <a16:creationId xmlns:a16="http://schemas.microsoft.com/office/drawing/2014/main" id="{A1B630CC-1708-4F32-B5A2-7AA2438E431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13727" y="5749897"/>
            <a:ext cx="1142691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Amazon S3</a:t>
            </a:r>
            <a:br>
              <a:rPr lang="en-US" alt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</a:br>
            <a:r>
              <a:rPr lang="en-US" alt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endpoint</a:t>
            </a:r>
          </a:p>
        </p:txBody>
      </p:sp>
      <p:sp>
        <p:nvSpPr>
          <p:cNvPr id="229" name="TextBox 17">
            <a:extLst>
              <a:ext uri="{FF2B5EF4-FFF2-40B4-BE49-F238E27FC236}">
                <a16:creationId xmlns:a16="http://schemas.microsoft.com/office/drawing/2014/main" id="{765CA97B-D5B0-45B5-B69A-8C461569999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39823" y="1262478"/>
            <a:ext cx="1391874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/>
            <a:r>
              <a:rPr 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10.0.0.128/25</a:t>
            </a:r>
            <a:endParaRPr lang="en-US" altLang="en-US" sz="800" dirty="0"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sp>
        <p:nvSpPr>
          <p:cNvPr id="230" name="TextBox 17">
            <a:extLst>
              <a:ext uri="{FF2B5EF4-FFF2-40B4-BE49-F238E27FC236}">
                <a16:creationId xmlns:a16="http://schemas.microsoft.com/office/drawing/2014/main" id="{EBB3D701-2CC3-4D90-94D1-254635CE0B6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37036" y="1843064"/>
            <a:ext cx="1391874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/>
            <a:r>
              <a:rPr 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10.0.1.0/25</a:t>
            </a:r>
            <a:endParaRPr lang="en-US" altLang="en-US" sz="800" dirty="0"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sp>
        <p:nvSpPr>
          <p:cNvPr id="231" name="TextBox 17">
            <a:extLst>
              <a:ext uri="{FF2B5EF4-FFF2-40B4-BE49-F238E27FC236}">
                <a16:creationId xmlns:a16="http://schemas.microsoft.com/office/drawing/2014/main" id="{C159471B-E2F1-4FBE-A0BB-2479C65AD72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23637" y="1860307"/>
            <a:ext cx="1391874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/>
            <a:r>
              <a:rPr 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10.0.1.128/25</a:t>
            </a:r>
            <a:endParaRPr lang="en-US" altLang="en-US" sz="800" dirty="0"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sp>
        <p:nvSpPr>
          <p:cNvPr id="232" name="TextBox 17">
            <a:extLst>
              <a:ext uri="{FF2B5EF4-FFF2-40B4-BE49-F238E27FC236}">
                <a16:creationId xmlns:a16="http://schemas.microsoft.com/office/drawing/2014/main" id="{694D6C77-3B5B-4443-91AA-3F00D6E59A9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28597" y="2518871"/>
            <a:ext cx="1391874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/>
            <a:r>
              <a:rPr 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10.0.2.0/25</a:t>
            </a:r>
            <a:endParaRPr lang="en-US" altLang="en-US" sz="800" dirty="0"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sp>
        <p:nvSpPr>
          <p:cNvPr id="233" name="TextBox 17">
            <a:extLst>
              <a:ext uri="{FF2B5EF4-FFF2-40B4-BE49-F238E27FC236}">
                <a16:creationId xmlns:a16="http://schemas.microsoft.com/office/drawing/2014/main" id="{0387070A-5917-4B71-B5B8-CDF10C0CA2D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41346" y="2537979"/>
            <a:ext cx="1391874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/>
            <a:r>
              <a:rPr 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10.0.2.128/25</a:t>
            </a:r>
            <a:endParaRPr lang="en-US" altLang="en-US" sz="800" dirty="0"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sp>
        <p:nvSpPr>
          <p:cNvPr id="234" name="TextBox 17">
            <a:extLst>
              <a:ext uri="{FF2B5EF4-FFF2-40B4-BE49-F238E27FC236}">
                <a16:creationId xmlns:a16="http://schemas.microsoft.com/office/drawing/2014/main" id="{EF4E3087-65DC-4996-A72D-1B8FE0B7506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64267" y="3193433"/>
            <a:ext cx="1391874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/>
            <a:r>
              <a:rPr 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10.0.3.0/25</a:t>
            </a:r>
            <a:endParaRPr lang="en-US" altLang="en-US" sz="800" dirty="0"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pic>
        <p:nvPicPr>
          <p:cNvPr id="235" name="Graphic 60">
            <a:extLst>
              <a:ext uri="{FF2B5EF4-FFF2-40B4-BE49-F238E27FC236}">
                <a16:creationId xmlns:a16="http://schemas.microsoft.com/office/drawing/2014/main" id="{7477FC46-83A8-433A-BFFF-8700767FCA5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86063" y="3349413"/>
            <a:ext cx="274320" cy="274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6" name="TextBox 17">
            <a:extLst>
              <a:ext uri="{FF2B5EF4-FFF2-40B4-BE49-F238E27FC236}">
                <a16:creationId xmlns:a16="http://schemas.microsoft.com/office/drawing/2014/main" id="{4E5D84BE-7D0E-4A20-A00F-F5B8D73BEF7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38956" y="3566949"/>
            <a:ext cx="1391874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MongoDB Primary</a:t>
            </a:r>
          </a:p>
        </p:txBody>
      </p:sp>
      <p:sp>
        <p:nvSpPr>
          <p:cNvPr id="237" name="TextBox 17">
            <a:extLst>
              <a:ext uri="{FF2B5EF4-FFF2-40B4-BE49-F238E27FC236}">
                <a16:creationId xmlns:a16="http://schemas.microsoft.com/office/drawing/2014/main" id="{272DBD71-BE32-4AE0-AB6B-D7BE92A8BE1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31523" y="3223844"/>
            <a:ext cx="1391874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/>
            <a:r>
              <a:rPr 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10.0.3.128/25</a:t>
            </a:r>
            <a:endParaRPr lang="en-US" altLang="en-US" sz="800" dirty="0"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pic>
        <p:nvPicPr>
          <p:cNvPr id="238" name="Graphic 60">
            <a:extLst>
              <a:ext uri="{FF2B5EF4-FFF2-40B4-BE49-F238E27FC236}">
                <a16:creationId xmlns:a16="http://schemas.microsoft.com/office/drawing/2014/main" id="{CF8FAE75-9E84-4BA9-9F10-A8CF9641B23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8857" y="3357927"/>
            <a:ext cx="274320" cy="274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9" name="TextBox 17">
            <a:extLst>
              <a:ext uri="{FF2B5EF4-FFF2-40B4-BE49-F238E27FC236}">
                <a16:creationId xmlns:a16="http://schemas.microsoft.com/office/drawing/2014/main" id="{07DD11F8-9575-4A87-9B72-86743B30403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21750" y="3575463"/>
            <a:ext cx="1391874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MongoDB Secondary-A</a:t>
            </a:r>
          </a:p>
        </p:txBody>
      </p:sp>
      <p:sp>
        <p:nvSpPr>
          <p:cNvPr id="240" name="TextBox 17">
            <a:extLst>
              <a:ext uri="{FF2B5EF4-FFF2-40B4-BE49-F238E27FC236}">
                <a16:creationId xmlns:a16="http://schemas.microsoft.com/office/drawing/2014/main" id="{67A001A9-8E7C-41BA-B708-8D4E7897E4B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56506" y="3755610"/>
            <a:ext cx="1391874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/>
            <a:r>
              <a:rPr 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10.0.4.0/25</a:t>
            </a:r>
            <a:endParaRPr lang="en-US" altLang="en-US" sz="800" dirty="0"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pic>
        <p:nvPicPr>
          <p:cNvPr id="241" name="Graphic 60">
            <a:extLst>
              <a:ext uri="{FF2B5EF4-FFF2-40B4-BE49-F238E27FC236}">
                <a16:creationId xmlns:a16="http://schemas.microsoft.com/office/drawing/2014/main" id="{9F6C9B27-160D-4BE8-84FA-346ED61684D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891" y="3996723"/>
            <a:ext cx="274320" cy="274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2" name="TextBox 17">
            <a:extLst>
              <a:ext uri="{FF2B5EF4-FFF2-40B4-BE49-F238E27FC236}">
                <a16:creationId xmlns:a16="http://schemas.microsoft.com/office/drawing/2014/main" id="{AB9E487E-CAFF-4D3C-B8E5-118D8D9B06F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08784" y="4214259"/>
            <a:ext cx="1391874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ProxySQL</a:t>
            </a:r>
          </a:p>
        </p:txBody>
      </p:sp>
      <p:sp>
        <p:nvSpPr>
          <p:cNvPr id="243" name="Rectangle 242">
            <a:extLst>
              <a:ext uri="{FF2B5EF4-FFF2-40B4-BE49-F238E27FC236}">
                <a16:creationId xmlns:a16="http://schemas.microsoft.com/office/drawing/2014/main" id="{84AEFEB6-DEBA-44F4-ABA6-16DBF60B1606}"/>
              </a:ext>
            </a:extLst>
          </p:cNvPr>
          <p:cNvSpPr/>
          <p:nvPr/>
        </p:nvSpPr>
        <p:spPr>
          <a:xfrm>
            <a:off x="3986937" y="3989689"/>
            <a:ext cx="4011156" cy="397079"/>
          </a:xfrm>
          <a:prstGeom prst="rect">
            <a:avLst/>
          </a:prstGeom>
          <a:noFill/>
          <a:ln w="12700">
            <a:solidFill>
              <a:srgbClr val="D86613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800" dirty="0">
              <a:solidFill>
                <a:srgbClr val="D86613"/>
              </a:solidFill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pic>
        <p:nvPicPr>
          <p:cNvPr id="244" name="Graphic 243">
            <a:extLst>
              <a:ext uri="{FF2B5EF4-FFF2-40B4-BE49-F238E27FC236}">
                <a16:creationId xmlns:a16="http://schemas.microsoft.com/office/drawing/2014/main" id="{6925F3DB-B076-4E83-9CD7-7B3318936BAB}"/>
              </a:ext>
            </a:extLst>
          </p:cNvPr>
          <p:cNvPicPr>
            <a:picLocks noChangeAspect="1"/>
          </p:cNvPicPr>
          <p:nvPr/>
        </p:nvPicPr>
        <p:blipFill>
          <a:blip r:embed="rId24">
            <a:extLst>
              <a:ext uri="{96DAC541-7B7A-43D3-8B79-37D633B846F1}">
                <asvg:svgBlip xmlns:asvg="http://schemas.microsoft.com/office/drawing/2016/SVG/main" r:embed="rId25"/>
              </a:ext>
            </a:extLst>
          </a:blip>
          <a:stretch>
            <a:fillRect/>
          </a:stretch>
        </p:blipFill>
        <p:spPr>
          <a:xfrm>
            <a:off x="5658627" y="3984874"/>
            <a:ext cx="274320" cy="274320"/>
          </a:xfrm>
          <a:prstGeom prst="rect">
            <a:avLst/>
          </a:prstGeom>
        </p:spPr>
      </p:pic>
      <p:sp>
        <p:nvSpPr>
          <p:cNvPr id="245" name="TextBox 12">
            <a:extLst>
              <a:ext uri="{FF2B5EF4-FFF2-40B4-BE49-F238E27FC236}">
                <a16:creationId xmlns:a16="http://schemas.microsoft.com/office/drawing/2014/main" id="{B8A3E7B0-E1B0-405A-9602-2B5ADB9EE8E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53971" y="4231006"/>
            <a:ext cx="1103936" cy="215444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defRPr/>
            </a:pPr>
            <a:r>
              <a:rPr lang="en-US" sz="800" dirty="0">
                <a:solidFill>
                  <a:srgbClr val="D86613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Auto Scaling group</a:t>
            </a:r>
          </a:p>
        </p:txBody>
      </p:sp>
      <p:sp>
        <p:nvSpPr>
          <p:cNvPr id="246" name="TextBox 17">
            <a:extLst>
              <a:ext uri="{FF2B5EF4-FFF2-40B4-BE49-F238E27FC236}">
                <a16:creationId xmlns:a16="http://schemas.microsoft.com/office/drawing/2014/main" id="{305E0EE4-CFEB-4F27-AB7D-EC407D249C0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31523" y="3788128"/>
            <a:ext cx="1391874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/>
            <a:r>
              <a:rPr 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10.0.4.128/25</a:t>
            </a:r>
            <a:endParaRPr lang="en-US" altLang="en-US" sz="800" dirty="0"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pic>
        <p:nvPicPr>
          <p:cNvPr id="247" name="Graphic 60">
            <a:extLst>
              <a:ext uri="{FF2B5EF4-FFF2-40B4-BE49-F238E27FC236}">
                <a16:creationId xmlns:a16="http://schemas.microsoft.com/office/drawing/2014/main" id="{555D5DAA-6F41-4797-9462-C8EEA86B35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56472" y="4005829"/>
            <a:ext cx="274320" cy="274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8" name="TextBox 17">
            <a:extLst>
              <a:ext uri="{FF2B5EF4-FFF2-40B4-BE49-F238E27FC236}">
                <a16:creationId xmlns:a16="http://schemas.microsoft.com/office/drawing/2014/main" id="{98DB6393-DF4A-46FA-B77E-3691057B1C9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19401" y="4203686"/>
            <a:ext cx="1391874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ProxySQL</a:t>
            </a:r>
          </a:p>
        </p:txBody>
      </p:sp>
      <p:sp>
        <p:nvSpPr>
          <p:cNvPr id="249" name="TextBox 17">
            <a:extLst>
              <a:ext uri="{FF2B5EF4-FFF2-40B4-BE49-F238E27FC236}">
                <a16:creationId xmlns:a16="http://schemas.microsoft.com/office/drawing/2014/main" id="{30CAD5F4-365E-47E2-9687-F8B8224EA01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73961" y="4449971"/>
            <a:ext cx="1391874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/>
            <a:r>
              <a:rPr 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10.0.5.0/25</a:t>
            </a:r>
            <a:endParaRPr lang="en-US" altLang="en-US" sz="800" dirty="0"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sp>
        <p:nvSpPr>
          <p:cNvPr id="250" name="Rectangle 249">
            <a:extLst>
              <a:ext uri="{FF2B5EF4-FFF2-40B4-BE49-F238E27FC236}">
                <a16:creationId xmlns:a16="http://schemas.microsoft.com/office/drawing/2014/main" id="{93795D26-A2B2-4694-89A5-8D909B7B0F7C}"/>
              </a:ext>
            </a:extLst>
          </p:cNvPr>
          <p:cNvSpPr/>
          <p:nvPr/>
        </p:nvSpPr>
        <p:spPr>
          <a:xfrm>
            <a:off x="3796089" y="4658955"/>
            <a:ext cx="4236106" cy="492845"/>
          </a:xfrm>
          <a:prstGeom prst="rect">
            <a:avLst/>
          </a:prstGeom>
          <a:noFill/>
          <a:ln w="12700">
            <a:solidFill>
              <a:srgbClr val="5A6B86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200" dirty="0">
              <a:solidFill>
                <a:srgbClr val="5A6B86"/>
              </a:solidFill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sp>
        <p:nvSpPr>
          <p:cNvPr id="251" name="TextBox 17">
            <a:extLst>
              <a:ext uri="{FF2B5EF4-FFF2-40B4-BE49-F238E27FC236}">
                <a16:creationId xmlns:a16="http://schemas.microsoft.com/office/drawing/2014/main" id="{91CE7353-21AF-4A74-9D4C-E585DE56F1C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22082" y="4434678"/>
            <a:ext cx="1391874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/>
            <a:r>
              <a:rPr 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10.0.5.128/25</a:t>
            </a:r>
            <a:endParaRPr lang="en-US" altLang="en-US" sz="800" dirty="0"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sp>
        <p:nvSpPr>
          <p:cNvPr id="252" name="TextBox 18">
            <a:extLst>
              <a:ext uri="{FF2B5EF4-FFF2-40B4-BE49-F238E27FC236}">
                <a16:creationId xmlns:a16="http://schemas.microsoft.com/office/drawing/2014/main" id="{BB56B182-A009-47E8-8220-F573A31162B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77231" y="4857907"/>
            <a:ext cx="1528459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ElastiCache</a:t>
            </a:r>
            <a:br>
              <a:rPr lang="en-US" alt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</a:br>
            <a:r>
              <a:rPr lang="en-US" alt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for Redis</a:t>
            </a:r>
          </a:p>
        </p:txBody>
      </p:sp>
      <p:pic>
        <p:nvPicPr>
          <p:cNvPr id="253" name="Graphic 24">
            <a:extLst>
              <a:ext uri="{FF2B5EF4-FFF2-40B4-BE49-F238E27FC236}">
                <a16:creationId xmlns:a16="http://schemas.microsoft.com/office/drawing/2014/main" id="{9BA8DFE5-0102-4598-BEF5-6D759B4EC1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6342" y="4658618"/>
            <a:ext cx="274320" cy="274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4" name="Graphic 24">
            <a:extLst>
              <a:ext uri="{FF2B5EF4-FFF2-40B4-BE49-F238E27FC236}">
                <a16:creationId xmlns:a16="http://schemas.microsoft.com/office/drawing/2014/main" id="{C029DEBC-3638-480E-84D3-D589BF4686D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9820" y="4670010"/>
            <a:ext cx="274320" cy="274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5" name="Graphic 24">
            <a:extLst>
              <a:ext uri="{FF2B5EF4-FFF2-40B4-BE49-F238E27FC236}">
                <a16:creationId xmlns:a16="http://schemas.microsoft.com/office/drawing/2014/main" id="{30BCA859-465E-40DD-859E-18ADD1E0F7B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5179" y="4669899"/>
            <a:ext cx="274320" cy="274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" name="Graphic 24">
            <a:extLst>
              <a:ext uri="{FF2B5EF4-FFF2-40B4-BE49-F238E27FC236}">
                <a16:creationId xmlns:a16="http://schemas.microsoft.com/office/drawing/2014/main" id="{2324C62A-A723-493C-8D9A-9B853303ADF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8100" y="4659280"/>
            <a:ext cx="274320" cy="274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7" name="TextBox 18">
            <a:extLst>
              <a:ext uri="{FF2B5EF4-FFF2-40B4-BE49-F238E27FC236}">
                <a16:creationId xmlns:a16="http://schemas.microsoft.com/office/drawing/2014/main" id="{DD002DDF-54F8-46F9-8B0A-7FD6EA8CBAA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98095" y="4866600"/>
            <a:ext cx="1528459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ElastiCache</a:t>
            </a:r>
            <a:br>
              <a:rPr lang="en-US" alt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</a:br>
            <a:r>
              <a:rPr lang="en-US" alt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for Redis</a:t>
            </a:r>
          </a:p>
        </p:txBody>
      </p:sp>
      <p:sp>
        <p:nvSpPr>
          <p:cNvPr id="258" name="TextBox 18">
            <a:extLst>
              <a:ext uri="{FF2B5EF4-FFF2-40B4-BE49-F238E27FC236}">
                <a16:creationId xmlns:a16="http://schemas.microsoft.com/office/drawing/2014/main" id="{A944763C-7991-47F7-BC56-9D05906E9AB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10236" y="4867143"/>
            <a:ext cx="1528459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ElastiCache</a:t>
            </a:r>
            <a:br>
              <a:rPr lang="en-US" alt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</a:br>
            <a:r>
              <a:rPr lang="en-US" alt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for Memcached</a:t>
            </a:r>
          </a:p>
        </p:txBody>
      </p:sp>
      <p:sp>
        <p:nvSpPr>
          <p:cNvPr id="259" name="TextBox 18">
            <a:extLst>
              <a:ext uri="{FF2B5EF4-FFF2-40B4-BE49-F238E27FC236}">
                <a16:creationId xmlns:a16="http://schemas.microsoft.com/office/drawing/2014/main" id="{92F15DDA-AC18-4C94-96A4-D926E585701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71703" y="4857407"/>
            <a:ext cx="1528459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ElastiCache</a:t>
            </a:r>
            <a:br>
              <a:rPr lang="en-US" alt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</a:br>
            <a:r>
              <a:rPr lang="en-US" alt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for Memcached</a:t>
            </a:r>
          </a:p>
        </p:txBody>
      </p:sp>
      <p:sp>
        <p:nvSpPr>
          <p:cNvPr id="260" name="TextBox 17">
            <a:extLst>
              <a:ext uri="{FF2B5EF4-FFF2-40B4-BE49-F238E27FC236}">
                <a16:creationId xmlns:a16="http://schemas.microsoft.com/office/drawing/2014/main" id="{3D4CD09F-6C04-4C21-B30B-E8EA90864B2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63073" y="5192659"/>
            <a:ext cx="1391874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/>
            <a:r>
              <a:rPr 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10.0.6.0/25</a:t>
            </a:r>
            <a:endParaRPr lang="en-US" altLang="en-US" sz="800" dirty="0"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grpSp>
        <p:nvGrpSpPr>
          <p:cNvPr id="261" name="Group 260">
            <a:extLst>
              <a:ext uri="{FF2B5EF4-FFF2-40B4-BE49-F238E27FC236}">
                <a16:creationId xmlns:a16="http://schemas.microsoft.com/office/drawing/2014/main" id="{AF830306-75A4-4353-9B6A-557A771211AE}"/>
              </a:ext>
            </a:extLst>
          </p:cNvPr>
          <p:cNvGrpSpPr/>
          <p:nvPr/>
        </p:nvGrpSpPr>
        <p:grpSpPr>
          <a:xfrm>
            <a:off x="4298702" y="5300523"/>
            <a:ext cx="369695" cy="326753"/>
            <a:chOff x="2195736" y="5340043"/>
            <a:chExt cx="369695" cy="326753"/>
          </a:xfrm>
        </p:grpSpPr>
        <p:pic>
          <p:nvPicPr>
            <p:cNvPr id="262" name="Graphic 60">
              <a:extLst>
                <a:ext uri="{FF2B5EF4-FFF2-40B4-BE49-F238E27FC236}">
                  <a16:creationId xmlns:a16="http://schemas.microsoft.com/office/drawing/2014/main" id="{E7C4CD27-2D7E-4EBC-8319-020E0C25DCC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5736" y="5340043"/>
              <a:ext cx="274320" cy="27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63" name="Graphic 23">
              <a:extLst>
                <a:ext uri="{FF2B5EF4-FFF2-40B4-BE49-F238E27FC236}">
                  <a16:creationId xmlns:a16="http://schemas.microsoft.com/office/drawing/2014/main" id="{6228711E-C3AE-4D1C-AFF1-78BCAE0D3AB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91111" y="5392476"/>
              <a:ext cx="274320" cy="274320"/>
            </a:xfrm>
            <a:prstGeom prst="rect">
              <a:avLst/>
            </a:prstGeom>
            <a:solidFill>
              <a:srgbClr val="E2EEF4"/>
            </a:solidFill>
            <a:ln>
              <a:noFill/>
            </a:ln>
            <a:extLst/>
          </p:spPr>
        </p:pic>
      </p:grpSp>
      <p:sp>
        <p:nvSpPr>
          <p:cNvPr id="264" name="TextBox 18">
            <a:extLst>
              <a:ext uri="{FF2B5EF4-FFF2-40B4-BE49-F238E27FC236}">
                <a16:creationId xmlns:a16="http://schemas.microsoft.com/office/drawing/2014/main" id="{A4A989D5-47C9-40D4-95A1-B0418EAB6F8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99810" y="5572632"/>
            <a:ext cx="15284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Aurora DB writer</a:t>
            </a:r>
          </a:p>
        </p:txBody>
      </p:sp>
      <p:sp>
        <p:nvSpPr>
          <p:cNvPr id="265" name="TextBox 17">
            <a:extLst>
              <a:ext uri="{FF2B5EF4-FFF2-40B4-BE49-F238E27FC236}">
                <a16:creationId xmlns:a16="http://schemas.microsoft.com/office/drawing/2014/main" id="{59A3F0E9-823A-4614-9602-C367A7C9556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21220" y="5188623"/>
            <a:ext cx="1391874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/>
            <a:r>
              <a:rPr 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10.0.6.128/25</a:t>
            </a:r>
            <a:endParaRPr lang="en-US" altLang="en-US" sz="800" dirty="0"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grpSp>
        <p:nvGrpSpPr>
          <p:cNvPr id="266" name="Group 265">
            <a:extLst>
              <a:ext uri="{FF2B5EF4-FFF2-40B4-BE49-F238E27FC236}">
                <a16:creationId xmlns:a16="http://schemas.microsoft.com/office/drawing/2014/main" id="{22092ED5-84E1-4699-A8FB-FABB645C993A}"/>
              </a:ext>
            </a:extLst>
          </p:cNvPr>
          <p:cNvGrpSpPr/>
          <p:nvPr/>
        </p:nvGrpSpPr>
        <p:grpSpPr>
          <a:xfrm>
            <a:off x="7052102" y="5318771"/>
            <a:ext cx="369695" cy="326753"/>
            <a:chOff x="2195736" y="5340043"/>
            <a:chExt cx="369695" cy="326753"/>
          </a:xfrm>
        </p:grpSpPr>
        <p:pic>
          <p:nvPicPr>
            <p:cNvPr id="267" name="Graphic 60">
              <a:extLst>
                <a:ext uri="{FF2B5EF4-FFF2-40B4-BE49-F238E27FC236}">
                  <a16:creationId xmlns:a16="http://schemas.microsoft.com/office/drawing/2014/main" id="{7DC46FB9-46E4-42EE-9C56-CEE057DD0C5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5736" y="5340043"/>
              <a:ext cx="274320" cy="27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68" name="Graphic 23">
              <a:extLst>
                <a:ext uri="{FF2B5EF4-FFF2-40B4-BE49-F238E27FC236}">
                  <a16:creationId xmlns:a16="http://schemas.microsoft.com/office/drawing/2014/main" id="{6F318EA4-D577-4B94-B6F2-8BC1F84605B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91111" y="5392476"/>
              <a:ext cx="274320" cy="274320"/>
            </a:xfrm>
            <a:prstGeom prst="rect">
              <a:avLst/>
            </a:prstGeom>
            <a:solidFill>
              <a:srgbClr val="E2EEF4"/>
            </a:solidFill>
            <a:ln>
              <a:noFill/>
            </a:ln>
            <a:extLst/>
          </p:spPr>
        </p:pic>
      </p:grpSp>
      <p:sp>
        <p:nvSpPr>
          <p:cNvPr id="269" name="TextBox 18">
            <a:extLst>
              <a:ext uri="{FF2B5EF4-FFF2-40B4-BE49-F238E27FC236}">
                <a16:creationId xmlns:a16="http://schemas.microsoft.com/office/drawing/2014/main" id="{CC1FAE7F-3912-4DB9-BF33-33C74119188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81800" y="5590234"/>
            <a:ext cx="15284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Aurora DB writer</a:t>
            </a:r>
          </a:p>
        </p:txBody>
      </p:sp>
      <p:sp>
        <p:nvSpPr>
          <p:cNvPr id="270" name="TextBox 17">
            <a:extLst>
              <a:ext uri="{FF2B5EF4-FFF2-40B4-BE49-F238E27FC236}">
                <a16:creationId xmlns:a16="http://schemas.microsoft.com/office/drawing/2014/main" id="{2A71335A-AA6F-44FF-90D7-54820ED77C5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54818" y="5746220"/>
            <a:ext cx="1391874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/>
            <a:r>
              <a:rPr 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10.0.7.0/25</a:t>
            </a:r>
            <a:endParaRPr lang="en-US" altLang="en-US" sz="800" dirty="0"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pic>
        <p:nvPicPr>
          <p:cNvPr id="271" name="Graphic 60">
            <a:extLst>
              <a:ext uri="{FF2B5EF4-FFF2-40B4-BE49-F238E27FC236}">
                <a16:creationId xmlns:a16="http://schemas.microsoft.com/office/drawing/2014/main" id="{2D94365C-DEED-46F9-A23D-B1224D8250D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7524" y="5865352"/>
            <a:ext cx="274320" cy="274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2" name="TextBox 18">
            <a:extLst>
              <a:ext uri="{FF2B5EF4-FFF2-40B4-BE49-F238E27FC236}">
                <a16:creationId xmlns:a16="http://schemas.microsoft.com/office/drawing/2014/main" id="{5DDD615C-E5B6-4AF5-BB10-ECF7518B1E9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28821" y="6083889"/>
            <a:ext cx="15284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data node</a:t>
            </a:r>
          </a:p>
        </p:txBody>
      </p:sp>
      <p:sp>
        <p:nvSpPr>
          <p:cNvPr id="273" name="TextBox 17">
            <a:extLst>
              <a:ext uri="{FF2B5EF4-FFF2-40B4-BE49-F238E27FC236}">
                <a16:creationId xmlns:a16="http://schemas.microsoft.com/office/drawing/2014/main" id="{8DD7C715-B1A0-42FD-8144-374D5064F29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31523" y="5750588"/>
            <a:ext cx="1391874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/>
            <a:r>
              <a:rPr 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10.0.7.128/25</a:t>
            </a:r>
            <a:endParaRPr lang="en-US" altLang="en-US" sz="800" dirty="0"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pic>
        <p:nvPicPr>
          <p:cNvPr id="274" name="Graphic 60">
            <a:extLst>
              <a:ext uri="{FF2B5EF4-FFF2-40B4-BE49-F238E27FC236}">
                <a16:creationId xmlns:a16="http://schemas.microsoft.com/office/drawing/2014/main" id="{D624211D-505D-409F-866B-B3EAB27ECBD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3404" y="5903574"/>
            <a:ext cx="274320" cy="274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5" name="TextBox 18">
            <a:extLst>
              <a:ext uri="{FF2B5EF4-FFF2-40B4-BE49-F238E27FC236}">
                <a16:creationId xmlns:a16="http://schemas.microsoft.com/office/drawing/2014/main" id="{680C5BB6-6C14-4D84-8816-82C0EFE9D34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62757" y="6095127"/>
            <a:ext cx="15284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data node</a:t>
            </a:r>
          </a:p>
        </p:txBody>
      </p:sp>
      <p:pic>
        <p:nvPicPr>
          <p:cNvPr id="276" name="Graphic 29">
            <a:extLst>
              <a:ext uri="{FF2B5EF4-FFF2-40B4-BE49-F238E27FC236}">
                <a16:creationId xmlns:a16="http://schemas.microsoft.com/office/drawing/2014/main" id="{35A3363D-D922-494C-AD84-FBDA2465957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27822" y="6061015"/>
            <a:ext cx="274320" cy="274320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</p:pic>
      <p:sp>
        <p:nvSpPr>
          <p:cNvPr id="277" name="TextBox 17">
            <a:extLst>
              <a:ext uri="{FF2B5EF4-FFF2-40B4-BE49-F238E27FC236}">
                <a16:creationId xmlns:a16="http://schemas.microsoft.com/office/drawing/2014/main" id="{E9AFEC56-0112-4B77-A2C5-D46E16F13AE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61585" y="3165029"/>
            <a:ext cx="1391874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/>
            <a:r>
              <a:rPr 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10.0.3.128/26</a:t>
            </a:r>
            <a:endParaRPr lang="en-US" altLang="en-US" sz="800" dirty="0"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sp>
        <p:nvSpPr>
          <p:cNvPr id="278" name="TextBox 19">
            <a:extLst>
              <a:ext uri="{FF2B5EF4-FFF2-40B4-BE49-F238E27FC236}">
                <a16:creationId xmlns:a16="http://schemas.microsoft.com/office/drawing/2014/main" id="{CE5EE75A-953F-4717-8D81-94A458C450E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366040" y="4067606"/>
            <a:ext cx="754714" cy="461665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Amazon OpenSearch Service</a:t>
            </a:r>
          </a:p>
        </p:txBody>
      </p:sp>
      <p:sp>
        <p:nvSpPr>
          <p:cNvPr id="279" name="Rectangle 278">
            <a:extLst>
              <a:ext uri="{FF2B5EF4-FFF2-40B4-BE49-F238E27FC236}">
                <a16:creationId xmlns:a16="http://schemas.microsoft.com/office/drawing/2014/main" id="{0B090629-8566-4993-A2B5-A4F9AD310E8A}"/>
              </a:ext>
            </a:extLst>
          </p:cNvPr>
          <p:cNvSpPr/>
          <p:nvPr/>
        </p:nvSpPr>
        <p:spPr>
          <a:xfrm>
            <a:off x="8247407" y="1124967"/>
            <a:ext cx="1182603" cy="5148072"/>
          </a:xfrm>
          <a:prstGeom prst="rect">
            <a:avLst/>
          </a:prstGeom>
          <a:noFill/>
          <a:ln w="12700">
            <a:solidFill>
              <a:srgbClr val="5B9CD5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900" dirty="0">
              <a:solidFill>
                <a:srgbClr val="5B9CD5"/>
              </a:solidFill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sp>
        <p:nvSpPr>
          <p:cNvPr id="280" name="Rectangle 279">
            <a:extLst>
              <a:ext uri="{FF2B5EF4-FFF2-40B4-BE49-F238E27FC236}">
                <a16:creationId xmlns:a16="http://schemas.microsoft.com/office/drawing/2014/main" id="{ABA79879-EB9A-4B6E-9312-5EC538A62E7E}"/>
              </a:ext>
            </a:extLst>
          </p:cNvPr>
          <p:cNvSpPr/>
          <p:nvPr/>
        </p:nvSpPr>
        <p:spPr>
          <a:xfrm>
            <a:off x="3045685" y="852306"/>
            <a:ext cx="7001049" cy="5510394"/>
          </a:xfrm>
          <a:prstGeom prst="rect">
            <a:avLst/>
          </a:prstGeom>
          <a:noFill/>
          <a:ln w="12700">
            <a:solidFill>
              <a:srgbClr val="693BC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02920" tIns="9144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200" dirty="0">
              <a:ln w="0"/>
              <a:solidFill>
                <a:srgbClr val="693BC5"/>
              </a:solidFill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sp>
        <p:nvSpPr>
          <p:cNvPr id="281" name="NumBoxInside 10">
            <a:extLst>
              <a:ext uri="{FF2B5EF4-FFF2-40B4-BE49-F238E27FC236}">
                <a16:creationId xmlns:a16="http://schemas.microsoft.com/office/drawing/2014/main" id="{7B6D68FA-2635-4C31-BF4C-FE1662F4EB39}"/>
              </a:ext>
            </a:extLst>
          </p:cNvPr>
          <p:cNvSpPr/>
          <p:nvPr/>
        </p:nvSpPr>
        <p:spPr>
          <a:xfrm>
            <a:off x="9291647" y="2475446"/>
            <a:ext cx="228600" cy="228600"/>
          </a:xfrm>
          <a:prstGeom prst="roundRect">
            <a:avLst/>
          </a:prstGeom>
          <a:solidFill>
            <a:srgbClr val="007C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2860" rIns="22860" rtlCol="0" anchor="t"/>
          <a:lstStyle/>
          <a:p>
            <a:pPr algn="ctr"/>
            <a:r>
              <a:rPr lang="en-US" sz="8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15</a:t>
            </a:r>
          </a:p>
        </p:txBody>
      </p:sp>
      <p:sp>
        <p:nvSpPr>
          <p:cNvPr id="282" name="NumBoxInside 10">
            <a:extLst>
              <a:ext uri="{FF2B5EF4-FFF2-40B4-BE49-F238E27FC236}">
                <a16:creationId xmlns:a16="http://schemas.microsoft.com/office/drawing/2014/main" id="{4C57112A-C99C-4089-9B69-8A17E05CDEB3}"/>
              </a:ext>
            </a:extLst>
          </p:cNvPr>
          <p:cNvSpPr/>
          <p:nvPr/>
        </p:nvSpPr>
        <p:spPr>
          <a:xfrm>
            <a:off x="2926624" y="1529153"/>
            <a:ext cx="228600" cy="228600"/>
          </a:xfrm>
          <a:prstGeom prst="roundRect">
            <a:avLst/>
          </a:prstGeom>
          <a:solidFill>
            <a:srgbClr val="007C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2860" rIns="22860" rtlCol="0" anchor="t"/>
          <a:lstStyle/>
          <a:p>
            <a:pPr algn="ctr"/>
            <a:r>
              <a:rPr lang="en-US" sz="8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1</a:t>
            </a:r>
          </a:p>
        </p:txBody>
      </p:sp>
      <p:sp>
        <p:nvSpPr>
          <p:cNvPr id="283" name="NumBoxInside 10">
            <a:extLst>
              <a:ext uri="{FF2B5EF4-FFF2-40B4-BE49-F238E27FC236}">
                <a16:creationId xmlns:a16="http://schemas.microsoft.com/office/drawing/2014/main" id="{14DB52A5-0D0C-4652-84EF-28F4737CB577}"/>
              </a:ext>
            </a:extLst>
          </p:cNvPr>
          <p:cNvSpPr/>
          <p:nvPr/>
        </p:nvSpPr>
        <p:spPr>
          <a:xfrm>
            <a:off x="2916722" y="2252895"/>
            <a:ext cx="228600" cy="228600"/>
          </a:xfrm>
          <a:prstGeom prst="roundRect">
            <a:avLst/>
          </a:prstGeom>
          <a:solidFill>
            <a:srgbClr val="007C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2860" rIns="22860" rtlCol="0" anchor="t"/>
          <a:lstStyle/>
          <a:p>
            <a:pPr algn="ctr"/>
            <a:r>
              <a:rPr lang="en-US" sz="8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2</a:t>
            </a:r>
          </a:p>
        </p:txBody>
      </p:sp>
      <p:sp>
        <p:nvSpPr>
          <p:cNvPr id="284" name="NumBoxInside 10">
            <a:extLst>
              <a:ext uri="{FF2B5EF4-FFF2-40B4-BE49-F238E27FC236}">
                <a16:creationId xmlns:a16="http://schemas.microsoft.com/office/drawing/2014/main" id="{DB63F3F8-1C0B-482A-BF73-B9773A2D7C8B}"/>
              </a:ext>
            </a:extLst>
          </p:cNvPr>
          <p:cNvSpPr/>
          <p:nvPr/>
        </p:nvSpPr>
        <p:spPr>
          <a:xfrm>
            <a:off x="2926568" y="3501527"/>
            <a:ext cx="228600" cy="228600"/>
          </a:xfrm>
          <a:prstGeom prst="roundRect">
            <a:avLst/>
          </a:prstGeom>
          <a:solidFill>
            <a:srgbClr val="007C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2860" rIns="22860" rtlCol="0" anchor="t"/>
          <a:lstStyle/>
          <a:p>
            <a:pPr algn="ctr"/>
            <a:r>
              <a:rPr lang="en-US" sz="8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3</a:t>
            </a:r>
          </a:p>
        </p:txBody>
      </p:sp>
      <p:sp>
        <p:nvSpPr>
          <p:cNvPr id="285" name="NumBoxInside 10">
            <a:extLst>
              <a:ext uri="{FF2B5EF4-FFF2-40B4-BE49-F238E27FC236}">
                <a16:creationId xmlns:a16="http://schemas.microsoft.com/office/drawing/2014/main" id="{0E3FC8A7-90BD-453F-B34F-96D059883E9B}"/>
              </a:ext>
            </a:extLst>
          </p:cNvPr>
          <p:cNvSpPr/>
          <p:nvPr/>
        </p:nvSpPr>
        <p:spPr>
          <a:xfrm>
            <a:off x="5371857" y="918020"/>
            <a:ext cx="228600" cy="228600"/>
          </a:xfrm>
          <a:prstGeom prst="roundRect">
            <a:avLst/>
          </a:prstGeom>
          <a:solidFill>
            <a:srgbClr val="007C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2860" rIns="22860" rtlCol="0" anchor="t"/>
          <a:lstStyle/>
          <a:p>
            <a:pPr algn="ctr"/>
            <a:r>
              <a:rPr lang="en-US" sz="8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4</a:t>
            </a:r>
          </a:p>
        </p:txBody>
      </p:sp>
      <p:sp>
        <p:nvSpPr>
          <p:cNvPr id="286" name="NumBoxInside 10">
            <a:extLst>
              <a:ext uri="{FF2B5EF4-FFF2-40B4-BE49-F238E27FC236}">
                <a16:creationId xmlns:a16="http://schemas.microsoft.com/office/drawing/2014/main" id="{34AB915D-9342-4764-84A3-3E84C0C2C6AB}"/>
              </a:ext>
            </a:extLst>
          </p:cNvPr>
          <p:cNvSpPr/>
          <p:nvPr/>
        </p:nvSpPr>
        <p:spPr>
          <a:xfrm>
            <a:off x="3641656" y="1472196"/>
            <a:ext cx="228600" cy="228600"/>
          </a:xfrm>
          <a:prstGeom prst="roundRect">
            <a:avLst/>
          </a:prstGeom>
          <a:solidFill>
            <a:srgbClr val="007C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2860" rIns="22860" rtlCol="0" anchor="t"/>
          <a:lstStyle/>
          <a:p>
            <a:pPr algn="ctr"/>
            <a:r>
              <a:rPr lang="en-US" sz="8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5</a:t>
            </a:r>
          </a:p>
        </p:txBody>
      </p:sp>
      <p:sp>
        <p:nvSpPr>
          <p:cNvPr id="287" name="NumBoxInside 10">
            <a:extLst>
              <a:ext uri="{FF2B5EF4-FFF2-40B4-BE49-F238E27FC236}">
                <a16:creationId xmlns:a16="http://schemas.microsoft.com/office/drawing/2014/main" id="{074DDC0F-A745-49AB-851A-F9C992976017}"/>
              </a:ext>
            </a:extLst>
          </p:cNvPr>
          <p:cNvSpPr/>
          <p:nvPr/>
        </p:nvSpPr>
        <p:spPr>
          <a:xfrm>
            <a:off x="3660438" y="2156970"/>
            <a:ext cx="228600" cy="228600"/>
          </a:xfrm>
          <a:prstGeom prst="roundRect">
            <a:avLst/>
          </a:prstGeom>
          <a:solidFill>
            <a:srgbClr val="007C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2860" rIns="22860" rtlCol="0" anchor="t"/>
          <a:lstStyle/>
          <a:p>
            <a:pPr algn="ctr"/>
            <a:r>
              <a:rPr lang="en-US" sz="8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6</a:t>
            </a:r>
          </a:p>
        </p:txBody>
      </p:sp>
      <p:sp>
        <p:nvSpPr>
          <p:cNvPr id="288" name="NumBoxInside 10">
            <a:extLst>
              <a:ext uri="{FF2B5EF4-FFF2-40B4-BE49-F238E27FC236}">
                <a16:creationId xmlns:a16="http://schemas.microsoft.com/office/drawing/2014/main" id="{DD91DFFB-57A3-4E30-A07F-D837F5915C2B}"/>
              </a:ext>
            </a:extLst>
          </p:cNvPr>
          <p:cNvSpPr/>
          <p:nvPr/>
        </p:nvSpPr>
        <p:spPr>
          <a:xfrm>
            <a:off x="3660438" y="2814228"/>
            <a:ext cx="228600" cy="228600"/>
          </a:xfrm>
          <a:prstGeom prst="roundRect">
            <a:avLst/>
          </a:prstGeom>
          <a:solidFill>
            <a:srgbClr val="007C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2860" rIns="22860" rtlCol="0" anchor="t"/>
          <a:lstStyle/>
          <a:p>
            <a:pPr algn="ctr"/>
            <a:r>
              <a:rPr lang="en-US" sz="8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7</a:t>
            </a:r>
          </a:p>
        </p:txBody>
      </p:sp>
      <p:sp>
        <p:nvSpPr>
          <p:cNvPr id="289" name="NumBoxInside 10">
            <a:extLst>
              <a:ext uri="{FF2B5EF4-FFF2-40B4-BE49-F238E27FC236}">
                <a16:creationId xmlns:a16="http://schemas.microsoft.com/office/drawing/2014/main" id="{A376D9BE-7C9B-419F-A485-95DBAF51C289}"/>
              </a:ext>
            </a:extLst>
          </p:cNvPr>
          <p:cNvSpPr/>
          <p:nvPr/>
        </p:nvSpPr>
        <p:spPr>
          <a:xfrm>
            <a:off x="3667272" y="3433934"/>
            <a:ext cx="228600" cy="228600"/>
          </a:xfrm>
          <a:prstGeom prst="roundRect">
            <a:avLst/>
          </a:prstGeom>
          <a:solidFill>
            <a:srgbClr val="007C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2860" rIns="22860" rtlCol="0" anchor="t"/>
          <a:lstStyle/>
          <a:p>
            <a:pPr algn="ctr"/>
            <a:r>
              <a:rPr lang="en-US" sz="8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8</a:t>
            </a:r>
          </a:p>
        </p:txBody>
      </p:sp>
      <p:sp>
        <p:nvSpPr>
          <p:cNvPr id="290" name="NumBoxInside 10">
            <a:extLst>
              <a:ext uri="{FF2B5EF4-FFF2-40B4-BE49-F238E27FC236}">
                <a16:creationId xmlns:a16="http://schemas.microsoft.com/office/drawing/2014/main" id="{06115164-485E-4A44-8254-58687C36A37C}"/>
              </a:ext>
            </a:extLst>
          </p:cNvPr>
          <p:cNvSpPr/>
          <p:nvPr/>
        </p:nvSpPr>
        <p:spPr>
          <a:xfrm>
            <a:off x="5974021" y="3221262"/>
            <a:ext cx="228600" cy="228600"/>
          </a:xfrm>
          <a:prstGeom prst="roundRect">
            <a:avLst/>
          </a:prstGeom>
          <a:solidFill>
            <a:srgbClr val="007C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2860" rIns="22860" rtlCol="0" anchor="t"/>
          <a:lstStyle/>
          <a:p>
            <a:pPr algn="ctr"/>
            <a:r>
              <a:rPr lang="en-US" sz="8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9</a:t>
            </a:r>
          </a:p>
        </p:txBody>
      </p:sp>
      <p:sp>
        <p:nvSpPr>
          <p:cNvPr id="291" name="NumBoxInside 10">
            <a:extLst>
              <a:ext uri="{FF2B5EF4-FFF2-40B4-BE49-F238E27FC236}">
                <a16:creationId xmlns:a16="http://schemas.microsoft.com/office/drawing/2014/main" id="{5B3B4DEB-E830-49BC-B088-6BF3B11FDFD2}"/>
              </a:ext>
            </a:extLst>
          </p:cNvPr>
          <p:cNvSpPr/>
          <p:nvPr/>
        </p:nvSpPr>
        <p:spPr>
          <a:xfrm>
            <a:off x="3650664" y="4082440"/>
            <a:ext cx="228600" cy="228600"/>
          </a:xfrm>
          <a:prstGeom prst="roundRect">
            <a:avLst/>
          </a:prstGeom>
          <a:solidFill>
            <a:srgbClr val="007C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2860" rIns="22860" rtlCol="0" anchor="t"/>
          <a:lstStyle/>
          <a:p>
            <a:pPr algn="ctr"/>
            <a:r>
              <a:rPr lang="en-US" sz="8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10</a:t>
            </a:r>
          </a:p>
        </p:txBody>
      </p:sp>
      <p:sp>
        <p:nvSpPr>
          <p:cNvPr id="292" name="NumBoxInside 10">
            <a:extLst>
              <a:ext uri="{FF2B5EF4-FFF2-40B4-BE49-F238E27FC236}">
                <a16:creationId xmlns:a16="http://schemas.microsoft.com/office/drawing/2014/main" id="{091AE501-D8A4-4599-9EFC-5E93C810B3FF}"/>
              </a:ext>
            </a:extLst>
          </p:cNvPr>
          <p:cNvSpPr/>
          <p:nvPr/>
        </p:nvSpPr>
        <p:spPr>
          <a:xfrm>
            <a:off x="3650299" y="4682109"/>
            <a:ext cx="228600" cy="228600"/>
          </a:xfrm>
          <a:prstGeom prst="roundRect">
            <a:avLst/>
          </a:prstGeom>
          <a:solidFill>
            <a:srgbClr val="007C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2860" rIns="22860" rtlCol="0" anchor="t"/>
          <a:lstStyle/>
          <a:p>
            <a:pPr algn="ctr"/>
            <a:r>
              <a:rPr lang="en-US" sz="8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11</a:t>
            </a:r>
          </a:p>
        </p:txBody>
      </p:sp>
      <p:sp>
        <p:nvSpPr>
          <p:cNvPr id="293" name="NumBoxInside 10">
            <a:extLst>
              <a:ext uri="{FF2B5EF4-FFF2-40B4-BE49-F238E27FC236}">
                <a16:creationId xmlns:a16="http://schemas.microsoft.com/office/drawing/2014/main" id="{6E6618D9-7D5C-4759-84BE-4ED337FFA2C0}"/>
              </a:ext>
            </a:extLst>
          </p:cNvPr>
          <p:cNvSpPr/>
          <p:nvPr/>
        </p:nvSpPr>
        <p:spPr>
          <a:xfrm>
            <a:off x="3669826" y="5404793"/>
            <a:ext cx="228600" cy="228600"/>
          </a:xfrm>
          <a:prstGeom prst="roundRect">
            <a:avLst/>
          </a:prstGeom>
          <a:solidFill>
            <a:srgbClr val="007C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2860" rIns="22860" rtlCol="0" anchor="t"/>
          <a:lstStyle/>
          <a:p>
            <a:pPr algn="ctr"/>
            <a:r>
              <a:rPr lang="en-US" sz="8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12</a:t>
            </a:r>
          </a:p>
        </p:txBody>
      </p:sp>
      <p:sp>
        <p:nvSpPr>
          <p:cNvPr id="294" name="NumBoxInside 10">
            <a:extLst>
              <a:ext uri="{FF2B5EF4-FFF2-40B4-BE49-F238E27FC236}">
                <a16:creationId xmlns:a16="http://schemas.microsoft.com/office/drawing/2014/main" id="{093CE275-7F82-4474-B66D-003A6638D426}"/>
              </a:ext>
            </a:extLst>
          </p:cNvPr>
          <p:cNvSpPr/>
          <p:nvPr/>
        </p:nvSpPr>
        <p:spPr>
          <a:xfrm>
            <a:off x="3678813" y="5949795"/>
            <a:ext cx="228600" cy="228600"/>
          </a:xfrm>
          <a:prstGeom prst="roundRect">
            <a:avLst/>
          </a:prstGeom>
          <a:solidFill>
            <a:srgbClr val="007C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2860" rIns="22860" rtlCol="0" anchor="t"/>
          <a:lstStyle/>
          <a:p>
            <a:pPr algn="ctr"/>
            <a:r>
              <a:rPr lang="en-US" sz="8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13</a:t>
            </a:r>
          </a:p>
        </p:txBody>
      </p:sp>
      <p:sp>
        <p:nvSpPr>
          <p:cNvPr id="295" name="NumBoxInside 10">
            <a:extLst>
              <a:ext uri="{FF2B5EF4-FFF2-40B4-BE49-F238E27FC236}">
                <a16:creationId xmlns:a16="http://schemas.microsoft.com/office/drawing/2014/main" id="{37284E0D-3E46-431A-9B78-81D0205BC6BE}"/>
              </a:ext>
            </a:extLst>
          </p:cNvPr>
          <p:cNvSpPr/>
          <p:nvPr/>
        </p:nvSpPr>
        <p:spPr>
          <a:xfrm>
            <a:off x="5362923" y="6041855"/>
            <a:ext cx="228600" cy="228600"/>
          </a:xfrm>
          <a:prstGeom prst="roundRect">
            <a:avLst/>
          </a:prstGeom>
          <a:solidFill>
            <a:srgbClr val="007C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2860" rIns="22860" rtlCol="0" anchor="t"/>
          <a:lstStyle/>
          <a:p>
            <a:pPr algn="ctr"/>
            <a:r>
              <a:rPr lang="en-US" sz="8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14</a:t>
            </a:r>
          </a:p>
        </p:txBody>
      </p:sp>
      <p:cxnSp>
        <p:nvCxnSpPr>
          <p:cNvPr id="296" name="Straight Connector 295">
            <a:extLst>
              <a:ext uri="{FF2B5EF4-FFF2-40B4-BE49-F238E27FC236}">
                <a16:creationId xmlns:a16="http://schemas.microsoft.com/office/drawing/2014/main" id="{D4BAD7D6-9BC5-4B0A-99E0-76F8A4370794}"/>
              </a:ext>
            </a:extLst>
          </p:cNvPr>
          <p:cNvCxnSpPr>
            <a:cxnSpLocks/>
          </p:cNvCxnSpPr>
          <p:nvPr/>
        </p:nvCxnSpPr>
        <p:spPr>
          <a:xfrm flipV="1">
            <a:off x="4657433" y="3457918"/>
            <a:ext cx="2487094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97" name="Graphic 24">
            <a:extLst>
              <a:ext uri="{FF2B5EF4-FFF2-40B4-BE49-F238E27FC236}">
                <a16:creationId xmlns:a16="http://schemas.microsoft.com/office/drawing/2014/main" id="{85315B46-E72E-4DAA-BD37-724C720DD92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43270" y="3352800"/>
            <a:ext cx="274320" cy="274320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</p:pic>
      <p:cxnSp>
        <p:nvCxnSpPr>
          <p:cNvPr id="298" name="Straight Arrow Connector 297">
            <a:extLst>
              <a:ext uri="{FF2B5EF4-FFF2-40B4-BE49-F238E27FC236}">
                <a16:creationId xmlns:a16="http://schemas.microsoft.com/office/drawing/2014/main" id="{3EC46F83-7218-4703-9B41-E17162C0C756}"/>
              </a:ext>
            </a:extLst>
          </p:cNvPr>
          <p:cNvCxnSpPr>
            <a:stCxn id="238" idx="3"/>
          </p:cNvCxnSpPr>
          <p:nvPr/>
        </p:nvCxnSpPr>
        <p:spPr>
          <a:xfrm>
            <a:off x="7443177" y="3495087"/>
            <a:ext cx="1238405" cy="0"/>
          </a:xfrm>
          <a:prstGeom prst="straightConnector1">
            <a:avLst/>
          </a:prstGeom>
          <a:ln>
            <a:solidFill>
              <a:schemeClr val="tx2"/>
            </a:solidFill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443758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2C6148-E3E5-664B-8A24-89C2726A7A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3768" y="401065"/>
            <a:ext cx="10515600" cy="982412"/>
          </a:xfrm>
        </p:spPr>
        <p:txBody>
          <a:bodyPr/>
          <a:lstStyle/>
          <a:p>
            <a:r>
              <a:rPr lang="en-US" dirty="0"/>
              <a:t>Resources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ECCB9B0-CBBE-A041-9695-C37896486A2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For all service icons, refer to </a:t>
            </a:r>
            <a:r>
              <a:rPr lang="en-US" dirty="0">
                <a:hlinkClick r:id="rId2"/>
              </a:rPr>
              <a:t>AWS Architecture Icons</a:t>
            </a:r>
            <a:r>
              <a:rPr lang="en-US" dirty="0"/>
              <a:t>.</a:t>
            </a:r>
          </a:p>
          <a:p>
            <a:r>
              <a:rPr lang="en-US" dirty="0"/>
              <a:t>For more architecture diagrams, refer to </a:t>
            </a:r>
            <a:r>
              <a:rPr lang="en-US" dirty="0">
                <a:hlinkClick r:id="rId3"/>
              </a:rPr>
              <a:t>AWS Architecture Center</a:t>
            </a:r>
            <a:r>
              <a:rPr lang="en-US" dirty="0"/>
              <a:t>.</a:t>
            </a:r>
          </a:p>
          <a:p>
            <a:r>
              <a:rPr lang="en-US" dirty="0"/>
              <a:t>For more AWS best practices, refer to </a:t>
            </a:r>
            <a:r>
              <a:rPr lang="en-US" dirty="0">
                <a:hlinkClick r:id="rId4"/>
              </a:rPr>
              <a:t>AWS Well-Architected</a:t>
            </a:r>
            <a:r>
              <a:rPr lang="en-US" dirty="0"/>
              <a:t>.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/>
              <a:t>If you have suggestions about making this experience better, </a:t>
            </a:r>
            <a:r>
              <a:rPr lang="en-US" dirty="0">
                <a:hlinkClick r:id="rId5"/>
              </a:rPr>
              <a:t>provide feedback</a:t>
            </a:r>
            <a:r>
              <a:rPr lang="en-US" dirty="0"/>
              <a:t>.</a:t>
            </a:r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26C8BDD-2AC7-FD49-B718-D5C3842239D0}"/>
              </a:ext>
            </a:extLst>
          </p:cNvPr>
          <p:cNvSpPr txBox="1"/>
          <p:nvPr/>
        </p:nvSpPr>
        <p:spPr>
          <a:xfrm>
            <a:off x="673768" y="1174282"/>
            <a:ext cx="97311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To get started with customizing your architecture diagram, refer to the following resources.</a:t>
            </a:r>
          </a:p>
        </p:txBody>
      </p:sp>
    </p:spTree>
    <p:extLst>
      <p:ext uri="{BB962C8B-B14F-4D97-AF65-F5344CB8AC3E}">
        <p14:creationId xmlns:p14="http://schemas.microsoft.com/office/powerpoint/2010/main" val="249575969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58613</TotalTime>
  <Words>403</Words>
  <Application>Microsoft Office PowerPoint</Application>
  <PresentationFormat>Widescreen</PresentationFormat>
  <Paragraphs>107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Amazon Ember</vt:lpstr>
      <vt:lpstr>Arial</vt:lpstr>
      <vt:lpstr>Calibri</vt:lpstr>
      <vt:lpstr>Calibri Light</vt:lpstr>
      <vt:lpstr>Office Theme</vt:lpstr>
      <vt:lpstr>PowerPoint Presentation</vt:lpstr>
      <vt:lpstr>Resources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Open edX on AWS</dc:title>
  <dc:subject/>
  <dc:creator>Amazon Web Services</dc:creator>
  <cp:keywords/>
  <dc:description/>
  <cp:lastModifiedBy>Courtright, Andrea</cp:lastModifiedBy>
  <cp:revision>99</cp:revision>
  <dcterms:created xsi:type="dcterms:W3CDTF">2020-07-21T19:38:25Z</dcterms:created>
  <dcterms:modified xsi:type="dcterms:W3CDTF">2023-04-14T18:30:34Z</dcterms:modified>
  <cp:category/>
</cp:coreProperties>
</file>