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84" d="100"/>
          <a:sy n="84" d="100"/>
        </p:scale>
        <p:origin x="216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real-time-casino-player-analytics/real-time-casino-player-analytics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Real-Time Casino Player Analytics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B64D4E4E-8DA3-7FB5-6F61-C169D92EC8B6}"/>
              </a:ext>
            </a:extLst>
          </p:cNvPr>
          <p:cNvCxnSpPr>
            <a:cxnSpLocks/>
            <a:stCxn id="89" idx="2"/>
            <a:endCxn id="7" idx="0"/>
          </p:cNvCxnSpPr>
          <p:nvPr/>
        </p:nvCxnSpPr>
        <p:spPr>
          <a:xfrm rot="5400000" flipH="1">
            <a:off x="6574888" y="672553"/>
            <a:ext cx="41069" cy="4243164"/>
          </a:xfrm>
          <a:prstGeom prst="bentConnector5">
            <a:avLst>
              <a:gd name="adj1" fmla="val 869335"/>
              <a:gd name="adj2" fmla="val 174"/>
              <a:gd name="adj3" fmla="val 881775"/>
            </a:avLst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880115-5A7F-528F-87D2-5305AD735B2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413952" y="4659827"/>
            <a:ext cx="1615683" cy="2362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1DE6A17-C0F2-EA56-97EF-4203703B78EF}"/>
              </a:ext>
            </a:extLst>
          </p:cNvPr>
          <p:cNvSpPr/>
          <p:nvPr/>
        </p:nvSpPr>
        <p:spPr>
          <a:xfrm>
            <a:off x="5946128" y="3364272"/>
            <a:ext cx="3352800" cy="1113137"/>
          </a:xfrm>
          <a:prstGeom prst="roundRect">
            <a:avLst/>
          </a:prstGeom>
          <a:solidFill>
            <a:schemeClr val="accent4">
              <a:lumMod val="40000"/>
              <a:lumOff val="60000"/>
              <a:alpha val="22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9">
            <a:extLst>
              <a:ext uri="{FF2B5EF4-FFF2-40B4-BE49-F238E27FC236}">
                <a16:creationId xmlns:a16="http://schemas.microsoft.com/office/drawing/2014/main" id="{595AA2B1-6984-0923-B0B3-A13BBDA8D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080" y="2773600"/>
            <a:ext cx="363172" cy="36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phic 17">
            <a:extLst>
              <a:ext uri="{FF2B5EF4-FFF2-40B4-BE49-F238E27FC236}">
                <a16:creationId xmlns:a16="http://schemas.microsoft.com/office/drawing/2014/main" id="{4D59577C-D037-6F46-5D7C-7960308E3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/>
        </p:blipFill>
        <p:spPr bwMode="auto">
          <a:xfrm>
            <a:off x="4292255" y="2773600"/>
            <a:ext cx="363171" cy="36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B51B7789-F0EA-BCD0-29AA-CDD2D40EE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541" y="3133755"/>
            <a:ext cx="181753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pic>
        <p:nvPicPr>
          <p:cNvPr id="9" name="Graphic 7">
            <a:extLst>
              <a:ext uri="{FF2B5EF4-FFF2-40B4-BE49-F238E27FC236}">
                <a16:creationId xmlns:a16="http://schemas.microsoft.com/office/drawing/2014/main" id="{DAE2C5FB-8A91-EDDF-1F43-FB092538F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673" y="4521807"/>
            <a:ext cx="323279" cy="323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phic 6">
            <a:extLst>
              <a:ext uri="{FF2B5EF4-FFF2-40B4-BE49-F238E27FC236}">
                <a16:creationId xmlns:a16="http://schemas.microsoft.com/office/drawing/2014/main" id="{86EEDC53-5670-A811-A8F9-E85176EFE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591" y="4429227"/>
            <a:ext cx="363172" cy="36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1D91BF22-F28F-AD54-CA05-CEFB1F9E8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5173" y="4790817"/>
            <a:ext cx="18175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271437-38DD-2BBD-6329-1683EFFF9E1D}"/>
              </a:ext>
            </a:extLst>
          </p:cNvPr>
          <p:cNvSpPr/>
          <p:nvPr/>
        </p:nvSpPr>
        <p:spPr>
          <a:xfrm>
            <a:off x="3804591" y="2017489"/>
            <a:ext cx="5799138" cy="3218698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n w="0"/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21D20B-EA7C-4FC1-C7EA-541494CEED6F}"/>
              </a:ext>
            </a:extLst>
          </p:cNvPr>
          <p:cNvSpPr/>
          <p:nvPr/>
        </p:nvSpPr>
        <p:spPr>
          <a:xfrm>
            <a:off x="3583928" y="1371600"/>
            <a:ext cx="6248400" cy="4114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4E0CAC74-748A-24A7-9133-77FEFD9440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583928" y="1371600"/>
            <a:ext cx="381000" cy="381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EBFD0C9-275E-588F-6FA5-FBF2F897434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04591" y="2014993"/>
            <a:ext cx="346364" cy="346364"/>
          </a:xfrm>
          <a:prstGeom prst="rect">
            <a:avLst/>
          </a:prstGeom>
        </p:spPr>
      </p:pic>
      <p:pic>
        <p:nvPicPr>
          <p:cNvPr id="16" name="Graphic 10">
            <a:extLst>
              <a:ext uri="{FF2B5EF4-FFF2-40B4-BE49-F238E27FC236}">
                <a16:creationId xmlns:a16="http://schemas.microsoft.com/office/drawing/2014/main" id="{45730BE2-0B99-942F-621A-0895418A1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816" y="2773600"/>
            <a:ext cx="363172" cy="36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phic 8">
            <a:extLst>
              <a:ext uri="{FF2B5EF4-FFF2-40B4-BE49-F238E27FC236}">
                <a16:creationId xmlns:a16="http://schemas.microsoft.com/office/drawing/2014/main" id="{FBA55F61-93A5-C089-B44B-F000D2B0F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730" y="3634110"/>
            <a:ext cx="368235" cy="36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phic 23">
            <a:extLst>
              <a:ext uri="{FF2B5EF4-FFF2-40B4-BE49-F238E27FC236}">
                <a16:creationId xmlns:a16="http://schemas.microsoft.com/office/drawing/2014/main" id="{B8406EFB-A8F1-1587-81AC-7EDCCF93B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928" y="2773600"/>
            <a:ext cx="360155" cy="360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phic 6">
            <a:extLst>
              <a:ext uri="{FF2B5EF4-FFF2-40B4-BE49-F238E27FC236}">
                <a16:creationId xmlns:a16="http://schemas.microsoft.com/office/drawing/2014/main" id="{1E2ED1A0-A5D3-5B90-8D18-702C3FB0A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937" y="3622651"/>
            <a:ext cx="372998" cy="37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phic 8">
            <a:extLst>
              <a:ext uri="{FF2B5EF4-FFF2-40B4-BE49-F238E27FC236}">
                <a16:creationId xmlns:a16="http://schemas.microsoft.com/office/drawing/2014/main" id="{2FCAD75F-8175-5419-357F-0D7828528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541" y="3622651"/>
            <a:ext cx="368235" cy="36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phic 22">
            <a:extLst>
              <a:ext uri="{FF2B5EF4-FFF2-40B4-BE49-F238E27FC236}">
                <a16:creationId xmlns:a16="http://schemas.microsoft.com/office/drawing/2014/main" id="{5A837106-A367-D38B-CB19-18B01419B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655" y="3600878"/>
            <a:ext cx="396704" cy="3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9">
            <a:extLst>
              <a:ext uri="{FF2B5EF4-FFF2-40B4-BE49-F238E27FC236}">
                <a16:creationId xmlns:a16="http://schemas.microsoft.com/office/drawing/2014/main" id="{48FD2EC8-2611-3785-140A-AE6CBD5B1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1666" y="3329539"/>
            <a:ext cx="23224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management and model building</a:t>
            </a:r>
          </a:p>
        </p:txBody>
      </p:sp>
      <p:pic>
        <p:nvPicPr>
          <p:cNvPr id="23" name="Graphic 9">
            <a:extLst>
              <a:ext uri="{FF2B5EF4-FFF2-40B4-BE49-F238E27FC236}">
                <a16:creationId xmlns:a16="http://schemas.microsoft.com/office/drawing/2014/main" id="{71A4B4C6-A154-EB12-60D0-62ABA460A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095" y="4427645"/>
            <a:ext cx="363172" cy="363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9">
            <a:extLst>
              <a:ext uri="{FF2B5EF4-FFF2-40B4-BE49-F238E27FC236}">
                <a16:creationId xmlns:a16="http://schemas.microsoft.com/office/drawing/2014/main" id="{F30C9892-0273-F2C1-3F6C-708441A5E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1209" y="3969651"/>
            <a:ext cx="18175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</a:t>
            </a: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0D518AB7-6CC8-26A3-2C11-A7B62A503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407" y="3978555"/>
            <a:ext cx="13498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refined data</a:t>
            </a:r>
          </a:p>
        </p:txBody>
      </p:sp>
      <p:sp>
        <p:nvSpPr>
          <p:cNvPr id="26" name="TextBox 9">
            <a:extLst>
              <a:ext uri="{FF2B5EF4-FFF2-40B4-BE49-F238E27FC236}">
                <a16:creationId xmlns:a16="http://schemas.microsoft.com/office/drawing/2014/main" id="{B656BC3F-289C-0FD2-BD17-0B4E0E86E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6249" y="3978701"/>
            <a:ext cx="14609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transform  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AFF0B35-F284-FFAC-C57C-4BB3054B873D}"/>
              </a:ext>
            </a:extLst>
          </p:cNvPr>
          <p:cNvCxnSpPr>
            <a:cxnSpLocks/>
          </p:cNvCxnSpPr>
          <p:nvPr/>
        </p:nvCxnSpPr>
        <p:spPr>
          <a:xfrm>
            <a:off x="4698987" y="2953677"/>
            <a:ext cx="59372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A67E3D3-5A09-BC94-C538-E2160D711598}"/>
              </a:ext>
            </a:extLst>
          </p:cNvPr>
          <p:cNvCxnSpPr>
            <a:cxnSpLocks/>
          </p:cNvCxnSpPr>
          <p:nvPr/>
        </p:nvCxnSpPr>
        <p:spPr>
          <a:xfrm>
            <a:off x="5749091" y="2953677"/>
            <a:ext cx="59372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AA310C-B6B4-E2F9-59D6-AAD337EE0004}"/>
              </a:ext>
            </a:extLst>
          </p:cNvPr>
          <p:cNvCxnSpPr>
            <a:cxnSpLocks/>
          </p:cNvCxnSpPr>
          <p:nvPr/>
        </p:nvCxnSpPr>
        <p:spPr>
          <a:xfrm>
            <a:off x="6523433" y="3295129"/>
            <a:ext cx="0" cy="24140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DA8AADB-4182-6987-008A-BDD6C71AA9C2}"/>
              </a:ext>
            </a:extLst>
          </p:cNvPr>
          <p:cNvCxnSpPr>
            <a:cxnSpLocks/>
          </p:cNvCxnSpPr>
          <p:nvPr/>
        </p:nvCxnSpPr>
        <p:spPr>
          <a:xfrm flipV="1">
            <a:off x="8719714" y="3126414"/>
            <a:ext cx="0" cy="44557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074305C-377F-AB21-C611-1FF3ABF92B7C}"/>
              </a:ext>
            </a:extLst>
          </p:cNvPr>
          <p:cNvCxnSpPr>
            <a:cxnSpLocks/>
          </p:cNvCxnSpPr>
          <p:nvPr/>
        </p:nvCxnSpPr>
        <p:spPr>
          <a:xfrm>
            <a:off x="6842760" y="3823381"/>
            <a:ext cx="262056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E1A3B89-89E5-E9D1-05B2-D202BFB4572A}"/>
              </a:ext>
            </a:extLst>
          </p:cNvPr>
          <p:cNvCxnSpPr>
            <a:cxnSpLocks/>
          </p:cNvCxnSpPr>
          <p:nvPr/>
        </p:nvCxnSpPr>
        <p:spPr>
          <a:xfrm>
            <a:off x="7549722" y="3876323"/>
            <a:ext cx="262056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45D8DE6-D6EB-2881-5540-72025B8C4F3F}"/>
              </a:ext>
            </a:extLst>
          </p:cNvPr>
          <p:cNvCxnSpPr>
            <a:cxnSpLocks/>
          </p:cNvCxnSpPr>
          <p:nvPr/>
        </p:nvCxnSpPr>
        <p:spPr>
          <a:xfrm>
            <a:off x="8242200" y="3852871"/>
            <a:ext cx="262056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9">
            <a:extLst>
              <a:ext uri="{FF2B5EF4-FFF2-40B4-BE49-F238E27FC236}">
                <a16:creationId xmlns:a16="http://schemas.microsoft.com/office/drawing/2014/main" id="{A60A7ECB-011F-3EC5-45E3-FA368B817B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9047" y="3949020"/>
            <a:ext cx="11498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Storage Service (Amazon S3)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raw data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32C11DB-354F-7093-EBC0-8F56A9954A22}"/>
              </a:ext>
            </a:extLst>
          </p:cNvPr>
          <p:cNvCxnSpPr>
            <a:cxnSpLocks/>
          </p:cNvCxnSpPr>
          <p:nvPr/>
        </p:nvCxnSpPr>
        <p:spPr>
          <a:xfrm>
            <a:off x="6842760" y="2958831"/>
            <a:ext cx="1545372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9">
            <a:extLst>
              <a:ext uri="{FF2B5EF4-FFF2-40B4-BE49-F238E27FC236}">
                <a16:creationId xmlns:a16="http://schemas.microsoft.com/office/drawing/2014/main" id="{315576AF-AB49-0280-56C8-3EE743622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1805" y="2732959"/>
            <a:ext cx="163142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computed customer rating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3AFD3D5-9D1D-BA8D-014A-0BB49887E1B8}"/>
              </a:ext>
            </a:extLst>
          </p:cNvPr>
          <p:cNvCxnSpPr>
            <a:cxnSpLocks/>
            <a:stCxn id="68" idx="2"/>
          </p:cNvCxnSpPr>
          <p:nvPr/>
        </p:nvCxnSpPr>
        <p:spPr>
          <a:xfrm>
            <a:off x="2649584" y="3024353"/>
            <a:ext cx="1430116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Graphic 24">
            <a:extLst>
              <a:ext uri="{FF2B5EF4-FFF2-40B4-BE49-F238E27FC236}">
                <a16:creationId xmlns:a16="http://schemas.microsoft.com/office/drawing/2014/main" id="{7E57D0FC-C21B-FC1A-56B9-BFAD4E57D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570" y="4003277"/>
            <a:ext cx="341739" cy="34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Freeform 38">
            <a:extLst>
              <a:ext uri="{FF2B5EF4-FFF2-40B4-BE49-F238E27FC236}">
                <a16:creationId xmlns:a16="http://schemas.microsoft.com/office/drawing/2014/main" id="{2723E0AD-9FDB-C2AB-D175-F04C6AFF3578}"/>
              </a:ext>
            </a:extLst>
          </p:cNvPr>
          <p:cNvSpPr/>
          <p:nvPr/>
        </p:nvSpPr>
        <p:spPr>
          <a:xfrm rot="16200000" flipH="1" flipV="1">
            <a:off x="6044439" y="4182061"/>
            <a:ext cx="170826" cy="761523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highlight>
                <a:srgbClr val="FF9900"/>
              </a:highlight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F9F5A43-3CEF-CE08-0E66-5971DC07469F}"/>
              </a:ext>
            </a:extLst>
          </p:cNvPr>
          <p:cNvCxnSpPr>
            <a:cxnSpLocks/>
          </p:cNvCxnSpPr>
          <p:nvPr/>
        </p:nvCxnSpPr>
        <p:spPr>
          <a:xfrm>
            <a:off x="4655426" y="4650597"/>
            <a:ext cx="593725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38987E2-057C-DB4C-DC1E-241836F7548D}"/>
              </a:ext>
            </a:extLst>
          </p:cNvPr>
          <p:cNvCxnSpPr>
            <a:cxnSpLocks/>
          </p:cNvCxnSpPr>
          <p:nvPr/>
        </p:nvCxnSpPr>
        <p:spPr>
          <a:xfrm>
            <a:off x="6842760" y="3978555"/>
            <a:ext cx="262056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F35C06C-3A0A-6E33-8E1D-300474702D9D}"/>
              </a:ext>
            </a:extLst>
          </p:cNvPr>
          <p:cNvCxnSpPr>
            <a:cxnSpLocks/>
          </p:cNvCxnSpPr>
          <p:nvPr/>
        </p:nvCxnSpPr>
        <p:spPr>
          <a:xfrm>
            <a:off x="7526935" y="3984222"/>
            <a:ext cx="262056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BFBBB5D-3D96-51FE-0F12-9FF84916311C}"/>
              </a:ext>
            </a:extLst>
          </p:cNvPr>
          <p:cNvCxnSpPr>
            <a:cxnSpLocks/>
          </p:cNvCxnSpPr>
          <p:nvPr/>
        </p:nvCxnSpPr>
        <p:spPr>
          <a:xfrm>
            <a:off x="8265688" y="3969651"/>
            <a:ext cx="262056" cy="0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23">
            <a:extLst>
              <a:ext uri="{FF2B5EF4-FFF2-40B4-BE49-F238E27FC236}">
                <a16:creationId xmlns:a16="http://schemas.microsoft.com/office/drawing/2014/main" id="{9DC50C9C-96D4-4AA5-E5BD-94190D71D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611" y="4582320"/>
            <a:ext cx="380054" cy="38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C9AF13C-CECC-F8C0-B2AE-7CFBF0C0FA36}"/>
              </a:ext>
            </a:extLst>
          </p:cNvPr>
          <p:cNvCxnSpPr>
            <a:cxnSpLocks/>
          </p:cNvCxnSpPr>
          <p:nvPr/>
        </p:nvCxnSpPr>
        <p:spPr>
          <a:xfrm flipV="1">
            <a:off x="8717004" y="4317109"/>
            <a:ext cx="0" cy="268113"/>
          </a:xfrm>
          <a:prstGeom prst="straightConnector1">
            <a:avLst/>
          </a:prstGeom>
          <a:ln w="12700">
            <a:solidFill>
              <a:schemeClr val="accent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eform 45">
            <a:extLst>
              <a:ext uri="{FF2B5EF4-FFF2-40B4-BE49-F238E27FC236}">
                <a16:creationId xmlns:a16="http://schemas.microsoft.com/office/drawing/2014/main" id="{07857A2D-729B-755A-3E5E-5192976B7479}"/>
              </a:ext>
            </a:extLst>
          </p:cNvPr>
          <p:cNvSpPr/>
          <p:nvPr/>
        </p:nvSpPr>
        <p:spPr>
          <a:xfrm flipH="1" flipV="1">
            <a:off x="8048876" y="4324796"/>
            <a:ext cx="407587" cy="584775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accent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62EC3095-B439-2426-94B9-7D77F2BA9B5B}"/>
              </a:ext>
            </a:extLst>
          </p:cNvPr>
          <p:cNvSpPr/>
          <p:nvPr/>
        </p:nvSpPr>
        <p:spPr>
          <a:xfrm rot="16200000" flipH="1" flipV="1">
            <a:off x="2778580" y="2489395"/>
            <a:ext cx="850377" cy="250092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70C0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highlight>
                <a:srgbClr val="FF9900"/>
              </a:highlight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F385CDB-0892-0D63-501F-672C7BCFAA3A}"/>
              </a:ext>
            </a:extLst>
          </p:cNvPr>
          <p:cNvCxnSpPr>
            <a:cxnSpLocks/>
          </p:cNvCxnSpPr>
          <p:nvPr/>
        </p:nvCxnSpPr>
        <p:spPr>
          <a:xfrm>
            <a:off x="4698987" y="3117184"/>
            <a:ext cx="593725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B45ECE0-7670-AEBE-4407-1C7B96737947}"/>
              </a:ext>
            </a:extLst>
          </p:cNvPr>
          <p:cNvCxnSpPr>
            <a:cxnSpLocks/>
          </p:cNvCxnSpPr>
          <p:nvPr/>
        </p:nvCxnSpPr>
        <p:spPr>
          <a:xfrm>
            <a:off x="5749090" y="3107954"/>
            <a:ext cx="593725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3B3D5E51-4AD5-B61F-3CAB-6C564CB83B9E}"/>
              </a:ext>
            </a:extLst>
          </p:cNvPr>
          <p:cNvCxnSpPr>
            <a:cxnSpLocks/>
          </p:cNvCxnSpPr>
          <p:nvPr/>
        </p:nvCxnSpPr>
        <p:spPr>
          <a:xfrm>
            <a:off x="6857074" y="3107954"/>
            <a:ext cx="1531058" cy="0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9">
            <a:extLst>
              <a:ext uri="{FF2B5EF4-FFF2-40B4-BE49-F238E27FC236}">
                <a16:creationId xmlns:a16="http://schemas.microsoft.com/office/drawing/2014/main" id="{6AD99AFB-CAB9-801A-C86E-FC482E94E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713" y="3239760"/>
            <a:ext cx="181753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casino slot/gaming machines</a:t>
            </a:r>
          </a:p>
        </p:txBody>
      </p:sp>
      <p:sp>
        <p:nvSpPr>
          <p:cNvPr id="52" name="TextBox 9">
            <a:extLst>
              <a:ext uri="{FF2B5EF4-FFF2-40B4-BE49-F238E27FC236}">
                <a16:creationId xmlns:a16="http://schemas.microsoft.com/office/drawing/2014/main" id="{4B2FC769-F336-D86E-A955-1F7720D940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053" y="3133755"/>
            <a:ext cx="18175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Streams</a:t>
            </a:r>
          </a:p>
        </p:txBody>
      </p:sp>
      <p:sp>
        <p:nvSpPr>
          <p:cNvPr id="53" name="TextBox 9">
            <a:extLst>
              <a:ext uri="{FF2B5EF4-FFF2-40B4-BE49-F238E27FC236}">
                <a16:creationId xmlns:a16="http://schemas.microsoft.com/office/drawing/2014/main" id="{3740BCC5-DD6D-35E3-06F6-FAE34B19A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1591" y="3133440"/>
            <a:ext cx="181753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54" name="TextBox 9">
            <a:extLst>
              <a:ext uri="{FF2B5EF4-FFF2-40B4-BE49-F238E27FC236}">
                <a16:creationId xmlns:a16="http://schemas.microsoft.com/office/drawing/2014/main" id="{8F9C617F-E76A-AB27-3660-27411C688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729" y="4772347"/>
            <a:ext cx="18175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Streams</a:t>
            </a:r>
          </a:p>
        </p:txBody>
      </p:sp>
      <p:sp>
        <p:nvSpPr>
          <p:cNvPr id="55" name="NumBox 1">
            <a:extLst>
              <a:ext uri="{FF2B5EF4-FFF2-40B4-BE49-F238E27FC236}">
                <a16:creationId xmlns:a16="http://schemas.microsoft.com/office/drawing/2014/main" id="{DD81992E-3C67-25BE-DED3-DC802AB7C5E4}"/>
              </a:ext>
            </a:extLst>
          </p:cNvPr>
          <p:cNvSpPr/>
          <p:nvPr/>
        </p:nvSpPr>
        <p:spPr>
          <a:xfrm>
            <a:off x="3304259" y="2869205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6" name="NumBox 1">
            <a:extLst>
              <a:ext uri="{FF2B5EF4-FFF2-40B4-BE49-F238E27FC236}">
                <a16:creationId xmlns:a16="http://schemas.microsoft.com/office/drawing/2014/main" id="{370FE49B-EE09-1CE0-59D7-3D9DF0FC6C8B}"/>
              </a:ext>
            </a:extLst>
          </p:cNvPr>
          <p:cNvSpPr/>
          <p:nvPr/>
        </p:nvSpPr>
        <p:spPr>
          <a:xfrm>
            <a:off x="3294127" y="4511076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7" name="NumBox 2">
            <a:extLst>
              <a:ext uri="{FF2B5EF4-FFF2-40B4-BE49-F238E27FC236}">
                <a16:creationId xmlns:a16="http://schemas.microsoft.com/office/drawing/2014/main" id="{9D73EA82-5AA4-048D-3403-A765AE40D8B2}"/>
              </a:ext>
            </a:extLst>
          </p:cNvPr>
          <p:cNvSpPr/>
          <p:nvPr/>
        </p:nvSpPr>
        <p:spPr>
          <a:xfrm>
            <a:off x="5372144" y="4133378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58" name="NumBox 2">
            <a:extLst>
              <a:ext uri="{FF2B5EF4-FFF2-40B4-BE49-F238E27FC236}">
                <a16:creationId xmlns:a16="http://schemas.microsoft.com/office/drawing/2014/main" id="{5D60262F-7FCD-9D3A-1C27-4F2069C6B2FC}"/>
              </a:ext>
            </a:extLst>
          </p:cNvPr>
          <p:cNvSpPr/>
          <p:nvPr/>
        </p:nvSpPr>
        <p:spPr>
          <a:xfrm>
            <a:off x="5388901" y="2491821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59" name="NumBox 3">
            <a:extLst>
              <a:ext uri="{FF2B5EF4-FFF2-40B4-BE49-F238E27FC236}">
                <a16:creationId xmlns:a16="http://schemas.microsoft.com/office/drawing/2014/main" id="{1AA15DB2-4E86-C815-0E9C-9EB9569B7A6B}"/>
              </a:ext>
            </a:extLst>
          </p:cNvPr>
          <p:cNvSpPr/>
          <p:nvPr/>
        </p:nvSpPr>
        <p:spPr>
          <a:xfrm>
            <a:off x="6358730" y="2493551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3v</a:t>
            </a:r>
          </a:p>
        </p:txBody>
      </p:sp>
      <p:sp>
        <p:nvSpPr>
          <p:cNvPr id="60" name="NumBox 4">
            <a:extLst>
              <a:ext uri="{FF2B5EF4-FFF2-40B4-BE49-F238E27FC236}">
                <a16:creationId xmlns:a16="http://schemas.microsoft.com/office/drawing/2014/main" id="{FD1309D8-EC45-CC07-A447-4793B872FDF5}"/>
              </a:ext>
            </a:extLst>
          </p:cNvPr>
          <p:cNvSpPr/>
          <p:nvPr/>
        </p:nvSpPr>
        <p:spPr>
          <a:xfrm>
            <a:off x="6788178" y="3578551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61" name="NumBox 4">
            <a:extLst>
              <a:ext uri="{FF2B5EF4-FFF2-40B4-BE49-F238E27FC236}">
                <a16:creationId xmlns:a16="http://schemas.microsoft.com/office/drawing/2014/main" id="{483FAFCD-CD9A-E9C8-C9B8-890CB3BB4CF0}"/>
              </a:ext>
            </a:extLst>
          </p:cNvPr>
          <p:cNvSpPr/>
          <p:nvPr/>
        </p:nvSpPr>
        <p:spPr>
          <a:xfrm>
            <a:off x="7537458" y="3502132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62" name="NumBox 6">
            <a:extLst>
              <a:ext uri="{FF2B5EF4-FFF2-40B4-BE49-F238E27FC236}">
                <a16:creationId xmlns:a16="http://schemas.microsoft.com/office/drawing/2014/main" id="{F86665A6-CDEC-E497-8E64-C0DB29D74C77}"/>
              </a:ext>
            </a:extLst>
          </p:cNvPr>
          <p:cNvSpPr/>
          <p:nvPr/>
        </p:nvSpPr>
        <p:spPr>
          <a:xfrm>
            <a:off x="9179873" y="2942398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3" name="NumBox 7">
            <a:extLst>
              <a:ext uri="{FF2B5EF4-FFF2-40B4-BE49-F238E27FC236}">
                <a16:creationId xmlns:a16="http://schemas.microsoft.com/office/drawing/2014/main" id="{CCE7CBD4-F565-951D-2C43-7A331FB06A50}"/>
              </a:ext>
            </a:extLst>
          </p:cNvPr>
          <p:cNvSpPr/>
          <p:nvPr/>
        </p:nvSpPr>
        <p:spPr>
          <a:xfrm>
            <a:off x="8074313" y="4603239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64" name="NumBox 8">
            <a:extLst>
              <a:ext uri="{FF2B5EF4-FFF2-40B4-BE49-F238E27FC236}">
                <a16:creationId xmlns:a16="http://schemas.microsoft.com/office/drawing/2014/main" id="{A2B8FE08-B85E-6AB3-6241-BAA5E53091EB}"/>
              </a:ext>
            </a:extLst>
          </p:cNvPr>
          <p:cNvSpPr/>
          <p:nvPr/>
        </p:nvSpPr>
        <p:spPr>
          <a:xfrm>
            <a:off x="8259556" y="3504908"/>
            <a:ext cx="274320" cy="274320"/>
          </a:xfrm>
          <a:prstGeom prst="roundRect">
            <a:avLst/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1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65" name="NumBox 9">
            <a:extLst>
              <a:ext uri="{FF2B5EF4-FFF2-40B4-BE49-F238E27FC236}">
                <a16:creationId xmlns:a16="http://schemas.microsoft.com/office/drawing/2014/main" id="{E9BEEDDD-3C10-6BC9-9B44-B384333CF6E0}"/>
              </a:ext>
            </a:extLst>
          </p:cNvPr>
          <p:cNvSpPr/>
          <p:nvPr/>
        </p:nvSpPr>
        <p:spPr>
          <a:xfrm>
            <a:off x="7434378" y="2146534"/>
            <a:ext cx="274320" cy="274320"/>
          </a:xfrm>
          <a:prstGeom prst="roundRect">
            <a:avLst>
              <a:gd name="adj" fmla="val 16667"/>
            </a:avLst>
          </a:prstGeom>
          <a:solidFill>
            <a:srgbClr val="047CBD"/>
          </a:solidFill>
          <a:ln>
            <a:solidFill>
              <a:srgbClr val="047C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pic>
        <p:nvPicPr>
          <p:cNvPr id="66" name="Graphic 17">
            <a:extLst>
              <a:ext uri="{FF2B5EF4-FFF2-40B4-BE49-F238E27FC236}">
                <a16:creationId xmlns:a16="http://schemas.microsoft.com/office/drawing/2014/main" id="{3A4CA73C-77A3-F922-39B0-6FF3FB395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816" y="1450608"/>
            <a:ext cx="363858" cy="363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9">
            <a:extLst>
              <a:ext uri="{FF2B5EF4-FFF2-40B4-BE49-F238E27FC236}">
                <a16:creationId xmlns:a16="http://schemas.microsoft.com/office/drawing/2014/main" id="{846E45BD-5E7C-EC25-5FA8-24A215A11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481" y="1811888"/>
            <a:ext cx="17971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 logging</a:t>
            </a:r>
          </a:p>
        </p:txBody>
      </p:sp>
      <p:pic>
        <p:nvPicPr>
          <p:cNvPr id="68" name="Graphic 12">
            <a:extLst>
              <a:ext uri="{FF2B5EF4-FFF2-40B4-BE49-F238E27FC236}">
                <a16:creationId xmlns:a16="http://schemas.microsoft.com/office/drawing/2014/main" id="{61C5EA1D-43F8-FAA0-C7A3-F2E7EB379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49584" y="278940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FE5D58C7-E874-68A4-56F8-EEC8D7E65648}"/>
              </a:ext>
            </a:extLst>
          </p:cNvPr>
          <p:cNvGrpSpPr/>
          <p:nvPr/>
        </p:nvGrpSpPr>
        <p:grpSpPr>
          <a:xfrm>
            <a:off x="1672971" y="2869205"/>
            <a:ext cx="280335" cy="311480"/>
            <a:chOff x="392811" y="3045738"/>
            <a:chExt cx="280335" cy="311480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FEAAF8B1-B468-FB06-BD26-4520092BFF29}"/>
                </a:ext>
              </a:extLst>
            </p:cNvPr>
            <p:cNvSpPr/>
            <p:nvPr/>
          </p:nvSpPr>
          <p:spPr>
            <a:xfrm>
              <a:off x="392811" y="3060742"/>
              <a:ext cx="200338" cy="296476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78BA73F6-2613-99FA-1578-14A043C2484C}"/>
                </a:ext>
              </a:extLst>
            </p:cNvPr>
            <p:cNvSpPr/>
            <p:nvPr/>
          </p:nvSpPr>
          <p:spPr>
            <a:xfrm>
              <a:off x="408107" y="3127910"/>
              <a:ext cx="179391" cy="8107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Elbow Connector 72">
              <a:extLst>
                <a:ext uri="{FF2B5EF4-FFF2-40B4-BE49-F238E27FC236}">
                  <a16:creationId xmlns:a16="http://schemas.microsoft.com/office/drawing/2014/main" id="{FCBD5C13-F236-7817-2E7F-7C44FD3617A4}"/>
                </a:ext>
              </a:extLst>
            </p:cNvPr>
            <p:cNvCxnSpPr>
              <a:stCxn id="70" idx="3"/>
            </p:cNvCxnSpPr>
            <p:nvPr/>
          </p:nvCxnSpPr>
          <p:spPr>
            <a:xfrm flipV="1">
              <a:off x="593149" y="3045738"/>
              <a:ext cx="79997" cy="163242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50EFD1C-7AC4-CCFA-F68C-7EB02B4CC500}"/>
              </a:ext>
            </a:extLst>
          </p:cNvPr>
          <p:cNvGrpSpPr/>
          <p:nvPr/>
        </p:nvGrpSpPr>
        <p:grpSpPr>
          <a:xfrm>
            <a:off x="2006274" y="2865954"/>
            <a:ext cx="280335" cy="311480"/>
            <a:chOff x="392811" y="3045738"/>
            <a:chExt cx="280335" cy="31148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CC26A208-C17F-8E52-9E78-3F7D5380CB15}"/>
                </a:ext>
              </a:extLst>
            </p:cNvPr>
            <p:cNvSpPr/>
            <p:nvPr/>
          </p:nvSpPr>
          <p:spPr>
            <a:xfrm>
              <a:off x="392811" y="3060742"/>
              <a:ext cx="200338" cy="296476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4E30B976-8A2C-4A59-73D0-1ECEEDC33D97}"/>
                </a:ext>
              </a:extLst>
            </p:cNvPr>
            <p:cNvSpPr/>
            <p:nvPr/>
          </p:nvSpPr>
          <p:spPr>
            <a:xfrm>
              <a:off x="408107" y="3127910"/>
              <a:ext cx="179391" cy="8107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Elbow Connector 76">
              <a:extLst>
                <a:ext uri="{FF2B5EF4-FFF2-40B4-BE49-F238E27FC236}">
                  <a16:creationId xmlns:a16="http://schemas.microsoft.com/office/drawing/2014/main" id="{0E9AD4E3-F3B1-445B-66C5-E3E30FE40587}"/>
                </a:ext>
              </a:extLst>
            </p:cNvPr>
            <p:cNvCxnSpPr>
              <a:stCxn id="75" idx="3"/>
            </p:cNvCxnSpPr>
            <p:nvPr/>
          </p:nvCxnSpPr>
          <p:spPr>
            <a:xfrm flipV="1">
              <a:off x="593149" y="3045738"/>
              <a:ext cx="79997" cy="163242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D2C8E30-660C-0E06-9427-590287423026}"/>
              </a:ext>
            </a:extLst>
          </p:cNvPr>
          <p:cNvGrpSpPr/>
          <p:nvPr/>
        </p:nvGrpSpPr>
        <p:grpSpPr>
          <a:xfrm>
            <a:off x="2344187" y="2865954"/>
            <a:ext cx="280335" cy="311480"/>
            <a:chOff x="392811" y="3045738"/>
            <a:chExt cx="280335" cy="311480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F370B2CC-5BCC-7D2A-5033-07621D0FF0CE}"/>
                </a:ext>
              </a:extLst>
            </p:cNvPr>
            <p:cNvSpPr/>
            <p:nvPr/>
          </p:nvSpPr>
          <p:spPr>
            <a:xfrm>
              <a:off x="392811" y="3060742"/>
              <a:ext cx="200338" cy="296476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AA8CF455-ED07-5C1F-5EAD-73229728089A}"/>
                </a:ext>
              </a:extLst>
            </p:cNvPr>
            <p:cNvSpPr/>
            <p:nvPr/>
          </p:nvSpPr>
          <p:spPr>
            <a:xfrm>
              <a:off x="408107" y="3127910"/>
              <a:ext cx="179391" cy="8107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Elbow Connector 80">
              <a:extLst>
                <a:ext uri="{FF2B5EF4-FFF2-40B4-BE49-F238E27FC236}">
                  <a16:creationId xmlns:a16="http://schemas.microsoft.com/office/drawing/2014/main" id="{AF9DE1FF-690D-A267-508B-98F22D65B973}"/>
                </a:ext>
              </a:extLst>
            </p:cNvPr>
            <p:cNvCxnSpPr>
              <a:stCxn id="79" idx="3"/>
            </p:cNvCxnSpPr>
            <p:nvPr/>
          </p:nvCxnSpPr>
          <p:spPr>
            <a:xfrm flipV="1">
              <a:off x="593149" y="3045738"/>
              <a:ext cx="79997" cy="163242"/>
            </a:xfrm>
            <a:prstGeom prst="bentConnector2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Chord 81">
            <a:extLst>
              <a:ext uri="{FF2B5EF4-FFF2-40B4-BE49-F238E27FC236}">
                <a16:creationId xmlns:a16="http://schemas.microsoft.com/office/drawing/2014/main" id="{3C46B3B7-1855-7BEB-B3AD-55B048B3A649}"/>
              </a:ext>
            </a:extLst>
          </p:cNvPr>
          <p:cNvSpPr/>
          <p:nvPr/>
        </p:nvSpPr>
        <p:spPr>
          <a:xfrm rot="6676668">
            <a:off x="1562931" y="4558570"/>
            <a:ext cx="370197" cy="410672"/>
          </a:xfrm>
          <a:prstGeom prst="chord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Block Arc 82">
            <a:extLst>
              <a:ext uri="{FF2B5EF4-FFF2-40B4-BE49-F238E27FC236}">
                <a16:creationId xmlns:a16="http://schemas.microsoft.com/office/drawing/2014/main" id="{7D6300BB-33A7-E92C-F1D0-C0B9E9126E45}"/>
              </a:ext>
            </a:extLst>
          </p:cNvPr>
          <p:cNvSpPr/>
          <p:nvPr/>
        </p:nvSpPr>
        <p:spPr>
          <a:xfrm>
            <a:off x="1594966" y="4595120"/>
            <a:ext cx="306126" cy="247517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4" name="Elbow Connector 83">
            <a:extLst>
              <a:ext uri="{FF2B5EF4-FFF2-40B4-BE49-F238E27FC236}">
                <a16:creationId xmlns:a16="http://schemas.microsoft.com/office/drawing/2014/main" id="{DF2AE74D-29DC-C750-6243-CC11DFC84B0B}"/>
              </a:ext>
            </a:extLst>
          </p:cNvPr>
          <p:cNvCxnSpPr>
            <a:stCxn id="82" idx="2"/>
            <a:endCxn id="9" idx="2"/>
          </p:cNvCxnSpPr>
          <p:nvPr/>
        </p:nvCxnSpPr>
        <p:spPr>
          <a:xfrm rot="16200000" flipH="1">
            <a:off x="2001099" y="4593872"/>
            <a:ext cx="4812" cy="497616"/>
          </a:xfrm>
          <a:prstGeom prst="bentConnector3">
            <a:avLst>
              <a:gd name="adj1" fmla="val 2738778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EBB9AF0B-B547-49B7-D731-832E029BC625}"/>
              </a:ext>
            </a:extLst>
          </p:cNvPr>
          <p:cNvSpPr/>
          <p:nvPr/>
        </p:nvSpPr>
        <p:spPr>
          <a:xfrm>
            <a:off x="2633313" y="4371324"/>
            <a:ext cx="326850" cy="53825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6" name="Graphic 12">
            <a:extLst>
              <a:ext uri="{FF2B5EF4-FFF2-40B4-BE49-F238E27FC236}">
                <a16:creationId xmlns:a16="http://schemas.microsoft.com/office/drawing/2014/main" id="{24F8F572-AAE2-4399-24FD-9F5BB3FB6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94557" y="4446299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9">
            <a:extLst>
              <a:ext uri="{FF2B5EF4-FFF2-40B4-BE49-F238E27FC236}">
                <a16:creationId xmlns:a16="http://schemas.microsoft.com/office/drawing/2014/main" id="{E501139C-6E27-AABF-355F-CCBCD446E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153" y="4928773"/>
            <a:ext cx="13498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1DAA40E1-8B48-AA56-DA57-557EF04A54CD}"/>
              </a:ext>
            </a:extLst>
          </p:cNvPr>
          <p:cNvSpPr/>
          <p:nvPr/>
        </p:nvSpPr>
        <p:spPr>
          <a:xfrm>
            <a:off x="8698231" y="2555152"/>
            <a:ext cx="59006" cy="20954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9">
            <a:extLst>
              <a:ext uri="{FF2B5EF4-FFF2-40B4-BE49-F238E27FC236}">
                <a16:creationId xmlns:a16="http://schemas.microsoft.com/office/drawing/2014/main" id="{9C791650-476B-7843-CDBB-DB895AB94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4320" y="2476115"/>
            <a:ext cx="15453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profile, ratings, and offers datastore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E10CC51-19A8-BE42-5067-2A26AA61450C}"/>
              </a:ext>
            </a:extLst>
          </p:cNvPr>
          <p:cNvSpPr/>
          <p:nvPr/>
        </p:nvSpPr>
        <p:spPr>
          <a:xfrm>
            <a:off x="8682014" y="3252466"/>
            <a:ext cx="112103" cy="10290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">
            <a:extLst>
              <a:ext uri="{FF2B5EF4-FFF2-40B4-BE49-F238E27FC236}">
                <a16:creationId xmlns:a16="http://schemas.microsoft.com/office/drawing/2014/main" id="{1A54FD9E-C14E-30E3-1F71-7B6E0C491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7462" y="3179747"/>
            <a:ext cx="18175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58603</TotalTime>
  <Words>312</Words>
  <Application>Microsoft Macintosh PowerPoint</Application>
  <PresentationFormat>Widescreen</PresentationFormat>
  <Paragraphs>53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Real-Time Casino Player Analytics</dc:title>
  <dc:subject/>
  <dc:creator>Amazon Web Services</dc:creator>
  <cp:keywords/>
  <dc:description/>
  <cp:lastModifiedBy>Janelle Nolan</cp:lastModifiedBy>
  <cp:revision>97</cp:revision>
  <dcterms:created xsi:type="dcterms:W3CDTF">2020-07-21T19:38:25Z</dcterms:created>
  <dcterms:modified xsi:type="dcterms:W3CDTF">2022-12-12T19:08:50Z</dcterms:modified>
  <cp:category/>
</cp:coreProperties>
</file>