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9" r:id="rId2"/>
    <p:sldId id="27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  <p:cmAuthor id="2" name="Courtright, Andrea" initials="CA" lastIdx="3" clrIdx="1">
    <p:extLst>
      <p:ext uri="{19B8F6BF-5375-455C-9EA6-DF929625EA0E}">
        <p15:presenceInfo xmlns:p15="http://schemas.microsoft.com/office/powerpoint/2012/main" userId="S-1-5-21-1407069837-2091007605-538272213-4809820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9"/>
    <p:restoredTop sz="94721"/>
  </p:normalViewPr>
  <p:slideViewPr>
    <p:cSldViewPr snapToGrid="0" snapToObjects="1">
      <p:cViewPr varScale="1">
        <p:scale>
          <a:sx n="106" d="100"/>
          <a:sy n="106" d="100"/>
        </p:scale>
        <p:origin x="106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313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.png"/><Relationship Id="rId18" Type="http://schemas.openxmlformats.org/officeDocument/2006/relationships/image" Target="../media/image15.svg"/><Relationship Id="rId26" Type="http://schemas.openxmlformats.org/officeDocument/2006/relationships/image" Target="../media/image23.svg"/><Relationship Id="rId39" Type="http://schemas.openxmlformats.org/officeDocument/2006/relationships/image" Target="../media/image36.png"/><Relationship Id="rId21" Type="http://schemas.openxmlformats.org/officeDocument/2006/relationships/image" Target="../media/image18.png"/><Relationship Id="rId34" Type="http://schemas.openxmlformats.org/officeDocument/2006/relationships/image" Target="../media/image31.svg"/><Relationship Id="rId42" Type="http://schemas.openxmlformats.org/officeDocument/2006/relationships/image" Target="../media/image39.sv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svg"/><Relationship Id="rId20" Type="http://schemas.openxmlformats.org/officeDocument/2006/relationships/image" Target="../media/image17.svg"/><Relationship Id="rId29" Type="http://schemas.openxmlformats.org/officeDocument/2006/relationships/image" Target="../media/image26.png"/><Relationship Id="rId41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docs.aws.amazon.com/architecture-diagrams/latest/electric-vehicle-charging-ocpp-handler/electric-vehicle-charging-ocpp-handler.html" TargetMode="External"/><Relationship Id="rId11" Type="http://schemas.openxmlformats.org/officeDocument/2006/relationships/image" Target="../media/image8.png"/><Relationship Id="rId24" Type="http://schemas.openxmlformats.org/officeDocument/2006/relationships/image" Target="../media/image21.svg"/><Relationship Id="rId32" Type="http://schemas.openxmlformats.org/officeDocument/2006/relationships/image" Target="../media/image29.svg"/><Relationship Id="rId37" Type="http://schemas.openxmlformats.org/officeDocument/2006/relationships/image" Target="../media/image34.png"/><Relationship Id="rId40" Type="http://schemas.openxmlformats.org/officeDocument/2006/relationships/image" Target="../media/image37.svg"/><Relationship Id="rId5" Type="http://schemas.openxmlformats.org/officeDocument/2006/relationships/image" Target="../media/image3.png"/><Relationship Id="rId15" Type="http://schemas.openxmlformats.org/officeDocument/2006/relationships/image" Target="../media/image12.png"/><Relationship Id="rId23" Type="http://schemas.openxmlformats.org/officeDocument/2006/relationships/image" Target="../media/image20.png"/><Relationship Id="rId28" Type="http://schemas.openxmlformats.org/officeDocument/2006/relationships/image" Target="../media/image25.svg"/><Relationship Id="rId36" Type="http://schemas.openxmlformats.org/officeDocument/2006/relationships/image" Target="../media/image33.sv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31" Type="http://schemas.openxmlformats.org/officeDocument/2006/relationships/image" Target="../media/image28.png"/><Relationship Id="rId44" Type="http://schemas.openxmlformats.org/officeDocument/2006/relationships/image" Target="../media/image41.sv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svg"/><Relationship Id="rId22" Type="http://schemas.openxmlformats.org/officeDocument/2006/relationships/image" Target="../media/image19.svg"/><Relationship Id="rId27" Type="http://schemas.openxmlformats.org/officeDocument/2006/relationships/image" Target="../media/image24.png"/><Relationship Id="rId30" Type="http://schemas.openxmlformats.org/officeDocument/2006/relationships/image" Target="../media/image27.svg"/><Relationship Id="rId35" Type="http://schemas.openxmlformats.org/officeDocument/2006/relationships/image" Target="../media/image32.png"/><Relationship Id="rId43" Type="http://schemas.openxmlformats.org/officeDocument/2006/relationships/image" Target="../media/image40.png"/><Relationship Id="rId8" Type="http://schemas.openxmlformats.org/officeDocument/2006/relationships/image" Target="../media/image5.svg"/><Relationship Id="rId3" Type="http://schemas.openxmlformats.org/officeDocument/2006/relationships/image" Target="../media/image1.png"/><Relationship Id="rId12" Type="http://schemas.openxmlformats.org/officeDocument/2006/relationships/image" Target="../media/image9.svg"/><Relationship Id="rId17" Type="http://schemas.openxmlformats.org/officeDocument/2006/relationships/image" Target="../media/image14.png"/><Relationship Id="rId25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image" Target="../media/image3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© 2023, Amazon Web Services, Inc. or its affiliates. All rights reserved.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FDB1171-6C40-4C4D-A10E-E728A1CFE914}"/>
              </a:ext>
            </a:extLst>
          </p:cNvPr>
          <p:cNvSpPr/>
          <p:nvPr/>
        </p:nvSpPr>
        <p:spPr>
          <a:xfrm>
            <a:off x="2494603" y="1450427"/>
            <a:ext cx="4394950" cy="4855779"/>
          </a:xfrm>
          <a:prstGeom prst="rect">
            <a:avLst/>
          </a:prstGeom>
          <a:noFill/>
          <a:ln w="15875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OCPP Handler</a:t>
            </a:r>
            <a:endParaRPr lang="en-US" sz="1200" dirty="0">
              <a:solidFill>
                <a:srgbClr val="5A6B86"/>
              </a:solidFill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B0D90A-97FA-6C4F-93F6-8ACFCD5386B1}"/>
              </a:ext>
            </a:extLst>
          </p:cNvPr>
          <p:cNvSpPr/>
          <p:nvPr/>
        </p:nvSpPr>
        <p:spPr>
          <a:xfrm>
            <a:off x="7010492" y="1450427"/>
            <a:ext cx="3969285" cy="4855780"/>
          </a:xfrm>
          <a:prstGeom prst="rect">
            <a:avLst/>
          </a:prstGeom>
          <a:noFill/>
          <a:ln w="15875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bg1">
                    <a:lumMod val="10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Charging Station Management System</a:t>
            </a: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0E221FD-31D9-1447-B006-BC489196A5A0}"/>
              </a:ext>
            </a:extLst>
          </p:cNvPr>
          <p:cNvSpPr/>
          <p:nvPr/>
        </p:nvSpPr>
        <p:spPr>
          <a:xfrm>
            <a:off x="2333576" y="969061"/>
            <a:ext cx="8752857" cy="5478462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Cloud</a:t>
            </a:r>
          </a:p>
        </p:txBody>
      </p:sp>
      <p:pic>
        <p:nvPicPr>
          <p:cNvPr id="113" name="Graphic 20">
            <a:extLst>
              <a:ext uri="{FF2B5EF4-FFF2-40B4-BE49-F238E27FC236}">
                <a16:creationId xmlns:a16="http://schemas.microsoft.com/office/drawing/2014/main" id="{3C2C5D43-21B4-6E4C-BEC8-EF5D2B5D16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114" y="975999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44C66A8E-F283-4763-B096-ACFA9F5EC61A}"/>
              </a:ext>
            </a:extLst>
          </p:cNvPr>
          <p:cNvSpPr txBox="1"/>
          <p:nvPr/>
        </p:nvSpPr>
        <p:spPr>
          <a:xfrm>
            <a:off x="95668" y="134489"/>
            <a:ext cx="81487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Electric Vehicle Charging OCPP Handler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B8F7425-C01F-4322-A5E8-4271654E0F7E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For the architecture description, refer to the 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  <a:hlinkClick r:id="rId6"/>
              </a:rPr>
              <a:t>full diagram</a:t>
            </a:r>
            <a:r>
              <a:rPr 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.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745FCB4-3AB6-77E5-FE7E-562B6D2056BE}"/>
              </a:ext>
            </a:extLst>
          </p:cNvPr>
          <p:cNvGrpSpPr/>
          <p:nvPr/>
        </p:nvGrpSpPr>
        <p:grpSpPr>
          <a:xfrm>
            <a:off x="4075214" y="3272002"/>
            <a:ext cx="2243137" cy="1046714"/>
            <a:chOff x="3190363" y="2291414"/>
            <a:chExt cx="2243137" cy="1046714"/>
          </a:xfrm>
        </p:grpSpPr>
        <p:pic>
          <p:nvPicPr>
            <p:cNvPr id="2" name="Graphic 6">
              <a:extLst>
                <a:ext uri="{FF2B5EF4-FFF2-40B4-BE49-F238E27FC236}">
                  <a16:creationId xmlns:a16="http://schemas.microsoft.com/office/drawing/2014/main" id="{C0A5C794-DF7E-6A77-A651-49E497D24E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rcRect/>
            <a:stretch/>
          </p:blipFill>
          <p:spPr bwMode="auto">
            <a:xfrm>
              <a:off x="3974322" y="2291414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9">
              <a:extLst>
                <a:ext uri="{FF2B5EF4-FFF2-40B4-BE49-F238E27FC236}">
                  <a16:creationId xmlns:a16="http://schemas.microsoft.com/office/drawing/2014/main" id="{8E306AF7-DB9D-753E-1B9E-C34E09821C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0363" y="3061129"/>
              <a:ext cx="22431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IoT Core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A280BA7-952A-55E6-83CC-01CBF93B816F}"/>
              </a:ext>
            </a:extLst>
          </p:cNvPr>
          <p:cNvGrpSpPr/>
          <p:nvPr/>
        </p:nvGrpSpPr>
        <p:grpSpPr>
          <a:xfrm>
            <a:off x="5423667" y="5049319"/>
            <a:ext cx="1685925" cy="863047"/>
            <a:chOff x="4261683" y="3656250"/>
            <a:chExt cx="1685925" cy="863047"/>
          </a:xfrm>
        </p:grpSpPr>
        <p:sp>
          <p:nvSpPr>
            <p:cNvPr id="4" name="TextBox 19">
              <a:extLst>
                <a:ext uri="{FF2B5EF4-FFF2-40B4-BE49-F238E27FC236}">
                  <a16:creationId xmlns:a16="http://schemas.microsoft.com/office/drawing/2014/main" id="{C81574F2-B533-4510-6294-F723743060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61683" y="4057632"/>
              <a:ext cx="16859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IoT topic</a:t>
              </a:r>
            </a:p>
            <a:p>
              <a:pPr algn="ctr" eaLnBrk="1" hangingPunct="1"/>
              <a:r>
                <a:rPr lang="en-US" altLang="en-US" sz="1200" i="1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+/out</a:t>
              </a:r>
            </a:p>
          </p:txBody>
        </p:sp>
        <p:pic>
          <p:nvPicPr>
            <p:cNvPr id="5" name="Graphic 61">
              <a:extLst>
                <a:ext uri="{FF2B5EF4-FFF2-40B4-BE49-F238E27FC236}">
                  <a16:creationId xmlns:a16="http://schemas.microsoft.com/office/drawing/2014/main" id="{56B3EE37-33B8-2365-DE5E-1D48D20DFD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>
              <a:off x="4878972" y="365625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A110EDD-3FA0-EAF4-E61F-9CFD24F23338}"/>
              </a:ext>
            </a:extLst>
          </p:cNvPr>
          <p:cNvGrpSpPr/>
          <p:nvPr/>
        </p:nvGrpSpPr>
        <p:grpSpPr>
          <a:xfrm>
            <a:off x="5492572" y="2038537"/>
            <a:ext cx="1493838" cy="735787"/>
            <a:chOff x="4589253" y="4545703"/>
            <a:chExt cx="1493838" cy="735787"/>
          </a:xfrm>
        </p:grpSpPr>
        <p:sp>
          <p:nvSpPr>
            <p:cNvPr id="6" name="TextBox 14">
              <a:extLst>
                <a:ext uri="{FF2B5EF4-FFF2-40B4-BE49-F238E27FC236}">
                  <a16:creationId xmlns:a16="http://schemas.microsoft.com/office/drawing/2014/main" id="{EB7A2D66-71D1-9152-8EEE-13E2C4051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9253" y="5004491"/>
              <a:ext cx="149383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IoT rule</a:t>
              </a:r>
            </a:p>
          </p:txBody>
        </p:sp>
        <p:pic>
          <p:nvPicPr>
            <p:cNvPr id="7" name="Graphic 81">
              <a:extLst>
                <a:ext uri="{FF2B5EF4-FFF2-40B4-BE49-F238E27FC236}">
                  <a16:creationId xmlns:a16="http://schemas.microsoft.com/office/drawing/2014/main" id="{35629E0C-198A-3EFD-83FB-D20AAD6FE9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 bwMode="auto">
            <a:xfrm>
              <a:off x="5092893" y="454570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4E29BD8-7A41-DA0B-0279-05612D6D5630}"/>
              </a:ext>
            </a:extLst>
          </p:cNvPr>
          <p:cNvGrpSpPr/>
          <p:nvPr/>
        </p:nvGrpSpPr>
        <p:grpSpPr>
          <a:xfrm>
            <a:off x="2278850" y="1606780"/>
            <a:ext cx="2279650" cy="1040586"/>
            <a:chOff x="2617352" y="3928139"/>
            <a:chExt cx="2279650" cy="1040586"/>
          </a:xfrm>
        </p:grpSpPr>
        <p:pic>
          <p:nvPicPr>
            <p:cNvPr id="8" name="Graphic 21">
              <a:extLst>
                <a:ext uri="{FF2B5EF4-FFF2-40B4-BE49-F238E27FC236}">
                  <a16:creationId xmlns:a16="http://schemas.microsoft.com/office/drawing/2014/main" id="{AA3E518A-2BCF-F65C-BF51-D875E54CFD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3365064" y="392813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12">
              <a:extLst>
                <a:ext uri="{FF2B5EF4-FFF2-40B4-BE49-F238E27FC236}">
                  <a16:creationId xmlns:a16="http://schemas.microsoft.com/office/drawing/2014/main" id="{1943FB3A-1A9E-9EBF-DFAE-517FDAC1C7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7352" y="4691726"/>
              <a:ext cx="2279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Amazon Route 53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277BC35-A5E4-48DD-0FA4-E4B588E45C40}"/>
              </a:ext>
            </a:extLst>
          </p:cNvPr>
          <p:cNvGrpSpPr/>
          <p:nvPr/>
        </p:nvGrpSpPr>
        <p:grpSpPr>
          <a:xfrm>
            <a:off x="2935297" y="3015195"/>
            <a:ext cx="1145068" cy="933153"/>
            <a:chOff x="5129565" y="2434444"/>
            <a:chExt cx="1145068" cy="933153"/>
          </a:xfrm>
        </p:grpSpPr>
        <p:sp>
          <p:nvSpPr>
            <p:cNvPr id="10" name="TextBox 22">
              <a:extLst>
                <a:ext uri="{FF2B5EF4-FFF2-40B4-BE49-F238E27FC236}">
                  <a16:creationId xmlns:a16="http://schemas.microsoft.com/office/drawing/2014/main" id="{018DE66B-5668-27F0-640E-197B91A2DC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29565" y="2905932"/>
              <a:ext cx="114506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Network Load </a:t>
              </a:r>
              <a:b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Balancer</a:t>
              </a:r>
            </a:p>
          </p:txBody>
        </p:sp>
        <p:pic>
          <p:nvPicPr>
            <p:cNvPr id="11" name="Graphic 10">
              <a:extLst>
                <a:ext uri="{FF2B5EF4-FFF2-40B4-BE49-F238E27FC236}">
                  <a16:creationId xmlns:a16="http://schemas.microsoft.com/office/drawing/2014/main" id="{9DC2DB9B-0A27-0DA6-2AFE-E1FC160617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5468192" y="2434444"/>
              <a:ext cx="457200" cy="45720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584CE98-6299-A03A-7AA6-E1BAE0304484}"/>
              </a:ext>
            </a:extLst>
          </p:cNvPr>
          <p:cNvGrpSpPr/>
          <p:nvPr/>
        </p:nvGrpSpPr>
        <p:grpSpPr>
          <a:xfrm>
            <a:off x="5109294" y="3268436"/>
            <a:ext cx="2292350" cy="1038205"/>
            <a:chOff x="2908786" y="5126940"/>
            <a:chExt cx="2292350" cy="1038205"/>
          </a:xfrm>
        </p:grpSpPr>
        <p:pic>
          <p:nvPicPr>
            <p:cNvPr id="14" name="Graphic 10">
              <a:extLst>
                <a:ext uri="{FF2B5EF4-FFF2-40B4-BE49-F238E27FC236}">
                  <a16:creationId xmlns:a16="http://schemas.microsoft.com/office/drawing/2014/main" id="{4AA05D08-9996-F6DF-A36F-B8EC1A2FD3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rcRect/>
            <a:stretch/>
          </p:blipFill>
          <p:spPr bwMode="auto">
            <a:xfrm>
              <a:off x="3667611" y="5126940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20">
              <a:extLst>
                <a:ext uri="{FF2B5EF4-FFF2-40B4-BE49-F238E27FC236}">
                  <a16:creationId xmlns:a16="http://schemas.microsoft.com/office/drawing/2014/main" id="{028F9006-67FE-9ACC-E7BD-56E96F64E9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8786" y="5888146"/>
              <a:ext cx="22923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Lambda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2FF3A06-D3D7-BDF9-6560-D39C3F24C8C8}"/>
              </a:ext>
            </a:extLst>
          </p:cNvPr>
          <p:cNvGrpSpPr/>
          <p:nvPr/>
        </p:nvGrpSpPr>
        <p:grpSpPr>
          <a:xfrm>
            <a:off x="2350296" y="4965239"/>
            <a:ext cx="2279650" cy="1021389"/>
            <a:chOff x="2115952" y="4779102"/>
            <a:chExt cx="2279650" cy="1021389"/>
          </a:xfrm>
        </p:grpSpPr>
        <p:pic>
          <p:nvPicPr>
            <p:cNvPr id="12" name="Graphic 14">
              <a:extLst>
                <a:ext uri="{FF2B5EF4-FFF2-40B4-BE49-F238E27FC236}">
                  <a16:creationId xmlns:a16="http://schemas.microsoft.com/office/drawing/2014/main" id="{42A0D07F-0FD4-517A-CD61-A49A53A3D8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 bwMode="auto">
            <a:xfrm>
              <a:off x="2884430" y="477910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FE7411-63CD-C299-0662-132705CC94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5952" y="5523492"/>
              <a:ext cx="2279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Fargate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AC6226A-878B-CCB9-B1D9-0BA841A60C35}"/>
              </a:ext>
            </a:extLst>
          </p:cNvPr>
          <p:cNvSpPr/>
          <p:nvPr/>
        </p:nvSpPr>
        <p:spPr>
          <a:xfrm>
            <a:off x="2581314" y="4258469"/>
            <a:ext cx="1836028" cy="1784684"/>
          </a:xfrm>
          <a:prstGeom prst="rect">
            <a:avLst/>
          </a:prstGeom>
          <a:noFill/>
          <a:ln w="15875">
            <a:solidFill>
              <a:srgbClr val="ED71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 Scaling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FCA8966A-C8A8-2CB6-33F6-2BC70AF0B2B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>
          <a:xfrm>
            <a:off x="3317331" y="4258469"/>
            <a:ext cx="381000" cy="38100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5FD20650-35E3-3014-E5BB-375AD4EFEB88}"/>
              </a:ext>
            </a:extLst>
          </p:cNvPr>
          <p:cNvGrpSpPr/>
          <p:nvPr/>
        </p:nvGrpSpPr>
        <p:grpSpPr>
          <a:xfrm>
            <a:off x="-94154" y="3019424"/>
            <a:ext cx="1387707" cy="886887"/>
            <a:chOff x="-221267" y="3114898"/>
            <a:chExt cx="1387707" cy="886887"/>
          </a:xfrm>
        </p:grpSpPr>
        <p:sp>
          <p:nvSpPr>
            <p:cNvPr id="20" name="TextBox 7">
              <a:extLst>
                <a:ext uri="{FF2B5EF4-FFF2-40B4-BE49-F238E27FC236}">
                  <a16:creationId xmlns:a16="http://schemas.microsoft.com/office/drawing/2014/main" id="{A33836DE-A9A8-F9B0-239D-4291E5A620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21267" y="3540120"/>
              <a:ext cx="138770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electric vehicle (EV)</a:t>
              </a:r>
            </a:p>
          </p:txBody>
        </p:sp>
        <p:pic>
          <p:nvPicPr>
            <p:cNvPr id="21" name="Graphic 20">
              <a:extLst>
                <a:ext uri="{FF2B5EF4-FFF2-40B4-BE49-F238E27FC236}">
                  <a16:creationId xmlns:a16="http://schemas.microsoft.com/office/drawing/2014/main" id="{FB7FC50D-73FF-C293-E2E8-BA239AFD8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203205" y="3114898"/>
              <a:ext cx="457200" cy="457200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80D8612-3BF4-2E1D-C118-03900EC8CB5F}"/>
              </a:ext>
            </a:extLst>
          </p:cNvPr>
          <p:cNvGrpSpPr/>
          <p:nvPr/>
        </p:nvGrpSpPr>
        <p:grpSpPr>
          <a:xfrm>
            <a:off x="987870" y="3020757"/>
            <a:ext cx="1511300" cy="703650"/>
            <a:chOff x="1083826" y="3146605"/>
            <a:chExt cx="1511300" cy="703650"/>
          </a:xfrm>
        </p:grpSpPr>
        <p:sp>
          <p:nvSpPr>
            <p:cNvPr id="22" name="TextBox 12">
              <a:extLst>
                <a:ext uri="{FF2B5EF4-FFF2-40B4-BE49-F238E27FC236}">
                  <a16:creationId xmlns:a16="http://schemas.microsoft.com/office/drawing/2014/main" id="{A927E8C1-7186-FBE4-C81A-6672423735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83826" y="3573256"/>
              <a:ext cx="151130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EV charge point</a:t>
              </a: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BE35240C-FD81-B57C-D94A-639941CD7E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1608592" y="3146605"/>
              <a:ext cx="457200" cy="457200"/>
            </a:xfrm>
            <a:prstGeom prst="rect">
              <a:avLst/>
            </a:prstGeom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AED5787-AE6D-0F8C-8532-552DAC1A6342}"/>
              </a:ext>
            </a:extLst>
          </p:cNvPr>
          <p:cNvGrpSpPr/>
          <p:nvPr/>
        </p:nvGrpSpPr>
        <p:grpSpPr>
          <a:xfrm>
            <a:off x="4393270" y="2068329"/>
            <a:ext cx="1685925" cy="871880"/>
            <a:chOff x="4277085" y="3656250"/>
            <a:chExt cx="1685925" cy="871880"/>
          </a:xfrm>
        </p:grpSpPr>
        <p:sp>
          <p:nvSpPr>
            <p:cNvPr id="35" name="TextBox 19">
              <a:extLst>
                <a:ext uri="{FF2B5EF4-FFF2-40B4-BE49-F238E27FC236}">
                  <a16:creationId xmlns:a16="http://schemas.microsoft.com/office/drawing/2014/main" id="{B5B03871-7FF0-C837-F431-7EC89528DC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77085" y="4066465"/>
              <a:ext cx="168592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IoT topic</a:t>
              </a:r>
            </a:p>
            <a:p>
              <a:pPr algn="ctr" eaLnBrk="1" hangingPunct="1"/>
              <a:r>
                <a:rPr lang="en-US" altLang="en-US" sz="1200" i="1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+/in</a:t>
              </a:r>
            </a:p>
          </p:txBody>
        </p:sp>
        <p:pic>
          <p:nvPicPr>
            <p:cNvPr id="36" name="Graphic 61">
              <a:extLst>
                <a:ext uri="{FF2B5EF4-FFF2-40B4-BE49-F238E27FC236}">
                  <a16:creationId xmlns:a16="http://schemas.microsoft.com/office/drawing/2014/main" id="{10BCDED0-0E62-95DC-96F1-5F9D79E750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>
              <a:off x="4878972" y="365625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547DF78-D3B2-0941-6FC8-2E9FFA385F2C}"/>
              </a:ext>
            </a:extLst>
          </p:cNvPr>
          <p:cNvCxnSpPr>
            <a:cxnSpLocks/>
            <a:stCxn id="21" idx="3"/>
            <a:endCxn id="23" idx="1"/>
          </p:cNvCxnSpPr>
          <p:nvPr/>
        </p:nvCxnSpPr>
        <p:spPr>
          <a:xfrm>
            <a:off x="787518" y="3248024"/>
            <a:ext cx="725118" cy="1333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Oval 87">
            <a:extLst>
              <a:ext uri="{FF2B5EF4-FFF2-40B4-BE49-F238E27FC236}">
                <a16:creationId xmlns:a16="http://schemas.microsoft.com/office/drawing/2014/main" id="{4324D50B-2CD4-6F23-3E73-EDCBF26573FD}"/>
              </a:ext>
            </a:extLst>
          </p:cNvPr>
          <p:cNvSpPr>
            <a:spLocks noChangeAspect="1"/>
          </p:cNvSpPr>
          <p:nvPr/>
        </p:nvSpPr>
        <p:spPr bwMode="auto">
          <a:xfrm>
            <a:off x="845069" y="290060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BB2F1C8F-2FDE-B7DE-945B-DABEB0796204}"/>
              </a:ext>
            </a:extLst>
          </p:cNvPr>
          <p:cNvSpPr>
            <a:spLocks noChangeAspect="1"/>
          </p:cNvSpPr>
          <p:nvPr/>
        </p:nvSpPr>
        <p:spPr bwMode="auto">
          <a:xfrm>
            <a:off x="1843503" y="202593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07F3C9DB-E0A7-9AD1-52B9-8E63F77E3ABE}"/>
              </a:ext>
            </a:extLst>
          </p:cNvPr>
          <p:cNvSpPr>
            <a:spLocks noChangeAspect="1"/>
          </p:cNvSpPr>
          <p:nvPr/>
        </p:nvSpPr>
        <p:spPr bwMode="auto">
          <a:xfrm>
            <a:off x="2581312" y="292292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46371BC3-FC7F-794A-1F91-8065A08CCA74}"/>
              </a:ext>
            </a:extLst>
          </p:cNvPr>
          <p:cNvSpPr>
            <a:spLocks noChangeAspect="1"/>
          </p:cNvSpPr>
          <p:nvPr/>
        </p:nvSpPr>
        <p:spPr bwMode="auto">
          <a:xfrm>
            <a:off x="3957367" y="432704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540A64CE-F0F0-B531-4182-B48F5C13D8EB}"/>
              </a:ext>
            </a:extLst>
          </p:cNvPr>
          <p:cNvSpPr>
            <a:spLocks noChangeAspect="1"/>
          </p:cNvSpPr>
          <p:nvPr/>
        </p:nvSpPr>
        <p:spPr bwMode="auto">
          <a:xfrm>
            <a:off x="1883761" y="4821224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E302A857-604A-9BCB-329B-7E833D67C881}"/>
              </a:ext>
            </a:extLst>
          </p:cNvPr>
          <p:cNvSpPr>
            <a:spLocks noChangeAspect="1"/>
          </p:cNvSpPr>
          <p:nvPr/>
        </p:nvSpPr>
        <p:spPr bwMode="auto">
          <a:xfrm>
            <a:off x="4779954" y="441660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A884C745-88CB-926A-0A72-99176BACB91F}"/>
              </a:ext>
            </a:extLst>
          </p:cNvPr>
          <p:cNvSpPr>
            <a:spLocks noChangeAspect="1"/>
          </p:cNvSpPr>
          <p:nvPr/>
        </p:nvSpPr>
        <p:spPr bwMode="auto">
          <a:xfrm>
            <a:off x="4713523" y="2137909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851E37B6-E15E-5A36-EC51-53306CBB2D68}"/>
              </a:ext>
            </a:extLst>
          </p:cNvPr>
          <p:cNvSpPr>
            <a:spLocks noChangeAspect="1"/>
          </p:cNvSpPr>
          <p:nvPr/>
        </p:nvSpPr>
        <p:spPr bwMode="auto">
          <a:xfrm>
            <a:off x="6341865" y="2862901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0DD9C6AA-04A6-D992-A9B7-09C40A0A06DA}"/>
              </a:ext>
            </a:extLst>
          </p:cNvPr>
          <p:cNvSpPr>
            <a:spLocks noChangeAspect="1"/>
          </p:cNvSpPr>
          <p:nvPr/>
        </p:nvSpPr>
        <p:spPr bwMode="auto">
          <a:xfrm>
            <a:off x="6498156" y="192404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FF5C44AF-13A7-BAB2-FCCD-29A031F3C165}"/>
              </a:ext>
            </a:extLst>
          </p:cNvPr>
          <p:cNvSpPr>
            <a:spLocks noChangeAspect="1"/>
          </p:cNvSpPr>
          <p:nvPr/>
        </p:nvSpPr>
        <p:spPr bwMode="auto">
          <a:xfrm>
            <a:off x="7959574" y="4914233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4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4A185491-DC05-AE2C-4F6D-78362E791CC6}"/>
              </a:ext>
            </a:extLst>
          </p:cNvPr>
          <p:cNvSpPr>
            <a:spLocks noChangeAspect="1"/>
          </p:cNvSpPr>
          <p:nvPr/>
        </p:nvSpPr>
        <p:spPr bwMode="auto">
          <a:xfrm>
            <a:off x="6492959" y="4872072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4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5203FCCC-66E7-3FAE-E6B7-2FEC98B86AB0}"/>
              </a:ext>
            </a:extLst>
          </p:cNvPr>
          <p:cNvSpPr>
            <a:spLocks noChangeAspect="1"/>
          </p:cNvSpPr>
          <p:nvPr/>
        </p:nvSpPr>
        <p:spPr bwMode="auto">
          <a:xfrm>
            <a:off x="4592836" y="5354130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4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9FAE90EC-7EA3-7483-2FC4-D418EBD2A431}"/>
              </a:ext>
            </a:extLst>
          </p:cNvPr>
          <p:cNvSpPr>
            <a:spLocks noChangeAspect="1"/>
          </p:cNvSpPr>
          <p:nvPr/>
        </p:nvSpPr>
        <p:spPr bwMode="auto">
          <a:xfrm>
            <a:off x="1386087" y="3914357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4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1C7E63B-B4D1-5529-E2D8-5825083AC09A}"/>
              </a:ext>
            </a:extLst>
          </p:cNvPr>
          <p:cNvSpPr>
            <a:spLocks noChangeAspect="1"/>
          </p:cNvSpPr>
          <p:nvPr/>
        </p:nvSpPr>
        <p:spPr bwMode="auto">
          <a:xfrm>
            <a:off x="8305350" y="4275856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4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A6EA3FD3-66C8-3513-B683-BBDF589A407E}"/>
              </a:ext>
            </a:extLst>
          </p:cNvPr>
          <p:cNvSpPr>
            <a:spLocks noChangeAspect="1"/>
          </p:cNvSpPr>
          <p:nvPr/>
        </p:nvSpPr>
        <p:spPr bwMode="auto">
          <a:xfrm>
            <a:off x="8371324" y="2161708"/>
            <a:ext cx="274320" cy="274320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9144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53" name="TextBox 40">
            <a:extLst>
              <a:ext uri="{FF2B5EF4-FFF2-40B4-BE49-F238E27FC236}">
                <a16:creationId xmlns:a16="http://schemas.microsoft.com/office/drawing/2014/main" id="{0D27FB23-A925-6572-4B7E-88E444736F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15760" y="2143379"/>
            <a:ext cx="22377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Visualization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ABDC8E75-9113-C613-AB17-445B5A31A105}"/>
              </a:ext>
            </a:extLst>
          </p:cNvPr>
          <p:cNvGrpSpPr/>
          <p:nvPr/>
        </p:nvGrpSpPr>
        <p:grpSpPr>
          <a:xfrm>
            <a:off x="6442934" y="1864781"/>
            <a:ext cx="2292350" cy="1040586"/>
            <a:chOff x="9142399" y="2655557"/>
            <a:chExt cx="2292350" cy="1040586"/>
          </a:xfrm>
        </p:grpSpPr>
        <p:pic>
          <p:nvPicPr>
            <p:cNvPr id="155" name="Graphic 26">
              <a:extLst>
                <a:ext uri="{FF2B5EF4-FFF2-40B4-BE49-F238E27FC236}">
                  <a16:creationId xmlns:a16="http://schemas.microsoft.com/office/drawing/2014/main" id="{A9BACEF9-B5A5-36FE-29A9-C766A19558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9899636" y="2655557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" name="TextBox 11">
              <a:extLst>
                <a:ext uri="{FF2B5EF4-FFF2-40B4-BE49-F238E27FC236}">
                  <a16:creationId xmlns:a16="http://schemas.microsoft.com/office/drawing/2014/main" id="{67E52FD2-7AAA-13F8-8EB5-C5CE85A5A6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42399" y="3419144"/>
              <a:ext cx="22923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Amazon SQS</a:t>
              </a: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6974BDBA-9D09-62E3-9E26-2A5FCC616080}"/>
              </a:ext>
            </a:extLst>
          </p:cNvPr>
          <p:cNvGrpSpPr/>
          <p:nvPr/>
        </p:nvGrpSpPr>
        <p:grpSpPr>
          <a:xfrm>
            <a:off x="6416734" y="4908647"/>
            <a:ext cx="2268537" cy="1226840"/>
            <a:chOff x="9094456" y="4664133"/>
            <a:chExt cx="2268537" cy="1226840"/>
          </a:xfrm>
        </p:grpSpPr>
        <p:pic>
          <p:nvPicPr>
            <p:cNvPr id="159" name="Graphic 17">
              <a:extLst>
                <a:ext uri="{FF2B5EF4-FFF2-40B4-BE49-F238E27FC236}">
                  <a16:creationId xmlns:a16="http://schemas.microsoft.com/office/drawing/2014/main" id="{20F3D806-8E64-0E60-E596-3B7370E6D9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 bwMode="auto">
            <a:xfrm>
              <a:off x="9847724" y="466413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0" name="TextBox 9">
              <a:extLst>
                <a:ext uri="{FF2B5EF4-FFF2-40B4-BE49-F238E27FC236}">
                  <a16:creationId xmlns:a16="http://schemas.microsoft.com/office/drawing/2014/main" id="{D162EA47-63A4-2B5E-AEC5-A54E470A6E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94456" y="5429308"/>
              <a:ext cx="22685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Step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Functions</a:t>
              </a:r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7022AEEF-46FD-C0C5-C225-BACFCB08AB97}"/>
              </a:ext>
            </a:extLst>
          </p:cNvPr>
          <p:cNvSpPr/>
          <p:nvPr/>
        </p:nvSpPr>
        <p:spPr>
          <a:xfrm>
            <a:off x="8261466" y="3967453"/>
            <a:ext cx="2623035" cy="2216562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logic, storage, analytics</a:t>
            </a:r>
          </a:p>
        </p:txBody>
      </p: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780868D2-CE04-43B4-A57A-D8508BE5F322}"/>
              </a:ext>
            </a:extLst>
          </p:cNvPr>
          <p:cNvCxnSpPr>
            <a:stCxn id="23" idx="0"/>
            <a:endCxn id="8" idx="1"/>
          </p:cNvCxnSpPr>
          <p:nvPr/>
        </p:nvCxnSpPr>
        <p:spPr>
          <a:xfrm rot="5400000" flipH="1" flipV="1">
            <a:off x="1867411" y="1861606"/>
            <a:ext cx="1032977" cy="1285326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89E9EE1D-ABAD-432B-A990-1A291581FAFC}"/>
              </a:ext>
            </a:extLst>
          </p:cNvPr>
          <p:cNvCxnSpPr>
            <a:cxnSpLocks/>
            <a:stCxn id="23" idx="3"/>
            <a:endCxn id="11" idx="1"/>
          </p:cNvCxnSpPr>
          <p:nvPr/>
        </p:nvCxnSpPr>
        <p:spPr>
          <a:xfrm flipV="1">
            <a:off x="1969836" y="3243795"/>
            <a:ext cx="1304088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CCE12E00-0DAD-4130-8A18-CD55163D9C11}"/>
              </a:ext>
            </a:extLst>
          </p:cNvPr>
          <p:cNvCxnSpPr>
            <a:cxnSpLocks/>
            <a:stCxn id="17" idx="0"/>
            <a:endCxn id="10" idx="2"/>
          </p:cNvCxnSpPr>
          <p:nvPr/>
        </p:nvCxnSpPr>
        <p:spPr>
          <a:xfrm rot="5400000" flipH="1" flipV="1">
            <a:off x="3359121" y="4109759"/>
            <a:ext cx="310121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Connector: Elbow 110">
            <a:extLst>
              <a:ext uri="{FF2B5EF4-FFF2-40B4-BE49-F238E27FC236}">
                <a16:creationId xmlns:a16="http://schemas.microsoft.com/office/drawing/2014/main" id="{449E14B0-4CEC-4625-9895-6F990E01AD46}"/>
              </a:ext>
            </a:extLst>
          </p:cNvPr>
          <p:cNvCxnSpPr>
            <a:cxnSpLocks/>
            <a:stCxn id="36" idx="3"/>
            <a:endCxn id="7" idx="1"/>
          </p:cNvCxnSpPr>
          <p:nvPr/>
        </p:nvCxnSpPr>
        <p:spPr>
          <a:xfrm flipV="1">
            <a:off x="5452357" y="2267137"/>
            <a:ext cx="543855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Connector: Elbow 113">
            <a:extLst>
              <a:ext uri="{FF2B5EF4-FFF2-40B4-BE49-F238E27FC236}">
                <a16:creationId xmlns:a16="http://schemas.microsoft.com/office/drawing/2014/main" id="{34AFB95C-A1B4-4EC2-93B3-F538721655AB}"/>
              </a:ext>
            </a:extLst>
          </p:cNvPr>
          <p:cNvCxnSpPr>
            <a:cxnSpLocks/>
          </p:cNvCxnSpPr>
          <p:nvPr/>
        </p:nvCxnSpPr>
        <p:spPr>
          <a:xfrm flipV="1">
            <a:off x="6453412" y="2264699"/>
            <a:ext cx="746759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E5B14726-9004-4D94-971B-01C5C26E6E3E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16200000" flipH="1">
            <a:off x="5992435" y="3021380"/>
            <a:ext cx="494112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Connector: Elbow 115">
            <a:extLst>
              <a:ext uri="{FF2B5EF4-FFF2-40B4-BE49-F238E27FC236}">
                <a16:creationId xmlns:a16="http://schemas.microsoft.com/office/drawing/2014/main" id="{B8DE08E4-E816-4145-B8CE-F6FCE33D4A7C}"/>
              </a:ext>
            </a:extLst>
          </p:cNvPr>
          <p:cNvCxnSpPr>
            <a:cxnSpLocks/>
            <a:stCxn id="2" idx="0"/>
            <a:endCxn id="35" idx="2"/>
          </p:cNvCxnSpPr>
          <p:nvPr/>
        </p:nvCxnSpPr>
        <p:spPr>
          <a:xfrm rot="16200000" flipV="1">
            <a:off x="5070337" y="3106106"/>
            <a:ext cx="331793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Connector: Elbow 117">
            <a:extLst>
              <a:ext uri="{FF2B5EF4-FFF2-40B4-BE49-F238E27FC236}">
                <a16:creationId xmlns:a16="http://schemas.microsoft.com/office/drawing/2014/main" id="{ADE71CE4-0C3E-4343-B951-C6385FC218F6}"/>
              </a:ext>
            </a:extLst>
          </p:cNvPr>
          <p:cNvCxnSpPr>
            <a:cxnSpLocks/>
            <a:stCxn id="16" idx="3"/>
            <a:endCxn id="3" idx="2"/>
          </p:cNvCxnSpPr>
          <p:nvPr/>
        </p:nvCxnSpPr>
        <p:spPr>
          <a:xfrm flipV="1">
            <a:off x="4417342" y="4318715"/>
            <a:ext cx="731520" cy="960120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F0C1DFAA-732F-4939-9D86-122F3A7956DA}"/>
              </a:ext>
            </a:extLst>
          </p:cNvPr>
          <p:cNvCxnSpPr>
            <a:cxnSpLocks/>
            <a:stCxn id="5" idx="1"/>
            <a:endCxn id="3" idx="2"/>
          </p:cNvCxnSpPr>
          <p:nvPr/>
        </p:nvCxnSpPr>
        <p:spPr>
          <a:xfrm rot="10800000">
            <a:off x="5309436" y="4318717"/>
            <a:ext cx="731520" cy="959203"/>
          </a:xfrm>
          <a:prstGeom prst="bentConnector2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Connector: Elbow 119">
            <a:extLst>
              <a:ext uri="{FF2B5EF4-FFF2-40B4-BE49-F238E27FC236}">
                <a16:creationId xmlns:a16="http://schemas.microsoft.com/office/drawing/2014/main" id="{A0E5ABFF-9241-41C2-A193-2DDBE6FB8D15}"/>
              </a:ext>
            </a:extLst>
          </p:cNvPr>
          <p:cNvCxnSpPr>
            <a:cxnSpLocks/>
            <a:stCxn id="15" idx="2"/>
            <a:endCxn id="5" idx="0"/>
          </p:cNvCxnSpPr>
          <p:nvPr/>
        </p:nvCxnSpPr>
        <p:spPr>
          <a:xfrm rot="16200000" flipH="1">
            <a:off x="5884130" y="4677979"/>
            <a:ext cx="742678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nector: Elbow 120">
            <a:extLst>
              <a:ext uri="{FF2B5EF4-FFF2-40B4-BE49-F238E27FC236}">
                <a16:creationId xmlns:a16="http://schemas.microsoft.com/office/drawing/2014/main" id="{6DA8DBCB-37D2-4088-86A7-98799504D4FF}"/>
              </a:ext>
            </a:extLst>
          </p:cNvPr>
          <p:cNvCxnSpPr>
            <a:cxnSpLocks/>
            <a:stCxn id="159" idx="1"/>
            <a:endCxn id="5" idx="3"/>
          </p:cNvCxnSpPr>
          <p:nvPr/>
        </p:nvCxnSpPr>
        <p:spPr>
          <a:xfrm rot="10800000">
            <a:off x="6498156" y="5289647"/>
            <a:ext cx="671846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or: Elbow 123">
            <a:extLst>
              <a:ext uri="{FF2B5EF4-FFF2-40B4-BE49-F238E27FC236}">
                <a16:creationId xmlns:a16="http://schemas.microsoft.com/office/drawing/2014/main" id="{0C051882-4888-4E45-AFAF-792F3D21DB05}"/>
              </a:ext>
            </a:extLst>
          </p:cNvPr>
          <p:cNvCxnSpPr>
            <a:cxnSpLocks/>
          </p:cNvCxnSpPr>
          <p:nvPr/>
        </p:nvCxnSpPr>
        <p:spPr>
          <a:xfrm flipV="1">
            <a:off x="7932002" y="5283960"/>
            <a:ext cx="329464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Connector: Elbow 126">
            <a:extLst>
              <a:ext uri="{FF2B5EF4-FFF2-40B4-BE49-F238E27FC236}">
                <a16:creationId xmlns:a16="http://schemas.microsoft.com/office/drawing/2014/main" id="{9E1BB02C-3D64-4F10-9258-647A471E698E}"/>
              </a:ext>
            </a:extLst>
          </p:cNvPr>
          <p:cNvCxnSpPr>
            <a:cxnSpLocks/>
            <a:stCxn id="172" idx="0"/>
            <a:endCxn id="107" idx="2"/>
          </p:cNvCxnSpPr>
          <p:nvPr/>
        </p:nvCxnSpPr>
        <p:spPr>
          <a:xfrm rot="16200000" flipV="1">
            <a:off x="9442267" y="3840386"/>
            <a:ext cx="254132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Connector: Elbow 130">
            <a:extLst>
              <a:ext uri="{FF2B5EF4-FFF2-40B4-BE49-F238E27FC236}">
                <a16:creationId xmlns:a16="http://schemas.microsoft.com/office/drawing/2014/main" id="{9268F150-9259-4AB7-9243-D1353DAE92C6}"/>
              </a:ext>
            </a:extLst>
          </p:cNvPr>
          <p:cNvCxnSpPr>
            <a:cxnSpLocks/>
            <a:endCxn id="159" idx="0"/>
          </p:cNvCxnSpPr>
          <p:nvPr/>
        </p:nvCxnSpPr>
        <p:spPr>
          <a:xfrm rot="5400000">
            <a:off x="6581385" y="3917245"/>
            <a:ext cx="1982803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Connector: Elbow 140">
            <a:extLst>
              <a:ext uri="{FF2B5EF4-FFF2-40B4-BE49-F238E27FC236}">
                <a16:creationId xmlns:a16="http://schemas.microsoft.com/office/drawing/2014/main" id="{FCF2D7D1-9A01-4860-AB69-E18DA1950180}"/>
              </a:ext>
            </a:extLst>
          </p:cNvPr>
          <p:cNvCxnSpPr>
            <a:cxnSpLocks/>
            <a:stCxn id="22" idx="2"/>
            <a:endCxn id="16" idx="1"/>
          </p:cNvCxnSpPr>
          <p:nvPr/>
        </p:nvCxnSpPr>
        <p:spPr>
          <a:xfrm rot="16200000" flipH="1">
            <a:off x="1449215" y="4018712"/>
            <a:ext cx="1426404" cy="837794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ectangle 106" descr="Generic group.">
            <a:extLst>
              <a:ext uri="{FF2B5EF4-FFF2-40B4-BE49-F238E27FC236}">
                <a16:creationId xmlns:a16="http://schemas.microsoft.com/office/drawing/2014/main" id="{F36930BA-AE1D-4A06-9DE9-A62A6C5F0B64}"/>
              </a:ext>
            </a:extLst>
          </p:cNvPr>
          <p:cNvSpPr/>
          <p:nvPr/>
        </p:nvSpPr>
        <p:spPr>
          <a:xfrm>
            <a:off x="8256260" y="2068329"/>
            <a:ext cx="2626146" cy="1644992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Graphic 17" descr="Amazon API Gateway service icon.">
            <a:extLst>
              <a:ext uri="{FF2B5EF4-FFF2-40B4-BE49-F238E27FC236}">
                <a16:creationId xmlns:a16="http://schemas.microsoft.com/office/drawing/2014/main" id="{E9BDB123-3557-4B92-BBAF-A95A27ACD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rcRect/>
          <a:stretch/>
        </p:blipFill>
        <p:spPr bwMode="auto">
          <a:xfrm>
            <a:off x="8487171" y="255187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1">
            <a:extLst>
              <a:ext uri="{FF2B5EF4-FFF2-40B4-BE49-F238E27FC236}">
                <a16:creationId xmlns:a16="http://schemas.microsoft.com/office/drawing/2014/main" id="{58692327-0489-4868-A06A-5CB0DF181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8066" y="3086378"/>
            <a:ext cx="13332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pic>
        <p:nvPicPr>
          <p:cNvPr id="123" name="Graphic 7" descr="Amazon QuickSight service icon. ">
            <a:extLst>
              <a:ext uri="{FF2B5EF4-FFF2-40B4-BE49-F238E27FC236}">
                <a16:creationId xmlns:a16="http://schemas.microsoft.com/office/drawing/2014/main" id="{55C9054F-C540-4D67-BA0B-F5A6B7B292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rcRect/>
          <a:stretch/>
        </p:blipFill>
        <p:spPr bwMode="auto">
          <a:xfrm>
            <a:off x="9405626" y="257009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" name="TextBox 11">
            <a:extLst>
              <a:ext uri="{FF2B5EF4-FFF2-40B4-BE49-F238E27FC236}">
                <a16:creationId xmlns:a16="http://schemas.microsoft.com/office/drawing/2014/main" id="{7C542D08-3CF1-4305-91FD-E0D05533E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34660" y="3072503"/>
            <a:ext cx="13134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Managed Grafana</a:t>
            </a:r>
          </a:p>
        </p:txBody>
      </p:sp>
      <p:pic>
        <p:nvPicPr>
          <p:cNvPr id="126" name="Graphic 125" descr="Amazon Managed Grafana service icon.">
            <a:extLst>
              <a:ext uri="{FF2B5EF4-FFF2-40B4-BE49-F238E27FC236}">
                <a16:creationId xmlns:a16="http://schemas.microsoft.com/office/drawing/2014/main" id="{9F4B5B6B-0527-4E15-9EA9-F467E0C74D3D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rcRect/>
          <a:stretch/>
        </p:blipFill>
        <p:spPr>
          <a:xfrm>
            <a:off x="10229990" y="2557995"/>
            <a:ext cx="457200" cy="457200"/>
          </a:xfrm>
          <a:prstGeom prst="rect">
            <a:avLst/>
          </a:prstGeom>
        </p:spPr>
      </p:pic>
      <p:sp>
        <p:nvSpPr>
          <p:cNvPr id="128" name="TextBox 11">
            <a:extLst>
              <a:ext uri="{FF2B5EF4-FFF2-40B4-BE49-F238E27FC236}">
                <a16:creationId xmlns:a16="http://schemas.microsoft.com/office/drawing/2014/main" id="{E5B0CF4C-9C41-4BA3-AAB4-9B51CEA32A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53420" y="3091151"/>
            <a:ext cx="13332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QuickSight</a:t>
            </a:r>
          </a:p>
        </p:txBody>
      </p:sp>
      <p:pic>
        <p:nvPicPr>
          <p:cNvPr id="129" name="Graphic 23" descr="Amazon DynamoDB service icon.">
            <a:extLst>
              <a:ext uri="{FF2B5EF4-FFF2-40B4-BE49-F238E27FC236}">
                <a16:creationId xmlns:a16="http://schemas.microsoft.com/office/drawing/2014/main" id="{7B24118C-3E69-4D4B-B5FD-6B26DABF3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8753888" y="527387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" name="TextBox 12">
            <a:extLst>
              <a:ext uri="{FF2B5EF4-FFF2-40B4-BE49-F238E27FC236}">
                <a16:creationId xmlns:a16="http://schemas.microsoft.com/office/drawing/2014/main" id="{77EE17F2-894B-4562-B64D-59D029676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7959" y="5784182"/>
            <a:ext cx="22796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DynamoDB</a:t>
            </a:r>
          </a:p>
        </p:txBody>
      </p:sp>
      <p:pic>
        <p:nvPicPr>
          <p:cNvPr id="132" name="Graphic 8" descr="Amazon Simple Storage Service (Amazon S3) service icon.">
            <a:extLst>
              <a:ext uri="{FF2B5EF4-FFF2-40B4-BE49-F238E27FC236}">
                <a16:creationId xmlns:a16="http://schemas.microsoft.com/office/drawing/2014/main" id="{533657B4-E5F3-4164-A973-90D40F14D5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10083839" y="451451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" name="TextBox 9">
            <a:extLst>
              <a:ext uri="{FF2B5EF4-FFF2-40B4-BE49-F238E27FC236}">
                <a16:creationId xmlns:a16="http://schemas.microsoft.com/office/drawing/2014/main" id="{57C4E44D-C9DD-49D5-B7E0-D1FB9CEFE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3626" y="4984774"/>
            <a:ext cx="22399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</p:txBody>
      </p:sp>
      <p:pic>
        <p:nvPicPr>
          <p:cNvPr id="135" name="lambda" descr="Lambda service icon.">
            <a:extLst>
              <a:ext uri="{FF2B5EF4-FFF2-40B4-BE49-F238E27FC236}">
                <a16:creationId xmlns:a16="http://schemas.microsoft.com/office/drawing/2014/main" id="{B9C2F80B-870B-4718-8374-FC8C1CAA25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10096281" y="528731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label5">
            <a:extLst>
              <a:ext uri="{FF2B5EF4-FFF2-40B4-BE49-F238E27FC236}">
                <a16:creationId xmlns:a16="http://schemas.microsoft.com/office/drawing/2014/main" id="{5C2867E9-3077-475F-891A-E558A7AFA3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80338" y="5766154"/>
            <a:ext cx="150653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AWS Lambda</a:t>
            </a:r>
          </a:p>
        </p:txBody>
      </p:sp>
      <p:pic>
        <p:nvPicPr>
          <p:cNvPr id="137" name="Graphic 14" descr="Amazon Athena service icon.">
            <a:extLst>
              <a:ext uri="{FF2B5EF4-FFF2-40B4-BE49-F238E27FC236}">
                <a16:creationId xmlns:a16="http://schemas.microsoft.com/office/drawing/2014/main" id="{2482185B-A456-49AF-9C53-130070705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8753888" y="450118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" name="TextBox 17">
            <a:extLst>
              <a:ext uri="{FF2B5EF4-FFF2-40B4-BE49-F238E27FC236}">
                <a16:creationId xmlns:a16="http://schemas.microsoft.com/office/drawing/2014/main" id="{4A5261F1-EE93-4900-B2FD-2F6F5E645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95509" y="4980843"/>
            <a:ext cx="13424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Athena</a:t>
            </a:r>
          </a:p>
        </p:txBody>
      </p:sp>
      <p:pic>
        <p:nvPicPr>
          <p:cNvPr id="109" name="Graphic 23">
            <a:extLst>
              <a:ext uri="{FF2B5EF4-FFF2-40B4-BE49-F238E27FC236}">
                <a16:creationId xmlns:a16="http://schemas.microsoft.com/office/drawing/2014/main" id="{6B62E77C-C080-4F57-B616-AB8330FA4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 flipH="1">
            <a:off x="11401891" y="265434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TextBox 11">
            <a:extLst>
              <a:ext uri="{FF2B5EF4-FFF2-40B4-BE49-F238E27FC236}">
                <a16:creationId xmlns:a16="http://schemas.microsoft.com/office/drawing/2014/main" id="{89C35F1D-F43B-4C00-9D80-2C692F6A3C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7404" y="3078096"/>
            <a:ext cx="131342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charge point operator users</a:t>
            </a:r>
          </a:p>
        </p:txBody>
      </p:sp>
      <p:cxnSp>
        <p:nvCxnSpPr>
          <p:cNvPr id="139" name="Connector: Elbow 138">
            <a:extLst>
              <a:ext uri="{FF2B5EF4-FFF2-40B4-BE49-F238E27FC236}">
                <a16:creationId xmlns:a16="http://schemas.microsoft.com/office/drawing/2014/main" id="{A0CE4CC1-9B74-425D-A0FB-C69E19016FFA}"/>
              </a:ext>
            </a:extLst>
          </p:cNvPr>
          <p:cNvCxnSpPr>
            <a:cxnSpLocks/>
            <a:stCxn id="107" idx="3"/>
            <a:endCxn id="109" idx="3"/>
          </p:cNvCxnSpPr>
          <p:nvPr/>
        </p:nvCxnSpPr>
        <p:spPr>
          <a:xfrm flipV="1">
            <a:off x="10882406" y="2882946"/>
            <a:ext cx="519485" cy="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1013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3056669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59100</TotalTime>
  <Words>185</Words>
  <Application>Microsoft Office PowerPoint</Application>
  <PresentationFormat>Widescreen</PresentationFormat>
  <Paragraphs>57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 Charging OCPP Handler</dc:title>
  <dc:subject/>
  <dc:creator>Amazon Web Services</dc:creator>
  <cp:keywords/>
  <dc:description/>
  <cp:lastModifiedBy>Courtright, Andrea</cp:lastModifiedBy>
  <cp:revision>172</cp:revision>
  <dcterms:created xsi:type="dcterms:W3CDTF">2020-07-21T19:38:25Z</dcterms:created>
  <dcterms:modified xsi:type="dcterms:W3CDTF">2023-12-12T19:43:21Z</dcterms:modified>
  <cp:category/>
</cp:coreProperties>
</file>