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4721"/>
  </p:normalViewPr>
  <p:slideViewPr>
    <p:cSldViewPr snapToGrid="0" snapToObjects="1">
      <p:cViewPr varScale="1">
        <p:scale>
          <a:sx n="107" d="100"/>
          <a:sy n="107" d="100"/>
        </p:scale>
        <p:origin x="176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1/19/23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flight-information-management-system/flight-information-management-system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270097" y="74674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effectLst/>
              </a:rPr>
              <a:t>Flight Information Management System (FIMS)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1867" y="6399847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932" y="6622386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</a:t>
            </a:r>
            <a:r>
              <a:rPr lang="en-US" altLang="x-none" sz="933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, 2023 </a:t>
            </a:r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301867" y="458153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166" name="Separator">
            <a:extLst>
              <a:ext uri="{FF2B5EF4-FFF2-40B4-BE49-F238E27FC236}">
                <a16:creationId xmlns:a16="http://schemas.microsoft.com/office/drawing/2014/main" id="{7723382F-2704-2EDD-97C0-6887BAE2134F}"/>
              </a:ext>
            </a:extLst>
          </p:cNvPr>
          <p:cNvCxnSpPr/>
          <p:nvPr/>
        </p:nvCxnSpPr>
        <p:spPr>
          <a:xfrm>
            <a:off x="1682661" y="1031174"/>
            <a:ext cx="8595360" cy="0"/>
          </a:xfrm>
          <a:prstGeom prst="line">
            <a:avLst/>
          </a:prstGeom>
          <a:ln w="25400">
            <a:solidFill>
              <a:srgbClr val="545B6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7" name="Rectangle 176">
            <a:extLst>
              <a:ext uri="{FF2B5EF4-FFF2-40B4-BE49-F238E27FC236}">
                <a16:creationId xmlns:a16="http://schemas.microsoft.com/office/drawing/2014/main" id="{DF93DA38-D329-3DE1-72C5-47771A7C18FA}"/>
              </a:ext>
            </a:extLst>
          </p:cNvPr>
          <p:cNvSpPr/>
          <p:nvPr/>
        </p:nvSpPr>
        <p:spPr bwMode="auto">
          <a:xfrm>
            <a:off x="2129637" y="2847250"/>
            <a:ext cx="1293294" cy="1747090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Microservices</a:t>
            </a:r>
          </a:p>
        </p:txBody>
      </p:sp>
      <p:pic>
        <p:nvPicPr>
          <p:cNvPr id="178" name="Graphic 18">
            <a:extLst>
              <a:ext uri="{FF2B5EF4-FFF2-40B4-BE49-F238E27FC236}">
                <a16:creationId xmlns:a16="http://schemas.microsoft.com/office/drawing/2014/main" id="{1A3A3A2C-0351-5343-AF7D-C4AD3AAD1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569" y="3584426"/>
            <a:ext cx="301659" cy="29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Rectangle 178">
            <a:extLst>
              <a:ext uri="{FF2B5EF4-FFF2-40B4-BE49-F238E27FC236}">
                <a16:creationId xmlns:a16="http://schemas.microsoft.com/office/drawing/2014/main" id="{E850A0E6-97D1-2601-DAC9-C59AC29D1E99}"/>
              </a:ext>
            </a:extLst>
          </p:cNvPr>
          <p:cNvSpPr/>
          <p:nvPr/>
        </p:nvSpPr>
        <p:spPr bwMode="auto">
          <a:xfrm>
            <a:off x="3219820" y="4639513"/>
            <a:ext cx="2263403" cy="71437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Store</a:t>
            </a:r>
          </a:p>
        </p:txBody>
      </p:sp>
      <p:pic>
        <p:nvPicPr>
          <p:cNvPr id="180" name="Graphic 21">
            <a:extLst>
              <a:ext uri="{FF2B5EF4-FFF2-40B4-BE49-F238E27FC236}">
                <a16:creationId xmlns:a16="http://schemas.microsoft.com/office/drawing/2014/main" id="{76BEA599-AB66-01D9-053E-8FC26B327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889" y="4797027"/>
            <a:ext cx="309470" cy="29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TextBox 15">
            <a:extLst>
              <a:ext uri="{FF2B5EF4-FFF2-40B4-BE49-F238E27FC236}">
                <a16:creationId xmlns:a16="http://schemas.microsoft.com/office/drawing/2014/main" id="{00BEBAAA-DCC4-6CD2-DE4E-CF9F70DFD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0289" y="5038263"/>
            <a:ext cx="7224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ElastiCache</a:t>
            </a:r>
          </a:p>
        </p:txBody>
      </p:sp>
      <p:pic>
        <p:nvPicPr>
          <p:cNvPr id="182" name="Graphic 23">
            <a:extLst>
              <a:ext uri="{FF2B5EF4-FFF2-40B4-BE49-F238E27FC236}">
                <a16:creationId xmlns:a16="http://schemas.microsoft.com/office/drawing/2014/main" id="{29955E17-EAF5-3BB3-89F5-0855AEC0F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258" y="4794385"/>
            <a:ext cx="309470" cy="29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" name="TextBox 15">
            <a:extLst>
              <a:ext uri="{FF2B5EF4-FFF2-40B4-BE49-F238E27FC236}">
                <a16:creationId xmlns:a16="http://schemas.microsoft.com/office/drawing/2014/main" id="{1445AD09-6542-4C12-ADD7-20690BACD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5889" y="5041122"/>
            <a:ext cx="8640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pic>
        <p:nvPicPr>
          <p:cNvPr id="184" name="Graphic 7">
            <a:extLst>
              <a:ext uri="{FF2B5EF4-FFF2-40B4-BE49-F238E27FC236}">
                <a16:creationId xmlns:a16="http://schemas.microsoft.com/office/drawing/2014/main" id="{73EE0890-B6BE-CEF3-4243-E93149198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289" y="4797029"/>
            <a:ext cx="309470" cy="29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" name="TextBox 15">
            <a:extLst>
              <a:ext uri="{FF2B5EF4-FFF2-40B4-BE49-F238E27FC236}">
                <a16:creationId xmlns:a16="http://schemas.microsoft.com/office/drawing/2014/main" id="{283807A3-5463-B9E1-051D-2DD1DBA09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1895" y="5045505"/>
            <a:ext cx="5941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Aurora</a:t>
            </a:r>
          </a:p>
        </p:txBody>
      </p:sp>
      <p:sp>
        <p:nvSpPr>
          <p:cNvPr id="186" name="TextBox 15">
            <a:extLst>
              <a:ext uri="{FF2B5EF4-FFF2-40B4-BE49-F238E27FC236}">
                <a16:creationId xmlns:a16="http://schemas.microsoft.com/office/drawing/2014/main" id="{81D65356-5EA8-92A1-154A-C330D3DF57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8896" y="3858569"/>
            <a:ext cx="12932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Container Service (Amazon ECS)</a:t>
            </a:r>
          </a:p>
        </p:txBody>
      </p:sp>
      <p:sp>
        <p:nvSpPr>
          <p:cNvPr id="187" name="TextBox 15">
            <a:extLst>
              <a:ext uri="{FF2B5EF4-FFF2-40B4-BE49-F238E27FC236}">
                <a16:creationId xmlns:a16="http://schemas.microsoft.com/office/drawing/2014/main" id="{D3E5F316-E8C7-B024-7878-1F6525629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128" y="3269804"/>
            <a:ext cx="10176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</a:t>
            </a:r>
            <a:br>
              <a:rPr lang="en-US" alt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Load Balancer</a:t>
            </a:r>
          </a:p>
        </p:txBody>
      </p:sp>
      <p:pic>
        <p:nvPicPr>
          <p:cNvPr id="188" name="Graphic 8">
            <a:extLst>
              <a:ext uri="{FF2B5EF4-FFF2-40B4-BE49-F238E27FC236}">
                <a16:creationId xmlns:a16="http://schemas.microsoft.com/office/drawing/2014/main" id="{047B62D7-1259-3A76-8783-650E50256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058" y="2164795"/>
            <a:ext cx="306790" cy="29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" name="TextBox 15">
            <a:extLst>
              <a:ext uri="{FF2B5EF4-FFF2-40B4-BE49-F238E27FC236}">
                <a16:creationId xmlns:a16="http://schemas.microsoft.com/office/drawing/2014/main" id="{8577497E-75BB-229E-6828-BCDE70C70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4905" y="2428895"/>
            <a:ext cx="82865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Simple Storage Service (Amazon S3)</a:t>
            </a:r>
          </a:p>
        </p:txBody>
      </p:sp>
      <p:sp>
        <p:nvSpPr>
          <p:cNvPr id="190" name="TextBox 15">
            <a:extLst>
              <a:ext uri="{FF2B5EF4-FFF2-40B4-BE49-F238E27FC236}">
                <a16:creationId xmlns:a16="http://schemas.microsoft.com/office/drawing/2014/main" id="{5FD3D0AE-1FF3-124D-181C-AAD78C864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8489" y="2434414"/>
            <a:ext cx="7694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Gateway</a:t>
            </a:r>
          </a:p>
        </p:txBody>
      </p:sp>
      <p:pic>
        <p:nvPicPr>
          <p:cNvPr id="191" name="Graphic 19">
            <a:extLst>
              <a:ext uri="{FF2B5EF4-FFF2-40B4-BE49-F238E27FC236}">
                <a16:creationId xmlns:a16="http://schemas.microsoft.com/office/drawing/2014/main" id="{F4185A04-8DD9-5696-33AD-8ACE5F283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407" y="2163974"/>
            <a:ext cx="306790" cy="29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" name="TextBox 15">
            <a:extLst>
              <a:ext uri="{FF2B5EF4-FFF2-40B4-BE49-F238E27FC236}">
                <a16:creationId xmlns:a16="http://schemas.microsoft.com/office/drawing/2014/main" id="{80D8B4D1-2AC5-4C2A-CFF2-E3F2B98C1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5289" y="2441495"/>
            <a:ext cx="7340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CloudFront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E245D176-DD64-1413-A814-9B8849F95A24}"/>
              </a:ext>
            </a:extLst>
          </p:cNvPr>
          <p:cNvSpPr/>
          <p:nvPr/>
        </p:nvSpPr>
        <p:spPr bwMode="auto">
          <a:xfrm>
            <a:off x="2136667" y="2121696"/>
            <a:ext cx="3354306" cy="684691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 Interface</a:t>
            </a: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C2CF6B31-C73B-83D1-11A6-7C787646062D}"/>
              </a:ext>
            </a:extLst>
          </p:cNvPr>
          <p:cNvSpPr/>
          <p:nvPr/>
        </p:nvSpPr>
        <p:spPr bwMode="auto">
          <a:xfrm>
            <a:off x="3476695" y="2841566"/>
            <a:ext cx="2024119" cy="176016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5" name="Rounded Rectangle 194">
            <a:extLst>
              <a:ext uri="{FF2B5EF4-FFF2-40B4-BE49-F238E27FC236}">
                <a16:creationId xmlns:a16="http://schemas.microsoft.com/office/drawing/2014/main" id="{5F85C88D-B841-24E0-C4E9-DD0F1BB20B40}"/>
              </a:ext>
            </a:extLst>
          </p:cNvPr>
          <p:cNvSpPr/>
          <p:nvPr/>
        </p:nvSpPr>
        <p:spPr>
          <a:xfrm>
            <a:off x="3692270" y="2929237"/>
            <a:ext cx="1640959" cy="172390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Discovery &amp; Synchronisation</a:t>
            </a:r>
          </a:p>
        </p:txBody>
      </p:sp>
      <p:sp>
        <p:nvSpPr>
          <p:cNvPr id="196" name="Rounded Rectangle 195">
            <a:extLst>
              <a:ext uri="{FF2B5EF4-FFF2-40B4-BE49-F238E27FC236}">
                <a16:creationId xmlns:a16="http://schemas.microsoft.com/office/drawing/2014/main" id="{51BD5080-7278-754A-EE72-EAD80769E9F0}"/>
              </a:ext>
            </a:extLst>
          </p:cNvPr>
          <p:cNvSpPr/>
          <p:nvPr/>
        </p:nvSpPr>
        <p:spPr>
          <a:xfrm>
            <a:off x="3692268" y="3155407"/>
            <a:ext cx="1640959" cy="172390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Airspace Authorisation</a:t>
            </a:r>
          </a:p>
        </p:txBody>
      </p:sp>
      <p:sp>
        <p:nvSpPr>
          <p:cNvPr id="197" name="Rounded Rectangle 196">
            <a:extLst>
              <a:ext uri="{FF2B5EF4-FFF2-40B4-BE49-F238E27FC236}">
                <a16:creationId xmlns:a16="http://schemas.microsoft.com/office/drawing/2014/main" id="{D5B6F9FA-FFFE-0518-3914-8FFFABC18F42}"/>
              </a:ext>
            </a:extLst>
          </p:cNvPr>
          <p:cNvSpPr/>
          <p:nvPr/>
        </p:nvSpPr>
        <p:spPr>
          <a:xfrm>
            <a:off x="3696363" y="3387752"/>
            <a:ext cx="1640959" cy="172390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Fairness Monitoring &amp; Negotiation</a:t>
            </a:r>
          </a:p>
        </p:txBody>
      </p:sp>
      <p:sp>
        <p:nvSpPr>
          <p:cNvPr id="198" name="Rounded Rectangle 197">
            <a:extLst>
              <a:ext uri="{FF2B5EF4-FFF2-40B4-BE49-F238E27FC236}">
                <a16:creationId xmlns:a16="http://schemas.microsoft.com/office/drawing/2014/main" id="{D508FC8F-4606-FEF3-311D-CF4D74CB6730}"/>
              </a:ext>
            </a:extLst>
          </p:cNvPr>
          <p:cNvSpPr/>
          <p:nvPr/>
        </p:nvSpPr>
        <p:spPr>
          <a:xfrm>
            <a:off x="3692268" y="3602800"/>
            <a:ext cx="1640959" cy="172390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Conformance Monitoring</a:t>
            </a:r>
          </a:p>
        </p:txBody>
      </p:sp>
      <p:sp>
        <p:nvSpPr>
          <p:cNvPr id="199" name="Rounded Rectangle 198">
            <a:extLst>
              <a:ext uri="{FF2B5EF4-FFF2-40B4-BE49-F238E27FC236}">
                <a16:creationId xmlns:a16="http://schemas.microsoft.com/office/drawing/2014/main" id="{8FF497A7-9D75-523C-9F45-9014F3B9BDA4}"/>
              </a:ext>
            </a:extLst>
          </p:cNvPr>
          <p:cNvSpPr/>
          <p:nvPr/>
        </p:nvSpPr>
        <p:spPr>
          <a:xfrm>
            <a:off x="3697398" y="3840191"/>
            <a:ext cx="1640959" cy="172390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Constraint Management</a:t>
            </a:r>
          </a:p>
        </p:txBody>
      </p:sp>
      <p:sp>
        <p:nvSpPr>
          <p:cNvPr id="200" name="Rounded Rectangle 199">
            <a:extLst>
              <a:ext uri="{FF2B5EF4-FFF2-40B4-BE49-F238E27FC236}">
                <a16:creationId xmlns:a16="http://schemas.microsoft.com/office/drawing/2014/main" id="{C5404B99-DCD6-3E7D-BDEA-6F90E707DB77}"/>
              </a:ext>
            </a:extLst>
          </p:cNvPr>
          <p:cNvSpPr/>
          <p:nvPr/>
        </p:nvSpPr>
        <p:spPr>
          <a:xfrm>
            <a:off x="3692268" y="4072440"/>
            <a:ext cx="1640959" cy="172390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Registration Management</a:t>
            </a:r>
          </a:p>
        </p:txBody>
      </p:sp>
      <p:sp>
        <p:nvSpPr>
          <p:cNvPr id="201" name="Rounded Rectangle 200">
            <a:extLst>
              <a:ext uri="{FF2B5EF4-FFF2-40B4-BE49-F238E27FC236}">
                <a16:creationId xmlns:a16="http://schemas.microsoft.com/office/drawing/2014/main" id="{F95042B6-4904-ABBB-510E-1449CDF42B3B}"/>
              </a:ext>
            </a:extLst>
          </p:cNvPr>
          <p:cNvSpPr/>
          <p:nvPr/>
        </p:nvSpPr>
        <p:spPr>
          <a:xfrm>
            <a:off x="3692268" y="4307752"/>
            <a:ext cx="1640959" cy="172390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+ Additional services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B1EB793E-A78E-E046-B9D6-56B4ED262D65}"/>
              </a:ext>
            </a:extLst>
          </p:cNvPr>
          <p:cNvSpPr/>
          <p:nvPr/>
        </p:nvSpPr>
        <p:spPr>
          <a:xfrm>
            <a:off x="2032083" y="1323541"/>
            <a:ext cx="3552704" cy="46606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tIns="36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FIMS – Managed by National Air Services</a:t>
            </a:r>
          </a:p>
        </p:txBody>
      </p:sp>
      <p:pic>
        <p:nvPicPr>
          <p:cNvPr id="203" name="Graphic 9">
            <a:extLst>
              <a:ext uri="{FF2B5EF4-FFF2-40B4-BE49-F238E27FC236}">
                <a16:creationId xmlns:a16="http://schemas.microsoft.com/office/drawing/2014/main" id="{EF16173D-5392-D4DD-2ABB-D8FBFC39A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84" y="1324746"/>
            <a:ext cx="197258" cy="18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" name="Rectangle 203">
            <a:extLst>
              <a:ext uri="{FF2B5EF4-FFF2-40B4-BE49-F238E27FC236}">
                <a16:creationId xmlns:a16="http://schemas.microsoft.com/office/drawing/2014/main" id="{C596FA3E-45A6-B6C0-DB75-13E6445B35D0}"/>
              </a:ext>
            </a:extLst>
          </p:cNvPr>
          <p:cNvSpPr/>
          <p:nvPr/>
        </p:nvSpPr>
        <p:spPr bwMode="auto">
          <a:xfrm>
            <a:off x="6890438" y="2984661"/>
            <a:ext cx="869247" cy="1593964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Microservices</a:t>
            </a: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AE1BDAA2-2FA7-B063-E75F-668761A79FB1}"/>
              </a:ext>
            </a:extLst>
          </p:cNvPr>
          <p:cNvSpPr/>
          <p:nvPr/>
        </p:nvSpPr>
        <p:spPr bwMode="auto">
          <a:xfrm>
            <a:off x="7851518" y="2976968"/>
            <a:ext cx="1915995" cy="1593964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6" name="Rounded Rectangle 205">
            <a:extLst>
              <a:ext uri="{FF2B5EF4-FFF2-40B4-BE49-F238E27FC236}">
                <a16:creationId xmlns:a16="http://schemas.microsoft.com/office/drawing/2014/main" id="{D7AB6AAA-8928-A6FD-5EA4-F0D727A56C62}"/>
              </a:ext>
            </a:extLst>
          </p:cNvPr>
          <p:cNvSpPr/>
          <p:nvPr/>
        </p:nvSpPr>
        <p:spPr>
          <a:xfrm>
            <a:off x="7957456" y="3062035"/>
            <a:ext cx="1684583" cy="174351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Strategic Deconfliction</a:t>
            </a:r>
          </a:p>
        </p:txBody>
      </p:sp>
      <p:sp>
        <p:nvSpPr>
          <p:cNvPr id="207" name="Rounded Rectangle 206">
            <a:extLst>
              <a:ext uri="{FF2B5EF4-FFF2-40B4-BE49-F238E27FC236}">
                <a16:creationId xmlns:a16="http://schemas.microsoft.com/office/drawing/2014/main" id="{1457F680-23B4-B530-C963-FDD14CA778A5}"/>
              </a:ext>
            </a:extLst>
          </p:cNvPr>
          <p:cNvSpPr/>
          <p:nvPr/>
        </p:nvSpPr>
        <p:spPr>
          <a:xfrm>
            <a:off x="7957453" y="3297656"/>
            <a:ext cx="1684583" cy="174351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Tracking</a:t>
            </a:r>
          </a:p>
        </p:txBody>
      </p:sp>
      <p:sp>
        <p:nvSpPr>
          <p:cNvPr id="208" name="Rounded Rectangle 207">
            <a:extLst>
              <a:ext uri="{FF2B5EF4-FFF2-40B4-BE49-F238E27FC236}">
                <a16:creationId xmlns:a16="http://schemas.microsoft.com/office/drawing/2014/main" id="{C24D116A-CF8F-61F0-2F84-CB718D3FA7B9}"/>
              </a:ext>
            </a:extLst>
          </p:cNvPr>
          <p:cNvSpPr/>
          <p:nvPr/>
        </p:nvSpPr>
        <p:spPr>
          <a:xfrm>
            <a:off x="7967587" y="3546322"/>
            <a:ext cx="1684583" cy="174351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Dynamic Reroute</a:t>
            </a:r>
          </a:p>
        </p:txBody>
      </p:sp>
      <p:sp>
        <p:nvSpPr>
          <p:cNvPr id="209" name="Rounded Rectangle 208">
            <a:extLst>
              <a:ext uri="{FF2B5EF4-FFF2-40B4-BE49-F238E27FC236}">
                <a16:creationId xmlns:a16="http://schemas.microsoft.com/office/drawing/2014/main" id="{A4FF04CA-FF72-1650-5B11-27445BD71F76}"/>
              </a:ext>
            </a:extLst>
          </p:cNvPr>
          <p:cNvSpPr/>
          <p:nvPr/>
        </p:nvSpPr>
        <p:spPr>
          <a:xfrm>
            <a:off x="7957453" y="3777798"/>
            <a:ext cx="1684583" cy="174351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Conformance Monitoring</a:t>
            </a:r>
          </a:p>
        </p:txBody>
      </p:sp>
      <p:sp>
        <p:nvSpPr>
          <p:cNvPr id="210" name="Rounded Rectangle 209">
            <a:extLst>
              <a:ext uri="{FF2B5EF4-FFF2-40B4-BE49-F238E27FC236}">
                <a16:creationId xmlns:a16="http://schemas.microsoft.com/office/drawing/2014/main" id="{36FC66D8-93FC-7F4C-448A-AB27ED45750E}"/>
              </a:ext>
            </a:extLst>
          </p:cNvPr>
          <p:cNvSpPr/>
          <p:nvPr/>
        </p:nvSpPr>
        <p:spPr>
          <a:xfrm>
            <a:off x="7957453" y="4018794"/>
            <a:ext cx="1684583" cy="174351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Flight Planning</a:t>
            </a:r>
          </a:p>
        </p:txBody>
      </p:sp>
      <p:sp>
        <p:nvSpPr>
          <p:cNvPr id="211" name="Rounded Rectangle 210">
            <a:extLst>
              <a:ext uri="{FF2B5EF4-FFF2-40B4-BE49-F238E27FC236}">
                <a16:creationId xmlns:a16="http://schemas.microsoft.com/office/drawing/2014/main" id="{25A6DB5E-D4A2-FD76-4F2C-8AA62B7B8AE7}"/>
              </a:ext>
            </a:extLst>
          </p:cNvPr>
          <p:cNvSpPr/>
          <p:nvPr/>
        </p:nvSpPr>
        <p:spPr>
          <a:xfrm>
            <a:off x="7967586" y="4244773"/>
            <a:ext cx="1684583" cy="174351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bg1">
                    <a:lumMod val="6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+ Additional services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B97F6517-AF85-BAC2-85E4-A6B8EDE303A8}"/>
              </a:ext>
            </a:extLst>
          </p:cNvPr>
          <p:cNvSpPr/>
          <p:nvPr/>
        </p:nvSpPr>
        <p:spPr>
          <a:xfrm>
            <a:off x="6808803" y="1962087"/>
            <a:ext cx="3050686" cy="399124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USS Provided Services</a:t>
            </a:r>
          </a:p>
        </p:txBody>
      </p:sp>
      <p:pic>
        <p:nvPicPr>
          <p:cNvPr id="213" name="Graphic 9">
            <a:extLst>
              <a:ext uri="{FF2B5EF4-FFF2-40B4-BE49-F238E27FC236}">
                <a16:creationId xmlns:a16="http://schemas.microsoft.com/office/drawing/2014/main" id="{5BB73162-EDC6-FC87-45F3-6CF1C84CE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105" y="1962570"/>
            <a:ext cx="214639" cy="206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4" name="Straight Arrow Connector 92">
            <a:extLst>
              <a:ext uri="{FF2B5EF4-FFF2-40B4-BE49-F238E27FC236}">
                <a16:creationId xmlns:a16="http://schemas.microsoft.com/office/drawing/2014/main" id="{9721EC91-4C6B-1107-D2EC-88C8C558E688}"/>
              </a:ext>
            </a:extLst>
          </p:cNvPr>
          <p:cNvCxnSpPr>
            <a:cxnSpLocks/>
          </p:cNvCxnSpPr>
          <p:nvPr/>
        </p:nvCxnSpPr>
        <p:spPr>
          <a:xfrm>
            <a:off x="6176251" y="2634684"/>
            <a:ext cx="581800" cy="320255"/>
          </a:xfrm>
          <a:prstGeom prst="bentConnector3">
            <a:avLst>
              <a:gd name="adj1" fmla="val -1369"/>
            </a:avLst>
          </a:prstGeom>
          <a:noFill/>
          <a:ln w="12700" cap="flat" cmpd="sng" algn="ctr">
            <a:solidFill>
              <a:srgbClr val="545B6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pic>
        <p:nvPicPr>
          <p:cNvPr id="215" name="Graphic 23">
            <a:extLst>
              <a:ext uri="{FF2B5EF4-FFF2-40B4-BE49-F238E27FC236}">
                <a16:creationId xmlns:a16="http://schemas.microsoft.com/office/drawing/2014/main" id="{3E544BC1-92A0-D000-9702-DA9053F5C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229004" y="1322290"/>
            <a:ext cx="273144" cy="25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" name="TextBox 15">
            <a:extLst>
              <a:ext uri="{FF2B5EF4-FFF2-40B4-BE49-F238E27FC236}">
                <a16:creationId xmlns:a16="http://schemas.microsoft.com/office/drawing/2014/main" id="{D356FF24-5A4F-3059-95A0-8996FFBFF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5397" y="1543856"/>
            <a:ext cx="10127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Unmanned Aerial Systems (UAS) Operators</a:t>
            </a:r>
          </a:p>
        </p:txBody>
      </p:sp>
      <p:cxnSp>
        <p:nvCxnSpPr>
          <p:cNvPr id="217" name="Straight Arrow Connector 99">
            <a:extLst>
              <a:ext uri="{FF2B5EF4-FFF2-40B4-BE49-F238E27FC236}">
                <a16:creationId xmlns:a16="http://schemas.microsoft.com/office/drawing/2014/main" id="{83055288-91F9-81FC-566D-FC39D1F926BB}"/>
              </a:ext>
            </a:extLst>
          </p:cNvPr>
          <p:cNvCxnSpPr>
            <a:cxnSpLocks/>
          </p:cNvCxnSpPr>
          <p:nvPr/>
        </p:nvCxnSpPr>
        <p:spPr>
          <a:xfrm flipV="1">
            <a:off x="8550192" y="1450307"/>
            <a:ext cx="631224" cy="56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545B64"/>
            </a:solidFill>
            <a:prstDash val="solid"/>
            <a:miter lim="800000"/>
            <a:headEnd type="arrow" w="med" len="sm"/>
            <a:tailEnd type="none" w="med" len="sm"/>
          </a:ln>
          <a:effectLst/>
        </p:spPr>
      </p:cxnSp>
      <p:sp>
        <p:nvSpPr>
          <p:cNvPr id="218" name="Rectangle 217">
            <a:extLst>
              <a:ext uri="{FF2B5EF4-FFF2-40B4-BE49-F238E27FC236}">
                <a16:creationId xmlns:a16="http://schemas.microsoft.com/office/drawing/2014/main" id="{72656E44-03A4-183E-121B-FBA8031F17C2}"/>
              </a:ext>
            </a:extLst>
          </p:cNvPr>
          <p:cNvSpPr/>
          <p:nvPr/>
        </p:nvSpPr>
        <p:spPr bwMode="auto">
          <a:xfrm>
            <a:off x="2135181" y="1532927"/>
            <a:ext cx="3354306" cy="54690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Visualization Layer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49FA84E7-016E-F5A8-71B5-51C4FB724D8B}"/>
              </a:ext>
            </a:extLst>
          </p:cNvPr>
          <p:cNvSpPr/>
          <p:nvPr/>
        </p:nvSpPr>
        <p:spPr bwMode="auto">
          <a:xfrm>
            <a:off x="2122475" y="5396692"/>
            <a:ext cx="3363052" cy="531716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Analytics</a:t>
            </a:r>
          </a:p>
        </p:txBody>
      </p:sp>
      <p:pic>
        <p:nvPicPr>
          <p:cNvPr id="220" name="Graphic 6">
            <a:extLst>
              <a:ext uri="{FF2B5EF4-FFF2-40B4-BE49-F238E27FC236}">
                <a16:creationId xmlns:a16="http://schemas.microsoft.com/office/drawing/2014/main" id="{CC8BDC05-B9D4-671C-DCF0-FA35AB165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027" y="5417320"/>
            <a:ext cx="311344" cy="29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" name="TextBox 15">
            <a:extLst>
              <a:ext uri="{FF2B5EF4-FFF2-40B4-BE49-F238E27FC236}">
                <a16:creationId xmlns:a16="http://schemas.microsoft.com/office/drawing/2014/main" id="{D1FCA052-9A72-7FCC-B60B-35E342C5D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158" y="5645873"/>
            <a:ext cx="8220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Processed data</a:t>
            </a:r>
          </a:p>
        </p:txBody>
      </p:sp>
      <p:pic>
        <p:nvPicPr>
          <p:cNvPr id="222" name="Graphic 9">
            <a:extLst>
              <a:ext uri="{FF2B5EF4-FFF2-40B4-BE49-F238E27FC236}">
                <a16:creationId xmlns:a16="http://schemas.microsoft.com/office/drawing/2014/main" id="{815F783D-BCFB-7C5E-F8AA-DAF0689E3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095" y="5402135"/>
            <a:ext cx="311343" cy="29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3" name="Graphic 8">
            <a:extLst>
              <a:ext uri="{FF2B5EF4-FFF2-40B4-BE49-F238E27FC236}">
                <a16:creationId xmlns:a16="http://schemas.microsoft.com/office/drawing/2014/main" id="{4E21D404-3055-94C2-77AD-A6733ED83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631" y="5418374"/>
            <a:ext cx="306790" cy="29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4" name="TextBox 15">
            <a:extLst>
              <a:ext uri="{FF2B5EF4-FFF2-40B4-BE49-F238E27FC236}">
                <a16:creationId xmlns:a16="http://schemas.microsoft.com/office/drawing/2014/main" id="{7E4A5021-3248-0B30-2B67-3EE8F0982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0689" y="5658469"/>
            <a:ext cx="10176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pic>
        <p:nvPicPr>
          <p:cNvPr id="225" name="Graphic 7">
            <a:extLst>
              <a:ext uri="{FF2B5EF4-FFF2-40B4-BE49-F238E27FC236}">
                <a16:creationId xmlns:a16="http://schemas.microsoft.com/office/drawing/2014/main" id="{27B506D6-A6E0-914B-B25D-F3EA0AFA7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517" y="1548374"/>
            <a:ext cx="305829" cy="294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" name="TextBox 15">
            <a:extLst>
              <a:ext uri="{FF2B5EF4-FFF2-40B4-BE49-F238E27FC236}">
                <a16:creationId xmlns:a16="http://schemas.microsoft.com/office/drawing/2014/main" id="{5431E777-4214-D061-DCC0-6E5422936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5404" y="1790507"/>
            <a:ext cx="10176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QuickSight</a:t>
            </a:r>
          </a:p>
        </p:txBody>
      </p:sp>
      <p:pic>
        <p:nvPicPr>
          <p:cNvPr id="227" name="Graphic 226">
            <a:extLst>
              <a:ext uri="{FF2B5EF4-FFF2-40B4-BE49-F238E27FC236}">
                <a16:creationId xmlns:a16="http://schemas.microsoft.com/office/drawing/2014/main" id="{E78D9DDF-9E4E-A904-EA0A-37E3782DE8C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636265" y="1548374"/>
            <a:ext cx="305829" cy="294422"/>
          </a:xfrm>
          <a:prstGeom prst="rect">
            <a:avLst/>
          </a:prstGeom>
        </p:spPr>
      </p:pic>
      <p:sp>
        <p:nvSpPr>
          <p:cNvPr id="228" name="TextBox 15">
            <a:extLst>
              <a:ext uri="{FF2B5EF4-FFF2-40B4-BE49-F238E27FC236}">
                <a16:creationId xmlns:a16="http://schemas.microsoft.com/office/drawing/2014/main" id="{82D14CD0-7DC0-3141-9F7E-88F4F5814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35" y="1801185"/>
            <a:ext cx="12539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Managed Grafana</a:t>
            </a:r>
          </a:p>
        </p:txBody>
      </p:sp>
      <p:pic>
        <p:nvPicPr>
          <p:cNvPr id="229" name="Graphic 18">
            <a:extLst>
              <a:ext uri="{FF2B5EF4-FFF2-40B4-BE49-F238E27FC236}">
                <a16:creationId xmlns:a16="http://schemas.microsoft.com/office/drawing/2014/main" id="{55539C5E-4579-8902-2400-6C61D966A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689" y="3863642"/>
            <a:ext cx="301659" cy="29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" name="TextBox 15">
            <a:extLst>
              <a:ext uri="{FF2B5EF4-FFF2-40B4-BE49-F238E27FC236}">
                <a16:creationId xmlns:a16="http://schemas.microsoft.com/office/drawing/2014/main" id="{13B607BC-2E1D-9795-909B-498ECA2ED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0438" y="4155374"/>
            <a:ext cx="8620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ECS</a:t>
            </a:r>
          </a:p>
        </p:txBody>
      </p:sp>
      <p:sp>
        <p:nvSpPr>
          <p:cNvPr id="231" name="TextBox 15">
            <a:extLst>
              <a:ext uri="{FF2B5EF4-FFF2-40B4-BE49-F238E27FC236}">
                <a16:creationId xmlns:a16="http://schemas.microsoft.com/office/drawing/2014/main" id="{EFA7D820-1D67-E111-A723-E527B3928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0438" y="3506411"/>
            <a:ext cx="8691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Load Balancer</a:t>
            </a: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23F42A4D-47B9-64AA-577A-0A293570A830}"/>
              </a:ext>
            </a:extLst>
          </p:cNvPr>
          <p:cNvSpPr/>
          <p:nvPr/>
        </p:nvSpPr>
        <p:spPr bwMode="auto">
          <a:xfrm>
            <a:off x="7822198" y="4624471"/>
            <a:ext cx="1945315" cy="71437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Store</a:t>
            </a:r>
          </a:p>
        </p:txBody>
      </p:sp>
      <p:pic>
        <p:nvPicPr>
          <p:cNvPr id="233" name="Graphic 21">
            <a:extLst>
              <a:ext uri="{FF2B5EF4-FFF2-40B4-BE49-F238E27FC236}">
                <a16:creationId xmlns:a16="http://schemas.microsoft.com/office/drawing/2014/main" id="{C9BDDE6B-1DDC-B4EA-BFEB-2A21D834F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334" y="4788374"/>
            <a:ext cx="306000" cy="29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" name="TextBox 15">
            <a:extLst>
              <a:ext uri="{FF2B5EF4-FFF2-40B4-BE49-F238E27FC236}">
                <a16:creationId xmlns:a16="http://schemas.microsoft.com/office/drawing/2014/main" id="{05F9F9C7-2DE5-7E91-09B8-DF5193176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1189" y="5048072"/>
            <a:ext cx="738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ElastiCache</a:t>
            </a:r>
          </a:p>
        </p:txBody>
      </p:sp>
      <p:pic>
        <p:nvPicPr>
          <p:cNvPr id="235" name="Graphic 23">
            <a:extLst>
              <a:ext uri="{FF2B5EF4-FFF2-40B4-BE49-F238E27FC236}">
                <a16:creationId xmlns:a16="http://schemas.microsoft.com/office/drawing/2014/main" id="{0D9C99FB-1BE1-84C1-EFF8-5663FF268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913" y="4787491"/>
            <a:ext cx="306000" cy="29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6" name="TextBox 15">
            <a:extLst>
              <a:ext uri="{FF2B5EF4-FFF2-40B4-BE49-F238E27FC236}">
                <a16:creationId xmlns:a16="http://schemas.microsoft.com/office/drawing/2014/main" id="{CDDB0FFD-A092-F447-DF0B-EE2DD9A34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024" y="5055203"/>
            <a:ext cx="8640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pic>
        <p:nvPicPr>
          <p:cNvPr id="237" name="Graphic 7">
            <a:extLst>
              <a:ext uri="{FF2B5EF4-FFF2-40B4-BE49-F238E27FC236}">
                <a16:creationId xmlns:a16="http://schemas.microsoft.com/office/drawing/2014/main" id="{C5A18047-AFF4-E5D7-05EC-881A8BF1A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451" y="4788374"/>
            <a:ext cx="306000" cy="29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" name="TextBox 15">
            <a:extLst>
              <a:ext uri="{FF2B5EF4-FFF2-40B4-BE49-F238E27FC236}">
                <a16:creationId xmlns:a16="http://schemas.microsoft.com/office/drawing/2014/main" id="{B9E1EE05-F0EF-E919-95C5-79754A77D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3975" y="5053116"/>
            <a:ext cx="10176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Aurora</a:t>
            </a: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5494FE7F-6D79-C319-B0C6-FD0641FF825A}"/>
              </a:ext>
            </a:extLst>
          </p:cNvPr>
          <p:cNvSpPr/>
          <p:nvPr/>
        </p:nvSpPr>
        <p:spPr bwMode="auto">
          <a:xfrm>
            <a:off x="6881488" y="5405147"/>
            <a:ext cx="2886026" cy="514468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Analytics</a:t>
            </a:r>
          </a:p>
        </p:txBody>
      </p:sp>
      <p:pic>
        <p:nvPicPr>
          <p:cNvPr id="240" name="Graphic 6">
            <a:extLst>
              <a:ext uri="{FF2B5EF4-FFF2-40B4-BE49-F238E27FC236}">
                <a16:creationId xmlns:a16="http://schemas.microsoft.com/office/drawing/2014/main" id="{08E5B6F0-0F82-0C16-C33F-6DC11B78D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282" y="5418374"/>
            <a:ext cx="311344" cy="29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" name="Graphic 9">
            <a:extLst>
              <a:ext uri="{FF2B5EF4-FFF2-40B4-BE49-F238E27FC236}">
                <a16:creationId xmlns:a16="http://schemas.microsoft.com/office/drawing/2014/main" id="{258A97FC-4497-1BF9-0F40-98C126AB2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488" y="5410435"/>
            <a:ext cx="311343" cy="29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Rectangle 241">
            <a:extLst>
              <a:ext uri="{FF2B5EF4-FFF2-40B4-BE49-F238E27FC236}">
                <a16:creationId xmlns:a16="http://schemas.microsoft.com/office/drawing/2014/main" id="{483D47FC-EA89-9110-F30D-71C1665707D5}"/>
              </a:ext>
            </a:extLst>
          </p:cNvPr>
          <p:cNvSpPr/>
          <p:nvPr/>
        </p:nvSpPr>
        <p:spPr bwMode="auto">
          <a:xfrm>
            <a:off x="6872801" y="2234801"/>
            <a:ext cx="2894711" cy="712181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Visualization Layer</a:t>
            </a:r>
          </a:p>
        </p:txBody>
      </p:sp>
      <p:pic>
        <p:nvPicPr>
          <p:cNvPr id="243" name="Graphic 7">
            <a:extLst>
              <a:ext uri="{FF2B5EF4-FFF2-40B4-BE49-F238E27FC236}">
                <a16:creationId xmlns:a16="http://schemas.microsoft.com/office/drawing/2014/main" id="{AE28B33F-0A74-5C46-B6E7-154D79930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469" y="2412374"/>
            <a:ext cx="305829" cy="294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" name="TextBox 15">
            <a:extLst>
              <a:ext uri="{FF2B5EF4-FFF2-40B4-BE49-F238E27FC236}">
                <a16:creationId xmlns:a16="http://schemas.microsoft.com/office/drawing/2014/main" id="{3A1F8C48-FFFB-8A5E-D7C2-7747B04DC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1488" y="2654285"/>
            <a:ext cx="10176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QuickSight</a:t>
            </a:r>
          </a:p>
        </p:txBody>
      </p:sp>
      <p:pic>
        <p:nvPicPr>
          <p:cNvPr id="245" name="Graphic 244">
            <a:extLst>
              <a:ext uri="{FF2B5EF4-FFF2-40B4-BE49-F238E27FC236}">
                <a16:creationId xmlns:a16="http://schemas.microsoft.com/office/drawing/2014/main" id="{7DB88B22-5A8A-8C9F-3F0D-8D1BDCD48FF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077541" y="2412374"/>
            <a:ext cx="305829" cy="294422"/>
          </a:xfrm>
          <a:prstGeom prst="rect">
            <a:avLst/>
          </a:prstGeom>
        </p:spPr>
      </p:pic>
      <p:sp>
        <p:nvSpPr>
          <p:cNvPr id="246" name="TextBox 15">
            <a:extLst>
              <a:ext uri="{FF2B5EF4-FFF2-40B4-BE49-F238E27FC236}">
                <a16:creationId xmlns:a16="http://schemas.microsoft.com/office/drawing/2014/main" id="{2BA12DFB-5983-6C29-6E63-5DDAB9C03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3258" y="2660056"/>
            <a:ext cx="12539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Managed Service for Grafana</a:t>
            </a:r>
          </a:p>
        </p:txBody>
      </p:sp>
      <p:pic>
        <p:nvPicPr>
          <p:cNvPr id="247" name="Graphic 7">
            <a:extLst>
              <a:ext uri="{FF2B5EF4-FFF2-40B4-BE49-F238E27FC236}">
                <a16:creationId xmlns:a16="http://schemas.microsoft.com/office/drawing/2014/main" id="{F3ED5F8E-21B1-F1BC-2DF3-8AB9DA11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189" y="4139594"/>
            <a:ext cx="299832" cy="28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8" name="TextBox 11">
            <a:extLst>
              <a:ext uri="{FF2B5EF4-FFF2-40B4-BE49-F238E27FC236}">
                <a16:creationId xmlns:a16="http://schemas.microsoft.com/office/drawing/2014/main" id="{EB2A6F2A-32CE-A744-E6B9-A3EEDD675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7415" y="4412519"/>
            <a:ext cx="75737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pic>
        <p:nvPicPr>
          <p:cNvPr id="249" name="Graphic 17">
            <a:extLst>
              <a:ext uri="{FF2B5EF4-FFF2-40B4-BE49-F238E27FC236}">
                <a16:creationId xmlns:a16="http://schemas.microsoft.com/office/drawing/2014/main" id="{3C952103-08A1-868C-D698-5FD171EC9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/>
          <a:srcRect/>
          <a:stretch/>
        </p:blipFill>
        <p:spPr bwMode="auto">
          <a:xfrm>
            <a:off x="4173289" y="2163974"/>
            <a:ext cx="306638" cy="29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7212C47D-4B80-040A-8A09-48AACFD1AF98}"/>
              </a:ext>
            </a:extLst>
          </p:cNvPr>
          <p:cNvCxnSpPr>
            <a:cxnSpLocks/>
            <a:stCxn id="261" idx="3"/>
          </p:cNvCxnSpPr>
          <p:nvPr/>
        </p:nvCxnSpPr>
        <p:spPr bwMode="auto">
          <a:xfrm>
            <a:off x="6241659" y="2444784"/>
            <a:ext cx="507900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1" name="Graphic 19">
            <a:extLst>
              <a:ext uri="{FF2B5EF4-FFF2-40B4-BE49-F238E27FC236}">
                <a16:creationId xmlns:a16="http://schemas.microsoft.com/office/drawing/2014/main" id="{E6AB746A-21D0-A4F4-61B0-E65E622D0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896" y="2412227"/>
            <a:ext cx="306790" cy="29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2" name="TextBox 15">
            <a:extLst>
              <a:ext uri="{FF2B5EF4-FFF2-40B4-BE49-F238E27FC236}">
                <a16:creationId xmlns:a16="http://schemas.microsoft.com/office/drawing/2014/main" id="{E5EA00BF-BE68-D378-ED23-6CD3A8B07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4489" y="2647947"/>
            <a:ext cx="7344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CloudFront</a:t>
            </a:r>
          </a:p>
        </p:txBody>
      </p:sp>
      <p:pic>
        <p:nvPicPr>
          <p:cNvPr id="253" name="Graphic 8">
            <a:extLst>
              <a:ext uri="{FF2B5EF4-FFF2-40B4-BE49-F238E27FC236}">
                <a16:creationId xmlns:a16="http://schemas.microsoft.com/office/drawing/2014/main" id="{48BC5412-D4E4-6AD4-5DED-103364EF3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548" y="2163974"/>
            <a:ext cx="306637" cy="29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4" name="TextBox 11">
            <a:extLst>
              <a:ext uri="{FF2B5EF4-FFF2-40B4-BE49-F238E27FC236}">
                <a16:creationId xmlns:a16="http://schemas.microsoft.com/office/drawing/2014/main" id="{1D0B9A40-B3F8-710E-030B-5D6BCE174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0289" y="2433915"/>
            <a:ext cx="6213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defRPr sz="700">
                <a:solidFill>
                  <a:schemeClr val="bg1">
                    <a:lumMod val="50000"/>
                  </a:schemeClr>
                </a:solidFill>
                <a:ea typeface="Amazon Ember" panose="020B0603020204020204" pitchFamily="34" charset="0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n-US" sz="800" dirty="0">
                <a:solidFill>
                  <a:schemeClr val="tx1"/>
                </a:solidFill>
                <a:latin typeface="Amazon Ember" panose="020B0603020204020204" pitchFamily="34" charset="0"/>
                <a:cs typeface="Amazon Ember" panose="020B0603020204020204" pitchFamily="34" charset="0"/>
              </a:rPr>
              <a:t>AWS WAF</a:t>
            </a:r>
          </a:p>
        </p:txBody>
      </p:sp>
      <p:pic>
        <p:nvPicPr>
          <p:cNvPr id="255" name="Graphic 7">
            <a:extLst>
              <a:ext uri="{FF2B5EF4-FFF2-40B4-BE49-F238E27FC236}">
                <a16:creationId xmlns:a16="http://schemas.microsoft.com/office/drawing/2014/main" id="{D4CF6995-8193-F174-AED8-ADF031B2E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117" y="4788722"/>
            <a:ext cx="291941" cy="28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" name="TextBox 9">
            <a:extLst>
              <a:ext uri="{FF2B5EF4-FFF2-40B4-BE49-F238E27FC236}">
                <a16:creationId xmlns:a16="http://schemas.microsoft.com/office/drawing/2014/main" id="{23CD0314-7855-BBBB-2882-EC686C9C3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2120" y="5043585"/>
            <a:ext cx="11082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defRPr sz="700">
                <a:solidFill>
                  <a:schemeClr val="bg1">
                    <a:lumMod val="50000"/>
                  </a:schemeClr>
                </a:solidFill>
                <a:ea typeface="Amazon Ember" panose="020B0603020204020204" pitchFamily="34" charset="0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n-US" dirty="0">
                <a:solidFill>
                  <a:schemeClr val="tx1"/>
                </a:solidFill>
                <a:latin typeface="Amazon Ember" panose="020B0603020204020204" pitchFamily="34" charset="0"/>
                <a:cs typeface="Amazon Ember" panose="020B0603020204020204" pitchFamily="34" charset="0"/>
              </a:rPr>
              <a:t>AWS Key Management Service (KMS)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BF6DE27A-9F04-AAE0-66B4-D50BCF7C418C}"/>
              </a:ext>
            </a:extLst>
          </p:cNvPr>
          <p:cNvSpPr/>
          <p:nvPr/>
        </p:nvSpPr>
        <p:spPr bwMode="auto">
          <a:xfrm>
            <a:off x="2122475" y="4633562"/>
            <a:ext cx="1044436" cy="71437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Security/Encryption</a:t>
            </a:r>
          </a:p>
        </p:txBody>
      </p:sp>
      <p:pic>
        <p:nvPicPr>
          <p:cNvPr id="258" name="Graphic 7">
            <a:extLst>
              <a:ext uri="{FF2B5EF4-FFF2-40B4-BE49-F238E27FC236}">
                <a16:creationId xmlns:a16="http://schemas.microsoft.com/office/drawing/2014/main" id="{DD9C96D7-E756-AA3E-0295-B47FE9173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224" y="4825990"/>
            <a:ext cx="291941" cy="28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9" name="TextBox 9">
            <a:extLst>
              <a:ext uri="{FF2B5EF4-FFF2-40B4-BE49-F238E27FC236}">
                <a16:creationId xmlns:a16="http://schemas.microsoft.com/office/drawing/2014/main" id="{6C081462-9644-637A-2BC7-53712C948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0401" y="5083023"/>
            <a:ext cx="8807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defRPr sz="700">
                <a:solidFill>
                  <a:schemeClr val="bg1">
                    <a:lumMod val="50000"/>
                  </a:schemeClr>
                </a:solidFill>
                <a:ea typeface="Amazon Ember" panose="020B0603020204020204" pitchFamily="34" charset="0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n-US" sz="800" dirty="0">
                <a:solidFill>
                  <a:schemeClr val="tx1"/>
                </a:solidFill>
                <a:latin typeface="Amazon Ember" panose="020B0603020204020204" pitchFamily="34" charset="0"/>
                <a:cs typeface="Amazon Ember" panose="020B0603020204020204" pitchFamily="34" charset="0"/>
              </a:rPr>
              <a:t>AWS KMS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7F1CD6F0-6C25-B30D-ED22-F52684BFEDF7}"/>
              </a:ext>
            </a:extLst>
          </p:cNvPr>
          <p:cNvSpPr/>
          <p:nvPr/>
        </p:nvSpPr>
        <p:spPr bwMode="auto">
          <a:xfrm>
            <a:off x="6885090" y="4625994"/>
            <a:ext cx="890133" cy="71437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Security/Encryption</a:t>
            </a:r>
          </a:p>
        </p:txBody>
      </p:sp>
      <p:pic>
        <p:nvPicPr>
          <p:cNvPr id="261" name="Graphic 12">
            <a:extLst>
              <a:ext uri="{FF2B5EF4-FFF2-40B4-BE49-F238E27FC236}">
                <a16:creationId xmlns:a16="http://schemas.microsoft.com/office/drawing/2014/main" id="{9EB02051-94DF-5DD0-851A-E995D2598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144" y="2254884"/>
            <a:ext cx="394515" cy="37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2" name="TextBox 15">
            <a:extLst>
              <a:ext uri="{FF2B5EF4-FFF2-40B4-BE49-F238E27FC236}">
                <a16:creationId xmlns:a16="http://schemas.microsoft.com/office/drawing/2014/main" id="{4B9CBBB6-84AF-A6D0-6FCC-8F4CBBA38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4951" y="2540228"/>
            <a:ext cx="57563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</a:t>
            </a:r>
          </a:p>
        </p:txBody>
      </p:sp>
      <p:pic>
        <p:nvPicPr>
          <p:cNvPr id="263" name="Graphic 23">
            <a:extLst>
              <a:ext uri="{FF2B5EF4-FFF2-40B4-BE49-F238E27FC236}">
                <a16:creationId xmlns:a16="http://schemas.microsoft.com/office/drawing/2014/main" id="{5529C0F9-8974-D3E4-441F-89DC9FC23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97018" y="3322401"/>
            <a:ext cx="291175" cy="27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" name="TextBox 15">
            <a:extLst>
              <a:ext uri="{FF2B5EF4-FFF2-40B4-BE49-F238E27FC236}">
                <a16:creationId xmlns:a16="http://schemas.microsoft.com/office/drawing/2014/main" id="{91017D0C-539A-5CBA-AD1F-0CF3ED2EF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3022" y="3559333"/>
            <a:ext cx="8587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Airspace Admins</a:t>
            </a:r>
          </a:p>
        </p:txBody>
      </p:sp>
      <p:cxnSp>
        <p:nvCxnSpPr>
          <p:cNvPr id="265" name="Straight Arrow Connector 204">
            <a:extLst>
              <a:ext uri="{FF2B5EF4-FFF2-40B4-BE49-F238E27FC236}">
                <a16:creationId xmlns:a16="http://schemas.microsoft.com/office/drawing/2014/main" id="{CDCCDD7F-A7CC-694F-7024-88C65CCBA194}"/>
              </a:ext>
            </a:extLst>
          </p:cNvPr>
          <p:cNvCxnSpPr>
            <a:cxnSpLocks/>
          </p:cNvCxnSpPr>
          <p:nvPr/>
        </p:nvCxnSpPr>
        <p:spPr>
          <a:xfrm rot="5400000">
            <a:off x="5976622" y="1818928"/>
            <a:ext cx="533882" cy="39832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545B64"/>
            </a:solidFill>
            <a:prstDash val="solid"/>
            <a:miter lim="800000"/>
            <a:headEnd type="none" w="med" len="sm"/>
            <a:tailEnd type="arrow" w="med" len="sm"/>
          </a:ln>
          <a:effectLst/>
        </p:spPr>
      </p:cxnSp>
      <p:sp>
        <p:nvSpPr>
          <p:cNvPr id="266" name="TextBox 15">
            <a:extLst>
              <a:ext uri="{FF2B5EF4-FFF2-40B4-BE49-F238E27FC236}">
                <a16:creationId xmlns:a16="http://schemas.microsoft.com/office/drawing/2014/main" id="{2DDDAB93-D602-9325-82F2-82F0A5D75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582" y="1367019"/>
            <a:ext cx="8539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Supplemental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Service Providers</a:t>
            </a:r>
          </a:p>
        </p:txBody>
      </p:sp>
      <p:cxnSp>
        <p:nvCxnSpPr>
          <p:cNvPr id="267" name="Straight Arrow Connector 266">
            <a:extLst>
              <a:ext uri="{FF2B5EF4-FFF2-40B4-BE49-F238E27FC236}">
                <a16:creationId xmlns:a16="http://schemas.microsoft.com/office/drawing/2014/main" id="{090689C8-3373-4FB0-6C04-BAE189BDB339}"/>
              </a:ext>
            </a:extLst>
          </p:cNvPr>
          <p:cNvCxnSpPr>
            <a:cxnSpLocks/>
            <a:stCxn id="261" idx="1"/>
          </p:cNvCxnSpPr>
          <p:nvPr/>
        </p:nvCxnSpPr>
        <p:spPr>
          <a:xfrm flipH="1">
            <a:off x="5584787" y="2444784"/>
            <a:ext cx="262357" cy="0"/>
          </a:xfrm>
          <a:prstGeom prst="straightConnector1">
            <a:avLst/>
          </a:prstGeom>
          <a:noFill/>
          <a:ln w="12700" cap="flat" cmpd="sng" algn="ctr">
            <a:solidFill>
              <a:srgbClr val="545B64"/>
            </a:solidFill>
            <a:prstDash val="solid"/>
            <a:miter lim="800000"/>
            <a:headEnd type="arrow" w="med" len="sm"/>
            <a:tailEnd type="arrow" w="med" len="sm"/>
          </a:ln>
          <a:effectLst/>
        </p:spPr>
      </p:cxnSp>
      <p:pic>
        <p:nvPicPr>
          <p:cNvPr id="268" name="Graphic 23">
            <a:extLst>
              <a:ext uri="{FF2B5EF4-FFF2-40B4-BE49-F238E27FC236}">
                <a16:creationId xmlns:a16="http://schemas.microsoft.com/office/drawing/2014/main" id="{0BAB3718-8774-AFDC-62D2-35D4D5037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10340" y="1421620"/>
            <a:ext cx="288356" cy="27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" name="Graphic 12">
            <a:extLst>
              <a:ext uri="{FF2B5EF4-FFF2-40B4-BE49-F238E27FC236}">
                <a16:creationId xmlns:a16="http://schemas.microsoft.com/office/drawing/2014/main" id="{23DE31E3-C9D4-F2C8-D0B9-0BEDB4B0C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888" y="1260975"/>
            <a:ext cx="394515" cy="37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0" name="TextBox 15">
            <a:extLst>
              <a:ext uri="{FF2B5EF4-FFF2-40B4-BE49-F238E27FC236}">
                <a16:creationId xmlns:a16="http://schemas.microsoft.com/office/drawing/2014/main" id="{56BEB073-0A0A-E4F8-4F10-61522DF09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9019" y="1377342"/>
            <a:ext cx="5917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</a:t>
            </a:r>
          </a:p>
        </p:txBody>
      </p:sp>
      <p:cxnSp>
        <p:nvCxnSpPr>
          <p:cNvPr id="271" name="Straight Arrow Connector 270">
            <a:extLst>
              <a:ext uri="{FF2B5EF4-FFF2-40B4-BE49-F238E27FC236}">
                <a16:creationId xmlns:a16="http://schemas.microsoft.com/office/drawing/2014/main" id="{C61FFE94-D307-BA7E-743E-678AF0437452}"/>
              </a:ext>
            </a:extLst>
          </p:cNvPr>
          <p:cNvCxnSpPr>
            <a:cxnSpLocks/>
          </p:cNvCxnSpPr>
          <p:nvPr/>
        </p:nvCxnSpPr>
        <p:spPr bwMode="auto">
          <a:xfrm>
            <a:off x="6044872" y="2794810"/>
            <a:ext cx="0" cy="493739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5" name="Graphic 8">
            <a:extLst>
              <a:ext uri="{FF2B5EF4-FFF2-40B4-BE49-F238E27FC236}">
                <a16:creationId xmlns:a16="http://schemas.microsoft.com/office/drawing/2014/main" id="{2450D2C7-E7C0-B167-54CB-8A7FD7829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489" y="3021178"/>
            <a:ext cx="306000" cy="3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" name="Graphic 8">
            <a:extLst>
              <a:ext uri="{FF2B5EF4-FFF2-40B4-BE49-F238E27FC236}">
                <a16:creationId xmlns:a16="http://schemas.microsoft.com/office/drawing/2014/main" id="{E21BDC77-B881-15D7-FE92-AD7688929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422" y="3233685"/>
            <a:ext cx="306000" cy="3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7" name="TextBox 15">
            <a:extLst>
              <a:ext uri="{FF2B5EF4-FFF2-40B4-BE49-F238E27FC236}">
                <a16:creationId xmlns:a16="http://schemas.microsoft.com/office/drawing/2014/main" id="{57A9940D-55A3-FE7D-3C5C-CBED305B28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7289" y="5647273"/>
            <a:ext cx="8220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Processed data</a:t>
            </a:r>
          </a:p>
        </p:txBody>
      </p:sp>
      <p:pic>
        <p:nvPicPr>
          <p:cNvPr id="278" name="Graphic 8">
            <a:extLst>
              <a:ext uri="{FF2B5EF4-FFF2-40B4-BE49-F238E27FC236}">
                <a16:creationId xmlns:a16="http://schemas.microsoft.com/office/drawing/2014/main" id="{12DA2523-82DE-299C-DAA8-1E0F087B7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57" y="5419253"/>
            <a:ext cx="306790" cy="29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" name="TextBox 15">
            <a:extLst>
              <a:ext uri="{FF2B5EF4-FFF2-40B4-BE49-F238E27FC236}">
                <a16:creationId xmlns:a16="http://schemas.microsoft.com/office/drawing/2014/main" id="{D715E997-95CE-5364-9FE8-E1378A841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3215" y="5659348"/>
            <a:ext cx="10176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cxnSp>
        <p:nvCxnSpPr>
          <p:cNvPr id="280" name="Straight Arrow Connector 279">
            <a:extLst>
              <a:ext uri="{FF2B5EF4-FFF2-40B4-BE49-F238E27FC236}">
                <a16:creationId xmlns:a16="http://schemas.microsoft.com/office/drawing/2014/main" id="{517039E7-82DA-21E3-EC0F-F05151A243E4}"/>
              </a:ext>
            </a:extLst>
          </p:cNvPr>
          <p:cNvCxnSpPr>
            <a:cxnSpLocks/>
          </p:cNvCxnSpPr>
          <p:nvPr/>
        </p:nvCxnSpPr>
        <p:spPr bwMode="auto">
          <a:xfrm>
            <a:off x="8335489" y="1592786"/>
            <a:ext cx="0" cy="35126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NumBoxInside 10">
            <a:extLst>
              <a:ext uri="{FF2B5EF4-FFF2-40B4-BE49-F238E27FC236}">
                <a16:creationId xmlns:a16="http://schemas.microsoft.com/office/drawing/2014/main" id="{6024073E-C36A-0DC9-AD2E-3A686189F7EB}"/>
              </a:ext>
            </a:extLst>
          </p:cNvPr>
          <p:cNvSpPr>
            <a:spLocks noChangeAspect="1"/>
          </p:cNvSpPr>
          <p:nvPr/>
        </p:nvSpPr>
        <p:spPr>
          <a:xfrm>
            <a:off x="9560670" y="1355537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82" name="NumBoxInside 10">
            <a:extLst>
              <a:ext uri="{FF2B5EF4-FFF2-40B4-BE49-F238E27FC236}">
                <a16:creationId xmlns:a16="http://schemas.microsoft.com/office/drawing/2014/main" id="{862845FB-4202-5B6F-E656-7F12FE896BE0}"/>
              </a:ext>
            </a:extLst>
          </p:cNvPr>
          <p:cNvSpPr>
            <a:spLocks noChangeAspect="1"/>
          </p:cNvSpPr>
          <p:nvPr/>
        </p:nvSpPr>
        <p:spPr>
          <a:xfrm>
            <a:off x="6511294" y="2151463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83" name="NumBoxInside 10">
            <a:extLst>
              <a:ext uri="{FF2B5EF4-FFF2-40B4-BE49-F238E27FC236}">
                <a16:creationId xmlns:a16="http://schemas.microsoft.com/office/drawing/2014/main" id="{2FAD0C73-EED8-D6AE-C50D-74D25ED40EC5}"/>
              </a:ext>
            </a:extLst>
          </p:cNvPr>
          <p:cNvSpPr>
            <a:spLocks noChangeAspect="1"/>
          </p:cNvSpPr>
          <p:nvPr/>
        </p:nvSpPr>
        <p:spPr>
          <a:xfrm>
            <a:off x="7867281" y="4832797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84" name="NumBoxInside 10">
            <a:extLst>
              <a:ext uri="{FF2B5EF4-FFF2-40B4-BE49-F238E27FC236}">
                <a16:creationId xmlns:a16="http://schemas.microsoft.com/office/drawing/2014/main" id="{2B5CF382-9528-9EAA-1690-33E8CC148256}"/>
              </a:ext>
            </a:extLst>
          </p:cNvPr>
          <p:cNvSpPr>
            <a:spLocks noChangeAspect="1"/>
          </p:cNvSpPr>
          <p:nvPr/>
        </p:nvSpPr>
        <p:spPr>
          <a:xfrm>
            <a:off x="8497548" y="4842551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85" name="NumBoxInside 10">
            <a:extLst>
              <a:ext uri="{FF2B5EF4-FFF2-40B4-BE49-F238E27FC236}">
                <a16:creationId xmlns:a16="http://schemas.microsoft.com/office/drawing/2014/main" id="{9ACD5070-1F7C-3DFB-3E1E-9057872EDC5D}"/>
              </a:ext>
            </a:extLst>
          </p:cNvPr>
          <p:cNvSpPr>
            <a:spLocks noChangeAspect="1"/>
          </p:cNvSpPr>
          <p:nvPr/>
        </p:nvSpPr>
        <p:spPr>
          <a:xfrm>
            <a:off x="9106977" y="4836743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86" name="NumBoxInside 10">
            <a:extLst>
              <a:ext uri="{FF2B5EF4-FFF2-40B4-BE49-F238E27FC236}">
                <a16:creationId xmlns:a16="http://schemas.microsoft.com/office/drawing/2014/main" id="{65C7D588-BD11-9D3F-0F39-A70C6DBC427F}"/>
              </a:ext>
            </a:extLst>
          </p:cNvPr>
          <p:cNvSpPr>
            <a:spLocks noChangeAspect="1"/>
          </p:cNvSpPr>
          <p:nvPr/>
        </p:nvSpPr>
        <p:spPr>
          <a:xfrm>
            <a:off x="8222471" y="5591562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87" name="NumBoxInside 10">
            <a:extLst>
              <a:ext uri="{FF2B5EF4-FFF2-40B4-BE49-F238E27FC236}">
                <a16:creationId xmlns:a16="http://schemas.microsoft.com/office/drawing/2014/main" id="{20F37D6B-DF18-DBC9-0931-206F8B773529}"/>
              </a:ext>
            </a:extLst>
          </p:cNvPr>
          <p:cNvSpPr>
            <a:spLocks noChangeAspect="1"/>
          </p:cNvSpPr>
          <p:nvPr/>
        </p:nvSpPr>
        <p:spPr>
          <a:xfrm>
            <a:off x="3697516" y="1687195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88" name="NumBoxInside 10">
            <a:extLst>
              <a:ext uri="{FF2B5EF4-FFF2-40B4-BE49-F238E27FC236}">
                <a16:creationId xmlns:a16="http://schemas.microsoft.com/office/drawing/2014/main" id="{50730F31-3660-1A6D-7FA6-61F81DB5CA27}"/>
              </a:ext>
            </a:extLst>
          </p:cNvPr>
          <p:cNvSpPr>
            <a:spLocks noChangeAspect="1"/>
          </p:cNvSpPr>
          <p:nvPr/>
        </p:nvSpPr>
        <p:spPr>
          <a:xfrm>
            <a:off x="6509984" y="2555174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289" name="NumBoxInside 10">
            <a:extLst>
              <a:ext uri="{FF2B5EF4-FFF2-40B4-BE49-F238E27FC236}">
                <a16:creationId xmlns:a16="http://schemas.microsoft.com/office/drawing/2014/main" id="{4028A8E9-E9A0-91EA-CF32-BB886A5A22CB}"/>
              </a:ext>
            </a:extLst>
          </p:cNvPr>
          <p:cNvSpPr>
            <a:spLocks noChangeAspect="1"/>
          </p:cNvSpPr>
          <p:nvPr/>
        </p:nvSpPr>
        <p:spPr>
          <a:xfrm>
            <a:off x="6507754" y="3060884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290" name="NumBoxInside 10">
            <a:extLst>
              <a:ext uri="{FF2B5EF4-FFF2-40B4-BE49-F238E27FC236}">
                <a16:creationId xmlns:a16="http://schemas.microsoft.com/office/drawing/2014/main" id="{0CC415FC-15F3-E890-C86A-037A605AFDC9}"/>
              </a:ext>
            </a:extLst>
          </p:cNvPr>
          <p:cNvSpPr>
            <a:spLocks noChangeAspect="1"/>
          </p:cNvSpPr>
          <p:nvPr/>
        </p:nvSpPr>
        <p:spPr>
          <a:xfrm>
            <a:off x="4740831" y="4801247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291" name="NumBoxInside 10">
            <a:extLst>
              <a:ext uri="{FF2B5EF4-FFF2-40B4-BE49-F238E27FC236}">
                <a16:creationId xmlns:a16="http://schemas.microsoft.com/office/drawing/2014/main" id="{1584BEEE-EB5B-A218-BADE-835CD0D65F59}"/>
              </a:ext>
            </a:extLst>
          </p:cNvPr>
          <p:cNvSpPr>
            <a:spLocks noChangeAspect="1"/>
          </p:cNvSpPr>
          <p:nvPr/>
        </p:nvSpPr>
        <p:spPr>
          <a:xfrm>
            <a:off x="3709047" y="5574443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292" name="NumBoxInside 10">
            <a:extLst>
              <a:ext uri="{FF2B5EF4-FFF2-40B4-BE49-F238E27FC236}">
                <a16:creationId xmlns:a16="http://schemas.microsoft.com/office/drawing/2014/main" id="{69938EA6-5629-5B93-51BA-67C4875FEAED}"/>
              </a:ext>
            </a:extLst>
          </p:cNvPr>
          <p:cNvSpPr>
            <a:spLocks noChangeAspect="1"/>
          </p:cNvSpPr>
          <p:nvPr/>
        </p:nvSpPr>
        <p:spPr>
          <a:xfrm>
            <a:off x="6059712" y="1423318"/>
            <a:ext cx="206842" cy="2068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58971</TotalTime>
  <Words>402</Words>
  <Application>Microsoft Macintosh PowerPoint</Application>
  <PresentationFormat>Widescreen</PresentationFormat>
  <Paragraphs>90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Flight Information Management System (FIMS)</dc:title>
  <dc:subject/>
  <dc:creator>Amazon Web Services</dc:creator>
  <cp:keywords/>
  <dc:description/>
  <cp:lastModifiedBy>Lorelei Shannon</cp:lastModifiedBy>
  <cp:revision>103</cp:revision>
  <dcterms:created xsi:type="dcterms:W3CDTF">2020-07-21T19:38:25Z</dcterms:created>
  <dcterms:modified xsi:type="dcterms:W3CDTF">2023-01-20T02:06:24Z</dcterms:modified>
  <cp:category/>
</cp:coreProperties>
</file>