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877"/>
    <p:restoredTop sz="94721"/>
  </p:normalViewPr>
  <p:slideViewPr>
    <p:cSldViewPr snapToGrid="0" snapToObjects="1">
      <p:cViewPr varScale="1">
        <p:scale>
          <a:sx n="86" d="100"/>
          <a:sy n="86" d="100"/>
        </p:scale>
        <p:origin x="24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1/11/23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hyperlink" Target="https://docs.aws.amazon.com/architecture-diagrams/latest/imdsoft-metavision-suite-on-aws/imdsoft-metavision-suite-on-aws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sv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110483" y="72122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iMDSoft</a:t>
            </a:r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sz="2000" b="1" dirty="0" err="1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MetaVision</a:t>
            </a:r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Suite on AWS</a:t>
            </a:r>
            <a:endParaRPr lang="en-US" sz="2000" b="1" dirty="0"/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95668" y="756051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6DB4286-8394-0AA5-9928-168020720166}"/>
              </a:ext>
            </a:extLst>
          </p:cNvPr>
          <p:cNvSpPr txBox="1"/>
          <p:nvPr/>
        </p:nvSpPr>
        <p:spPr>
          <a:xfrm>
            <a:off x="95668" y="491105"/>
            <a:ext cx="35629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Clinical Information System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8B44DE2-3663-4E8E-2F14-E558056E6D71}"/>
              </a:ext>
            </a:extLst>
          </p:cNvPr>
          <p:cNvCxnSpPr>
            <a:cxnSpLocks/>
          </p:cNvCxnSpPr>
          <p:nvPr/>
        </p:nvCxnSpPr>
        <p:spPr>
          <a:xfrm>
            <a:off x="3137389" y="3390716"/>
            <a:ext cx="812450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0A070E58-FE51-C62A-A55E-89420A36BF11}"/>
              </a:ext>
            </a:extLst>
          </p:cNvPr>
          <p:cNvSpPr/>
          <p:nvPr/>
        </p:nvSpPr>
        <p:spPr bwMode="auto">
          <a:xfrm>
            <a:off x="6304315" y="1410913"/>
            <a:ext cx="1796527" cy="457423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5D27873-7B49-9073-B9F6-701F605B003F}"/>
              </a:ext>
            </a:extLst>
          </p:cNvPr>
          <p:cNvSpPr/>
          <p:nvPr/>
        </p:nvSpPr>
        <p:spPr bwMode="auto">
          <a:xfrm>
            <a:off x="4438357" y="1410913"/>
            <a:ext cx="1657643" cy="4574232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1</a:t>
            </a:r>
          </a:p>
        </p:txBody>
      </p:sp>
      <p:pic>
        <p:nvPicPr>
          <p:cNvPr id="7" name="Graphic 18">
            <a:extLst>
              <a:ext uri="{FF2B5EF4-FFF2-40B4-BE49-F238E27FC236}">
                <a16:creationId xmlns:a16="http://schemas.microsoft.com/office/drawing/2014/main" id="{8A361A1C-5B59-BA36-FE87-1A264CC16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566" y="3163513"/>
            <a:ext cx="439310" cy="439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2">
            <a:extLst>
              <a:ext uri="{FF2B5EF4-FFF2-40B4-BE49-F238E27FC236}">
                <a16:creationId xmlns:a16="http://schemas.microsoft.com/office/drawing/2014/main" id="{70FEC53B-E715-3D59-BB33-C412B5909A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98166" y="3624342"/>
            <a:ext cx="2279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Direct Connect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0AC8FC-2B20-F955-E045-4AA50F927103}"/>
              </a:ext>
            </a:extLst>
          </p:cNvPr>
          <p:cNvSpPr/>
          <p:nvPr/>
        </p:nvSpPr>
        <p:spPr bwMode="auto">
          <a:xfrm>
            <a:off x="4040728" y="1730483"/>
            <a:ext cx="6244999" cy="4328630"/>
          </a:xfrm>
          <a:prstGeom prst="rect">
            <a:avLst/>
          </a:prstGeom>
          <a:noFill/>
          <a:ln w="12700">
            <a:solidFill>
              <a:srgbClr val="1E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n w="0"/>
                <a:solidFill>
                  <a:srgbClr val="1E8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Virtual Private Cloud (VPC)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190FC3FF-10DE-DC45-2622-DE07DC7A0F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49268" y="1736141"/>
            <a:ext cx="348320" cy="3483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B220D69-9C38-02EA-E525-C0B4C8065525}"/>
              </a:ext>
            </a:extLst>
          </p:cNvPr>
          <p:cNvSpPr/>
          <p:nvPr/>
        </p:nvSpPr>
        <p:spPr>
          <a:xfrm>
            <a:off x="4688816" y="4161204"/>
            <a:ext cx="1151138" cy="1271332"/>
          </a:xfrm>
          <a:prstGeom prst="rect">
            <a:avLst/>
          </a:prstGeom>
          <a:noFill/>
          <a:ln w="12700">
            <a:solidFill>
              <a:srgbClr val="D866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n w="0"/>
                <a:solidFill>
                  <a:srgbClr val="D8661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</a:t>
            </a:r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ED26C295-2B31-4E66-5351-A6FED56DF4B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685964" y="4165934"/>
            <a:ext cx="254454" cy="254454"/>
          </a:xfrm>
          <a:prstGeom prst="rect">
            <a:avLst/>
          </a:prstGeom>
        </p:spPr>
      </p:pic>
      <p:pic>
        <p:nvPicPr>
          <p:cNvPr id="13" name="Graphic 62">
            <a:extLst>
              <a:ext uri="{FF2B5EF4-FFF2-40B4-BE49-F238E27FC236}">
                <a16:creationId xmlns:a16="http://schemas.microsoft.com/office/drawing/2014/main" id="{F1CF56EF-5DE9-E617-00D1-3565F565B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6929" y="202248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6">
            <a:extLst>
              <a:ext uri="{FF2B5EF4-FFF2-40B4-BE49-F238E27FC236}">
                <a16:creationId xmlns:a16="http://schemas.microsoft.com/office/drawing/2014/main" id="{4DAB4E98-906F-3F88-B0B6-F488014CBF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74754" y="2433965"/>
            <a:ext cx="182960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 server instances 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Citrix</a:t>
            </a:r>
          </a:p>
        </p:txBody>
      </p:sp>
      <p:pic>
        <p:nvPicPr>
          <p:cNvPr id="15" name="Graphic 62">
            <a:extLst>
              <a:ext uri="{FF2B5EF4-FFF2-40B4-BE49-F238E27FC236}">
                <a16:creationId xmlns:a16="http://schemas.microsoft.com/office/drawing/2014/main" id="{E8CFFBAE-B194-0129-EF6B-71214B546B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67" y="201710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phic 60">
            <a:extLst>
              <a:ext uri="{FF2B5EF4-FFF2-40B4-BE49-F238E27FC236}">
                <a16:creationId xmlns:a16="http://schemas.microsoft.com/office/drawing/2014/main" id="{F122E053-4FF3-F739-EF43-4A55BFE8D3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066" y="302496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Graphic 60">
            <a:extLst>
              <a:ext uri="{FF2B5EF4-FFF2-40B4-BE49-F238E27FC236}">
                <a16:creationId xmlns:a16="http://schemas.microsoft.com/office/drawing/2014/main" id="{71266631-B54D-D865-DB87-CBF8823C11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3407" y="3008881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6">
            <a:extLst>
              <a:ext uri="{FF2B5EF4-FFF2-40B4-BE49-F238E27FC236}">
                <a16:creationId xmlns:a16="http://schemas.microsoft.com/office/drawing/2014/main" id="{3FD88527-16FE-3139-CDE8-C5BE19F276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4388" y="3443307"/>
            <a:ext cx="111556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MVIE server instance</a:t>
            </a:r>
          </a:p>
        </p:txBody>
      </p:sp>
      <p:sp>
        <p:nvSpPr>
          <p:cNvPr id="19" name="TextBox 16">
            <a:extLst>
              <a:ext uri="{FF2B5EF4-FFF2-40B4-BE49-F238E27FC236}">
                <a16:creationId xmlns:a16="http://schemas.microsoft.com/office/drawing/2014/main" id="{74E4569F-0BB0-E8E4-BD85-CD81C95606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71848" y="3429532"/>
            <a:ext cx="111556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MVIE server instance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5349AA0-F7C3-1713-5456-8853CF52598C}"/>
              </a:ext>
            </a:extLst>
          </p:cNvPr>
          <p:cNvCxnSpPr>
            <a:cxnSpLocks/>
          </p:cNvCxnSpPr>
          <p:nvPr/>
        </p:nvCxnSpPr>
        <p:spPr>
          <a:xfrm flipV="1">
            <a:off x="5490266" y="3237481"/>
            <a:ext cx="1603141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16">
            <a:extLst>
              <a:ext uri="{FF2B5EF4-FFF2-40B4-BE49-F238E27FC236}">
                <a16:creationId xmlns:a16="http://schemas.microsoft.com/office/drawing/2014/main" id="{C7AEBB6D-28F0-167B-41BE-34B5EA2FD3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46927" y="4969373"/>
            <a:ext cx="12704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database instance - primary</a:t>
            </a:r>
          </a:p>
        </p:txBody>
      </p:sp>
      <p:pic>
        <p:nvPicPr>
          <p:cNvPr id="22" name="Graphic 45">
            <a:extLst>
              <a:ext uri="{FF2B5EF4-FFF2-40B4-BE49-F238E27FC236}">
                <a16:creationId xmlns:a16="http://schemas.microsoft.com/office/drawing/2014/main" id="{BDDADB76-E86A-2F84-223F-B3DB076CC1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665" y="448786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E6BEBEE-BA30-925D-D689-76E81CFA5C02}"/>
              </a:ext>
            </a:extLst>
          </p:cNvPr>
          <p:cNvSpPr/>
          <p:nvPr/>
        </p:nvSpPr>
        <p:spPr>
          <a:xfrm>
            <a:off x="6517838" y="4154113"/>
            <a:ext cx="1151138" cy="1271332"/>
          </a:xfrm>
          <a:prstGeom prst="rect">
            <a:avLst/>
          </a:prstGeom>
          <a:noFill/>
          <a:ln w="12700">
            <a:solidFill>
              <a:srgbClr val="D866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n w="0"/>
                <a:solidFill>
                  <a:srgbClr val="D8661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89B57CCF-EA62-7B8D-4D36-64D49F4CE92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6516106" y="4160045"/>
            <a:ext cx="254454" cy="254454"/>
          </a:xfrm>
          <a:prstGeom prst="rect">
            <a:avLst/>
          </a:prstGeom>
        </p:spPr>
      </p:pic>
      <p:sp>
        <p:nvSpPr>
          <p:cNvPr id="25" name="TextBox 16">
            <a:extLst>
              <a:ext uri="{FF2B5EF4-FFF2-40B4-BE49-F238E27FC236}">
                <a16:creationId xmlns:a16="http://schemas.microsoft.com/office/drawing/2014/main" id="{10C0C3AB-F506-154E-0E0E-93979AEC3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77069" y="4963484"/>
            <a:ext cx="12704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database instance - standby</a:t>
            </a:r>
          </a:p>
        </p:txBody>
      </p:sp>
      <p:pic>
        <p:nvPicPr>
          <p:cNvPr id="26" name="Graphic 45">
            <a:extLst>
              <a:ext uri="{FF2B5EF4-FFF2-40B4-BE49-F238E27FC236}">
                <a16:creationId xmlns:a16="http://schemas.microsoft.com/office/drawing/2014/main" id="{09E1FD45-DFEB-4821-35BC-BAFF1EB18E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807" y="448197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E1BF7F44-0BDF-9247-8B25-7EAA9F57CE73}"/>
              </a:ext>
            </a:extLst>
          </p:cNvPr>
          <p:cNvSpPr/>
          <p:nvPr/>
        </p:nvSpPr>
        <p:spPr>
          <a:xfrm>
            <a:off x="4570729" y="2814965"/>
            <a:ext cx="3428998" cy="927674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endParaRPr lang="en-US" sz="1000" dirty="0">
              <a:solidFill>
                <a:schemeClr val="tx1"/>
              </a:solidFill>
              <a:highlight>
                <a:srgbClr val="EAEDED"/>
              </a:highlight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97EB09EE-0CB5-1C3E-DE99-19FC0616958F}"/>
              </a:ext>
            </a:extLst>
          </p:cNvPr>
          <p:cNvSpPr/>
          <p:nvPr/>
        </p:nvSpPr>
        <p:spPr>
          <a:xfrm>
            <a:off x="4570728" y="3818837"/>
            <a:ext cx="3428998" cy="2110652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endParaRPr lang="en-US" sz="1000" dirty="0">
              <a:solidFill>
                <a:schemeClr val="tx1"/>
              </a:solidFill>
              <a:highlight>
                <a:srgbClr val="EAEDED"/>
              </a:highlight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A0AFCB1-040E-8B75-2EBC-9ACFD44A1751}"/>
              </a:ext>
            </a:extLst>
          </p:cNvPr>
          <p:cNvSpPr/>
          <p:nvPr/>
        </p:nvSpPr>
        <p:spPr>
          <a:xfrm>
            <a:off x="8669945" y="3447528"/>
            <a:ext cx="1151138" cy="1271332"/>
          </a:xfrm>
          <a:prstGeom prst="rect">
            <a:avLst/>
          </a:prstGeom>
          <a:noFill/>
          <a:ln w="12700">
            <a:solidFill>
              <a:srgbClr val="D866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ln w="0"/>
                <a:solidFill>
                  <a:srgbClr val="D86613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</a:t>
            </a:r>
          </a:p>
        </p:txBody>
      </p:sp>
      <p:sp>
        <p:nvSpPr>
          <p:cNvPr id="30" name="TextBox 16">
            <a:extLst>
              <a:ext uri="{FF2B5EF4-FFF2-40B4-BE49-F238E27FC236}">
                <a16:creationId xmlns:a16="http://schemas.microsoft.com/office/drawing/2014/main" id="{E322E8B0-9675-2391-19AA-D91BCBE7A4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96877" y="4231180"/>
            <a:ext cx="127048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reporting + EDA distributor</a:t>
            </a:r>
          </a:p>
        </p:txBody>
      </p:sp>
      <p:pic>
        <p:nvPicPr>
          <p:cNvPr id="31" name="Graphic 45">
            <a:extLst>
              <a:ext uri="{FF2B5EF4-FFF2-40B4-BE49-F238E27FC236}">
                <a16:creationId xmlns:a16="http://schemas.microsoft.com/office/drawing/2014/main" id="{8A44AE73-A5B8-E948-6BA4-CD7CC66429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6914" y="377539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Graphic 31">
            <a:extLst>
              <a:ext uri="{FF2B5EF4-FFF2-40B4-BE49-F238E27FC236}">
                <a16:creationId xmlns:a16="http://schemas.microsoft.com/office/drawing/2014/main" id="{F0AB86A2-F425-778A-B273-2CF0DB9CD56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669945" y="3447528"/>
            <a:ext cx="254454" cy="254454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EB4074DD-A713-6840-C532-BEC19864C4AB}"/>
              </a:ext>
            </a:extLst>
          </p:cNvPr>
          <p:cNvSpPr/>
          <p:nvPr/>
        </p:nvSpPr>
        <p:spPr bwMode="auto">
          <a:xfrm>
            <a:off x="8319640" y="1418871"/>
            <a:ext cx="1796527" cy="4566274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3</a:t>
            </a:r>
          </a:p>
        </p:txBody>
      </p:sp>
      <p:pic>
        <p:nvPicPr>
          <p:cNvPr id="34" name="Graphic 18">
            <a:extLst>
              <a:ext uri="{FF2B5EF4-FFF2-40B4-BE49-F238E27FC236}">
                <a16:creationId xmlns:a16="http://schemas.microsoft.com/office/drawing/2014/main" id="{30787CD2-32B8-EE86-A411-32BCE733C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1757" y="5220913"/>
            <a:ext cx="390661" cy="39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28">
            <a:extLst>
              <a:ext uri="{FF2B5EF4-FFF2-40B4-BE49-F238E27FC236}">
                <a16:creationId xmlns:a16="http://schemas.microsoft.com/office/drawing/2014/main" id="{280699A8-E9D1-2FE0-2248-CD1C57FBE1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19725" y="5426825"/>
            <a:ext cx="2201863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FSX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Single-AZ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file share witness</a:t>
            </a:r>
          </a:p>
        </p:txBody>
      </p:sp>
      <p:pic>
        <p:nvPicPr>
          <p:cNvPr id="36" name="Graphic 18">
            <a:extLst>
              <a:ext uri="{FF2B5EF4-FFF2-40B4-BE49-F238E27FC236}">
                <a16:creationId xmlns:a16="http://schemas.microsoft.com/office/drawing/2014/main" id="{AD20E553-07FB-021E-7E97-E3478017B3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6790" y="5025582"/>
            <a:ext cx="390661" cy="390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EFF4A16-E36B-6C28-5A50-042B24A4A190}"/>
              </a:ext>
            </a:extLst>
          </p:cNvPr>
          <p:cNvCxnSpPr>
            <a:cxnSpLocks/>
            <a:stCxn id="22" idx="3"/>
            <a:endCxn id="26" idx="1"/>
          </p:cNvCxnSpPr>
          <p:nvPr/>
        </p:nvCxnSpPr>
        <p:spPr>
          <a:xfrm flipV="1">
            <a:off x="5491865" y="4710574"/>
            <a:ext cx="1372942" cy="720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96032FA-FE59-CBE2-ACB5-9E527AA60BA9}"/>
              </a:ext>
            </a:extLst>
          </p:cNvPr>
          <p:cNvCxnSpPr>
            <a:cxnSpLocks/>
          </p:cNvCxnSpPr>
          <p:nvPr/>
        </p:nvCxnSpPr>
        <p:spPr>
          <a:xfrm>
            <a:off x="8199641" y="4021558"/>
            <a:ext cx="821754" cy="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Graphic 24">
            <a:extLst>
              <a:ext uri="{FF2B5EF4-FFF2-40B4-BE49-F238E27FC236}">
                <a16:creationId xmlns:a16="http://schemas.microsoft.com/office/drawing/2014/main" id="{188E903D-AE24-ECB1-156A-E3E95D33F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01" y="2244739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25">
            <a:extLst>
              <a:ext uri="{FF2B5EF4-FFF2-40B4-BE49-F238E27FC236}">
                <a16:creationId xmlns:a16="http://schemas.microsoft.com/office/drawing/2014/main" id="{95E9CD3F-6964-788D-BFAC-A55A20A00E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15346" y="2693967"/>
            <a:ext cx="1073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clinical workstations</a:t>
            </a:r>
          </a:p>
        </p:txBody>
      </p:sp>
      <p:sp>
        <p:nvSpPr>
          <p:cNvPr id="41" name="TextBox 25">
            <a:extLst>
              <a:ext uri="{FF2B5EF4-FFF2-40B4-BE49-F238E27FC236}">
                <a16:creationId xmlns:a16="http://schemas.microsoft.com/office/drawing/2014/main" id="{A5390F49-9D7B-8C7C-9CB2-9413E6926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1706" y="5171715"/>
            <a:ext cx="1073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EDA workstations</a:t>
            </a:r>
          </a:p>
        </p:txBody>
      </p:sp>
      <p:pic>
        <p:nvPicPr>
          <p:cNvPr id="42" name="Graphic 11">
            <a:extLst>
              <a:ext uri="{FF2B5EF4-FFF2-40B4-BE49-F238E27FC236}">
                <a16:creationId xmlns:a16="http://schemas.microsoft.com/office/drawing/2014/main" id="{B350855E-AB57-8ED1-7454-854F8D919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7224" y="4623873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Graphic 24">
            <a:extLst>
              <a:ext uri="{FF2B5EF4-FFF2-40B4-BE49-F238E27FC236}">
                <a16:creationId xmlns:a16="http://schemas.microsoft.com/office/drawing/2014/main" id="{3504A323-5F4E-642B-2838-98F722AAE5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520" y="4728534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NumBox 1">
            <a:extLst>
              <a:ext uri="{FF2B5EF4-FFF2-40B4-BE49-F238E27FC236}">
                <a16:creationId xmlns:a16="http://schemas.microsoft.com/office/drawing/2014/main" id="{2EF16510-F17E-F474-D294-195F67C69E94}"/>
              </a:ext>
            </a:extLst>
          </p:cNvPr>
          <p:cNvSpPr/>
          <p:nvPr/>
        </p:nvSpPr>
        <p:spPr>
          <a:xfrm>
            <a:off x="3396435" y="2773377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45" name="NumBox 1">
            <a:extLst>
              <a:ext uri="{FF2B5EF4-FFF2-40B4-BE49-F238E27FC236}">
                <a16:creationId xmlns:a16="http://schemas.microsoft.com/office/drawing/2014/main" id="{834863D9-861B-29F7-448E-32975A829C43}"/>
              </a:ext>
            </a:extLst>
          </p:cNvPr>
          <p:cNvSpPr/>
          <p:nvPr/>
        </p:nvSpPr>
        <p:spPr>
          <a:xfrm>
            <a:off x="2087650" y="1827324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pic>
        <p:nvPicPr>
          <p:cNvPr id="46" name="Graphic 10">
            <a:extLst>
              <a:ext uri="{FF2B5EF4-FFF2-40B4-BE49-F238E27FC236}">
                <a16:creationId xmlns:a16="http://schemas.microsoft.com/office/drawing/2014/main" id="{6E9E61C7-3BB1-CD39-28A7-533B4D170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7822" y="339071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25">
            <a:extLst>
              <a:ext uri="{FF2B5EF4-FFF2-40B4-BE49-F238E27FC236}">
                <a16:creationId xmlns:a16="http://schemas.microsoft.com/office/drawing/2014/main" id="{A488E64E-7C16-820F-8A70-484C40617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1941" y="3871880"/>
            <a:ext cx="107315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bedside devices</a:t>
            </a:r>
          </a:p>
        </p:txBody>
      </p:sp>
      <p:sp>
        <p:nvSpPr>
          <p:cNvPr id="48" name="NumBox 3">
            <a:extLst>
              <a:ext uri="{FF2B5EF4-FFF2-40B4-BE49-F238E27FC236}">
                <a16:creationId xmlns:a16="http://schemas.microsoft.com/office/drawing/2014/main" id="{895A0A81-38F5-E4C0-47FD-371E5A32575C}"/>
              </a:ext>
            </a:extLst>
          </p:cNvPr>
          <p:cNvSpPr/>
          <p:nvPr/>
        </p:nvSpPr>
        <p:spPr>
          <a:xfrm>
            <a:off x="4613210" y="2087021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49" name="NumBox 3">
            <a:extLst>
              <a:ext uri="{FF2B5EF4-FFF2-40B4-BE49-F238E27FC236}">
                <a16:creationId xmlns:a16="http://schemas.microsoft.com/office/drawing/2014/main" id="{2AD53C70-1B50-1B4D-484C-2DC7FC233E79}"/>
              </a:ext>
            </a:extLst>
          </p:cNvPr>
          <p:cNvSpPr/>
          <p:nvPr/>
        </p:nvSpPr>
        <p:spPr>
          <a:xfrm>
            <a:off x="4617343" y="2852886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50" name="NumBox 3">
            <a:extLst>
              <a:ext uri="{FF2B5EF4-FFF2-40B4-BE49-F238E27FC236}">
                <a16:creationId xmlns:a16="http://schemas.microsoft.com/office/drawing/2014/main" id="{9AC5003E-D271-BC6B-FFB4-E8E1E161C0BD}"/>
              </a:ext>
            </a:extLst>
          </p:cNvPr>
          <p:cNvSpPr/>
          <p:nvPr/>
        </p:nvSpPr>
        <p:spPr>
          <a:xfrm>
            <a:off x="4596838" y="3823657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51" name="NumBox 3">
            <a:extLst>
              <a:ext uri="{FF2B5EF4-FFF2-40B4-BE49-F238E27FC236}">
                <a16:creationId xmlns:a16="http://schemas.microsoft.com/office/drawing/2014/main" id="{99D01B11-B863-2F35-350C-770C90836140}"/>
              </a:ext>
            </a:extLst>
          </p:cNvPr>
          <p:cNvSpPr/>
          <p:nvPr/>
        </p:nvSpPr>
        <p:spPr>
          <a:xfrm>
            <a:off x="9153131" y="3151999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52" name="NumBox 3">
            <a:extLst>
              <a:ext uri="{FF2B5EF4-FFF2-40B4-BE49-F238E27FC236}">
                <a16:creationId xmlns:a16="http://schemas.microsoft.com/office/drawing/2014/main" id="{4D1024C4-448E-2277-5E9B-3F8A7080FD0D}"/>
              </a:ext>
            </a:extLst>
          </p:cNvPr>
          <p:cNvSpPr/>
          <p:nvPr/>
        </p:nvSpPr>
        <p:spPr>
          <a:xfrm>
            <a:off x="5214370" y="5548285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53" name="TextBox 16">
            <a:extLst>
              <a:ext uri="{FF2B5EF4-FFF2-40B4-BE49-F238E27FC236}">
                <a16:creationId xmlns:a16="http://schemas.microsoft.com/office/drawing/2014/main" id="{EFECFC7D-FCF8-6D1C-05D6-9BA1C30E13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12789" y="4546781"/>
            <a:ext cx="11155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synchronous replication</a:t>
            </a:r>
          </a:p>
        </p:txBody>
      </p:sp>
      <p:cxnSp>
        <p:nvCxnSpPr>
          <p:cNvPr id="54" name="Straight Arrow Connector 4">
            <a:extLst>
              <a:ext uri="{FF2B5EF4-FFF2-40B4-BE49-F238E27FC236}">
                <a16:creationId xmlns:a16="http://schemas.microsoft.com/office/drawing/2014/main" id="{56656563-11F3-DE3B-96A8-BB80F52BDCA9}"/>
              </a:ext>
            </a:extLst>
          </p:cNvPr>
          <p:cNvCxnSpPr>
            <a:cxnSpLocks/>
          </p:cNvCxnSpPr>
          <p:nvPr/>
        </p:nvCxnSpPr>
        <p:spPr>
          <a:xfrm flipV="1">
            <a:off x="3471316" y="3993675"/>
            <a:ext cx="6002798" cy="2028702"/>
          </a:xfrm>
          <a:prstGeom prst="bentConnector3">
            <a:avLst>
              <a:gd name="adj1" fmla="val 108234"/>
            </a:avLst>
          </a:prstGeom>
          <a:ln w="12700">
            <a:solidFill>
              <a:srgbClr val="545B64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4">
            <a:extLst>
              <a:ext uri="{FF2B5EF4-FFF2-40B4-BE49-F238E27FC236}">
                <a16:creationId xmlns:a16="http://schemas.microsoft.com/office/drawing/2014/main" id="{99C27157-F269-0337-AF0A-B00CDADDA099}"/>
              </a:ext>
            </a:extLst>
          </p:cNvPr>
          <p:cNvCxnSpPr>
            <a:cxnSpLocks/>
            <a:stCxn id="43" idx="3"/>
          </p:cNvCxnSpPr>
          <p:nvPr/>
        </p:nvCxnSpPr>
        <p:spPr>
          <a:xfrm>
            <a:off x="2953420" y="4963484"/>
            <a:ext cx="514100" cy="1058893"/>
          </a:xfrm>
          <a:prstGeom prst="bentConnector2">
            <a:avLst/>
          </a:prstGeom>
          <a:ln w="12700">
            <a:solidFill>
              <a:srgbClr val="545B64"/>
            </a:solidFill>
            <a:prstDash val="solid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NumBox 3">
            <a:extLst>
              <a:ext uri="{FF2B5EF4-FFF2-40B4-BE49-F238E27FC236}">
                <a16:creationId xmlns:a16="http://schemas.microsoft.com/office/drawing/2014/main" id="{013DE3AE-3266-6C23-C76D-35F7B3DB1ABA}"/>
              </a:ext>
            </a:extLst>
          </p:cNvPr>
          <p:cNvSpPr/>
          <p:nvPr/>
        </p:nvSpPr>
        <p:spPr>
          <a:xfrm>
            <a:off x="3403432" y="4597701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/>
          <a:lstStyle/>
          <a:p>
            <a:pPr algn="ctr"/>
            <a:r>
              <a:rPr lang="en-US" sz="12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8</a:t>
            </a:r>
          </a:p>
        </p:txBody>
      </p:sp>
      <p:sp>
        <p:nvSpPr>
          <p:cNvPr id="57" name="TextBox 16">
            <a:extLst>
              <a:ext uri="{FF2B5EF4-FFF2-40B4-BE49-F238E27FC236}">
                <a16:creationId xmlns:a16="http://schemas.microsoft.com/office/drawing/2014/main" id="{26FAADFB-D76F-380F-BA4E-9DB129E7A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106" y="2412208"/>
            <a:ext cx="166901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 server instances </a:t>
            </a:r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Citrix</a:t>
            </a: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22153D9-49A7-A463-496B-2037609BF339}"/>
              </a:ext>
            </a:extLst>
          </p:cNvPr>
          <p:cNvCxnSpPr>
            <a:cxnSpLocks/>
          </p:cNvCxnSpPr>
          <p:nvPr/>
        </p:nvCxnSpPr>
        <p:spPr>
          <a:xfrm>
            <a:off x="8194087" y="4019873"/>
            <a:ext cx="20488" cy="677579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0C3008BC-CCE1-817F-04F5-D422F8B45E9E}"/>
              </a:ext>
            </a:extLst>
          </p:cNvPr>
          <p:cNvCxnSpPr>
            <a:cxnSpLocks/>
          </p:cNvCxnSpPr>
          <p:nvPr/>
        </p:nvCxnSpPr>
        <p:spPr>
          <a:xfrm>
            <a:off x="7320526" y="4700221"/>
            <a:ext cx="905829" cy="0"/>
          </a:xfrm>
          <a:prstGeom prst="straightConnector1">
            <a:avLst/>
          </a:prstGeom>
          <a:ln w="12700">
            <a:solidFill>
              <a:srgbClr val="545B64"/>
            </a:solidFill>
            <a:prstDash val="dash"/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63800FF-ABCA-A187-9B2B-3E3503082BF4}"/>
              </a:ext>
            </a:extLst>
          </p:cNvPr>
          <p:cNvSpPr txBox="1"/>
          <p:nvPr/>
        </p:nvSpPr>
        <p:spPr>
          <a:xfrm>
            <a:off x="4878882" y="3823224"/>
            <a:ext cx="17666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SQL Server Always On FCIs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8B5FEBED-4F70-0DEA-FD1A-48929CF8D85D}"/>
              </a:ext>
            </a:extLst>
          </p:cNvPr>
          <p:cNvSpPr/>
          <p:nvPr/>
        </p:nvSpPr>
        <p:spPr>
          <a:xfrm>
            <a:off x="3287098" y="5056533"/>
            <a:ext cx="467246" cy="4363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TextBox 16">
            <a:extLst>
              <a:ext uri="{FF2B5EF4-FFF2-40B4-BE49-F238E27FC236}">
                <a16:creationId xmlns:a16="http://schemas.microsoft.com/office/drawing/2014/main" id="{561B60C7-CDFF-B078-101A-E4A3425604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8481" y="5017852"/>
            <a:ext cx="111556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SQL </a:t>
            </a:r>
          </a:p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transactional replication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10509D75-76A7-0DCD-2330-B9BC237DEB81}"/>
              </a:ext>
            </a:extLst>
          </p:cNvPr>
          <p:cNvSpPr/>
          <p:nvPr/>
        </p:nvSpPr>
        <p:spPr>
          <a:xfrm>
            <a:off x="7962091" y="4232222"/>
            <a:ext cx="467246" cy="3748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16">
            <a:extLst>
              <a:ext uri="{FF2B5EF4-FFF2-40B4-BE49-F238E27FC236}">
                <a16:creationId xmlns:a16="http://schemas.microsoft.com/office/drawing/2014/main" id="{3BC55C74-8808-19B3-5EE2-B9D0DAFD5C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7030" y="4220724"/>
            <a:ext cx="11155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asynchronous replication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D3F4C8FE-C441-B3C7-F11D-9D71D2AE2BB3}"/>
              </a:ext>
            </a:extLst>
          </p:cNvPr>
          <p:cNvSpPr/>
          <p:nvPr/>
        </p:nvSpPr>
        <p:spPr>
          <a:xfrm>
            <a:off x="5856135" y="5643506"/>
            <a:ext cx="696446" cy="2597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Box 28">
            <a:extLst>
              <a:ext uri="{FF2B5EF4-FFF2-40B4-BE49-F238E27FC236}">
                <a16:creationId xmlns:a16="http://schemas.microsoft.com/office/drawing/2014/main" id="{00AA746A-F58E-D168-AFF7-2FE8B546CB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7425" y="5607528"/>
            <a:ext cx="22018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FSX</a:t>
            </a:r>
          </a:p>
          <a:p>
            <a:pPr algn="ctr" eaLnBrk="1" hangingPunct="1"/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Multi-AZ </a:t>
            </a:r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 </a:t>
            </a:r>
            <a:r>
              <a:rPr lang="en-US" altLang="en-US" sz="9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shared storage </a:t>
            </a:r>
          </a:p>
        </p:txBody>
      </p:sp>
      <p:pic>
        <p:nvPicPr>
          <p:cNvPr id="67" name="Picture 66" descr="Logo&#10;&#10;Description automatically generated">
            <a:extLst>
              <a:ext uri="{FF2B5EF4-FFF2-40B4-BE49-F238E27FC236}">
                <a16:creationId xmlns:a16="http://schemas.microsoft.com/office/drawing/2014/main" id="{9C8989BD-10FF-61CA-7ED0-8373F7F316D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370" y="2336817"/>
            <a:ext cx="168628" cy="162711"/>
          </a:xfrm>
          <a:prstGeom prst="rect">
            <a:avLst/>
          </a:prstGeom>
        </p:spPr>
      </p:pic>
      <p:pic>
        <p:nvPicPr>
          <p:cNvPr id="68" name="Picture 67" descr="Logo&#10;&#10;Description automatically generated">
            <a:extLst>
              <a:ext uri="{FF2B5EF4-FFF2-40B4-BE49-F238E27FC236}">
                <a16:creationId xmlns:a16="http://schemas.microsoft.com/office/drawing/2014/main" id="{6F708ADD-661E-6082-70BA-453E490BA87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237" y="4820864"/>
            <a:ext cx="168628" cy="162711"/>
          </a:xfrm>
          <a:prstGeom prst="rect">
            <a:avLst/>
          </a:prstGeom>
        </p:spPr>
      </p:pic>
      <p:pic>
        <p:nvPicPr>
          <p:cNvPr id="69" name="Graphic 68">
            <a:extLst>
              <a:ext uri="{FF2B5EF4-FFF2-40B4-BE49-F238E27FC236}">
                <a16:creationId xmlns:a16="http://schemas.microsoft.com/office/drawing/2014/main" id="{3080E5E8-C281-3B63-E7EA-4F62D3783CDF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550977" y="5505624"/>
            <a:ext cx="238342" cy="238342"/>
          </a:xfrm>
          <a:prstGeom prst="rect">
            <a:avLst/>
          </a:prstGeom>
        </p:spPr>
      </p:pic>
      <p:sp>
        <p:nvSpPr>
          <p:cNvPr id="70" name="TextBox 12">
            <a:extLst>
              <a:ext uri="{FF2B5EF4-FFF2-40B4-BE49-F238E27FC236}">
                <a16:creationId xmlns:a16="http://schemas.microsoft.com/office/drawing/2014/main" id="{78574BDA-3B90-88E5-9240-F49AFBC762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3441" y="5755827"/>
            <a:ext cx="373559" cy="23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TLS</a:t>
            </a:r>
          </a:p>
        </p:txBody>
      </p:sp>
      <p:pic>
        <p:nvPicPr>
          <p:cNvPr id="71" name="Graphic 70">
            <a:extLst>
              <a:ext uri="{FF2B5EF4-FFF2-40B4-BE49-F238E27FC236}">
                <a16:creationId xmlns:a16="http://schemas.microsoft.com/office/drawing/2014/main" id="{D8A58B28-40AB-520D-0B79-40303E046FE5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734358" y="3007241"/>
            <a:ext cx="238342" cy="238342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35C177C3-4A1E-F478-7510-7A63FE038E3C}"/>
              </a:ext>
            </a:extLst>
          </p:cNvPr>
          <p:cNvSpPr txBox="1"/>
          <p:nvPr/>
        </p:nvSpPr>
        <p:spPr>
          <a:xfrm>
            <a:off x="5550597" y="2882939"/>
            <a:ext cx="1470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clustered MVIE </a:t>
            </a:r>
          </a:p>
          <a:p>
            <a:pPr algn="ctr">
              <a:defRPr/>
            </a:pPr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communication server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58606</TotalTime>
  <Words>326</Words>
  <Application>Microsoft Macintosh PowerPoint</Application>
  <PresentationFormat>Widescreen</PresentationFormat>
  <Paragraphs>59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iMDSoft MetaVision Suite on AWS  </dc:title>
  <dc:subject/>
  <dc:creator>Amazon Web Services</dc:creator>
  <cp:keywords/>
  <dc:description/>
  <cp:lastModifiedBy>Janelle Nolan</cp:lastModifiedBy>
  <cp:revision>97</cp:revision>
  <dcterms:created xsi:type="dcterms:W3CDTF">2020-07-21T19:38:25Z</dcterms:created>
  <dcterms:modified xsi:type="dcterms:W3CDTF">2023-01-11T18:11:33Z</dcterms:modified>
  <cp:category/>
</cp:coreProperties>
</file>