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7CBD"/>
    <a:srgbClr val="086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industrial-data-lake-for-predictive-maintenance-using-amazon-monitron-and-amazon-kinesis/industrial-data-lake-for-predictive-maintenance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101092" y="103732"/>
            <a:ext cx="11715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Industrial Data Lake for Predictive Maintenance using Amazon </a:t>
            </a:r>
            <a:r>
              <a:rPr lang="en-US" sz="2000" b="1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Monitron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Amazon Kinesis</a:t>
            </a:r>
            <a:endParaRPr 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429FB0-E182-1C5F-6B45-EC644CC61EF3}"/>
              </a:ext>
            </a:extLst>
          </p:cNvPr>
          <p:cNvSpPr/>
          <p:nvPr/>
        </p:nvSpPr>
        <p:spPr>
          <a:xfrm>
            <a:off x="3390144" y="1714180"/>
            <a:ext cx="7315388" cy="452687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</a:rPr>
              <a:t>AWS cloud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3DCBB9E-9ABE-60E9-1CBB-6827FA30E732}"/>
              </a:ext>
            </a:extLst>
          </p:cNvPr>
          <p:cNvCxnSpPr>
            <a:cxnSpLocks/>
          </p:cNvCxnSpPr>
          <p:nvPr/>
        </p:nvCxnSpPr>
        <p:spPr>
          <a:xfrm flipV="1">
            <a:off x="2824996" y="4067998"/>
            <a:ext cx="678403" cy="2"/>
          </a:xfrm>
          <a:prstGeom prst="straightConnector1">
            <a:avLst/>
          </a:prstGeom>
          <a:ln w="12700">
            <a:solidFill>
              <a:srgbClr val="545B64"/>
            </a:solidFill>
            <a:headEnd type="none" w="sm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5121A8C-7ADE-FCC1-C833-A8A98C33969C}"/>
              </a:ext>
            </a:extLst>
          </p:cNvPr>
          <p:cNvSpPr/>
          <p:nvPr/>
        </p:nvSpPr>
        <p:spPr>
          <a:xfrm>
            <a:off x="1981201" y="3094617"/>
            <a:ext cx="1223224" cy="2308732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FC5C91D-335B-92C4-9BF2-EF6BC6EEB2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81201" y="3085780"/>
            <a:ext cx="311545" cy="31154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AAFB5C8-ADB1-539F-1BF1-6DEFDBD1AC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390144" y="1714180"/>
            <a:ext cx="381000" cy="381000"/>
          </a:xfrm>
          <a:prstGeom prst="rect">
            <a:avLst/>
          </a:prstGeom>
        </p:spPr>
      </p:pic>
      <p:sp>
        <p:nvSpPr>
          <p:cNvPr id="8" name="NumBox 1">
            <a:extLst>
              <a:ext uri="{FF2B5EF4-FFF2-40B4-BE49-F238E27FC236}">
                <a16:creationId xmlns:a16="http://schemas.microsoft.com/office/drawing/2014/main" id="{0F914636-6ADF-6307-2A0C-9DB8A052566E}"/>
              </a:ext>
            </a:extLst>
          </p:cNvPr>
          <p:cNvSpPr/>
          <p:nvPr/>
        </p:nvSpPr>
        <p:spPr>
          <a:xfrm>
            <a:off x="2865526" y="3749308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CA5A0-39BF-7E4C-7796-F4B36DD86A46}"/>
              </a:ext>
            </a:extLst>
          </p:cNvPr>
          <p:cNvSpPr txBox="1"/>
          <p:nvPr/>
        </p:nvSpPr>
        <p:spPr>
          <a:xfrm>
            <a:off x="3551291" y="4283262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Amazon Monitron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A89BB-B92A-7948-596D-CD946BBFC3A9}"/>
              </a:ext>
            </a:extLst>
          </p:cNvPr>
          <p:cNvSpPr/>
          <p:nvPr/>
        </p:nvSpPr>
        <p:spPr>
          <a:xfrm>
            <a:off x="3530021" y="3126648"/>
            <a:ext cx="1403990" cy="2238489"/>
          </a:xfrm>
          <a:prstGeom prst="rect">
            <a:avLst/>
          </a:prstGeom>
          <a:noFill/>
          <a:ln w="12700">
            <a:solidFill>
              <a:srgbClr val="CD2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CD2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managed account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4213934-81F0-F530-26A0-8B6078880D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539999" y="3132205"/>
            <a:ext cx="363249" cy="36324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D676BEA-8F75-22D4-187C-27F2FE6A0542}"/>
              </a:ext>
            </a:extLst>
          </p:cNvPr>
          <p:cNvSpPr/>
          <p:nvPr/>
        </p:nvSpPr>
        <p:spPr>
          <a:xfrm>
            <a:off x="5073888" y="1754611"/>
            <a:ext cx="5572443" cy="4436169"/>
          </a:xfrm>
          <a:prstGeom prst="rect">
            <a:avLst/>
          </a:prstGeom>
          <a:noFill/>
          <a:ln w="12700">
            <a:solidFill>
              <a:srgbClr val="CD2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CD2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 account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B17A976-103C-445F-8C29-633B6EC179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84879" y="1766618"/>
            <a:ext cx="363249" cy="363249"/>
          </a:xfrm>
          <a:prstGeom prst="rect">
            <a:avLst/>
          </a:prstGeom>
        </p:spPr>
      </p:pic>
      <p:pic>
        <p:nvPicPr>
          <p:cNvPr id="14" name="Graphic 24">
            <a:extLst>
              <a:ext uri="{FF2B5EF4-FFF2-40B4-BE49-F238E27FC236}">
                <a16:creationId xmlns:a16="http://schemas.microsoft.com/office/drawing/2014/main" id="{2ECA4271-9C85-B128-905B-DFA4F6A37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439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30DE6D-1289-2423-6EB2-9FAAE85EBF27}"/>
              </a:ext>
            </a:extLst>
          </p:cNvPr>
          <p:cNvSpPr txBox="1"/>
          <p:nvPr/>
        </p:nvSpPr>
        <p:spPr>
          <a:xfrm>
            <a:off x="5029200" y="4283263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Amazon Kinesis</a:t>
            </a:r>
          </a:p>
        </p:txBody>
      </p:sp>
      <p:sp>
        <p:nvSpPr>
          <p:cNvPr id="16" name="NumBox 2">
            <a:extLst>
              <a:ext uri="{FF2B5EF4-FFF2-40B4-BE49-F238E27FC236}">
                <a16:creationId xmlns:a16="http://schemas.microsoft.com/office/drawing/2014/main" id="{8B9F4E62-E83F-6738-DBE9-254C8F13815C}"/>
              </a:ext>
            </a:extLst>
          </p:cNvPr>
          <p:cNvSpPr/>
          <p:nvPr/>
        </p:nvSpPr>
        <p:spPr>
          <a:xfrm>
            <a:off x="4546263" y="3772420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E9455B-7C0F-BBA3-BF0B-C19031365337}"/>
              </a:ext>
            </a:extLst>
          </p:cNvPr>
          <p:cNvCxnSpPr>
            <a:cxnSpLocks/>
          </p:cNvCxnSpPr>
          <p:nvPr/>
        </p:nvCxnSpPr>
        <p:spPr>
          <a:xfrm>
            <a:off x="4431387" y="4072538"/>
            <a:ext cx="804672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8">
            <a:extLst>
              <a:ext uri="{FF2B5EF4-FFF2-40B4-BE49-F238E27FC236}">
                <a16:creationId xmlns:a16="http://schemas.microsoft.com/office/drawing/2014/main" id="{0FF32819-4DEC-D2A7-9471-C0CE86C6F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67" y="38439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94DC0C-BB88-6F33-03B9-D0A0D4EC95CD}"/>
              </a:ext>
            </a:extLst>
          </p:cNvPr>
          <p:cNvCxnSpPr>
            <a:cxnSpLocks/>
            <a:stCxn id="14" idx="3"/>
            <a:endCxn id="60" idx="1"/>
          </p:cNvCxnSpPr>
          <p:nvPr/>
        </p:nvCxnSpPr>
        <p:spPr>
          <a:xfrm>
            <a:off x="5715000" y="4072538"/>
            <a:ext cx="461492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C912D2D-E90C-DD9A-D70A-18B49498570F}"/>
              </a:ext>
            </a:extLst>
          </p:cNvPr>
          <p:cNvSpPr txBox="1"/>
          <p:nvPr/>
        </p:nvSpPr>
        <p:spPr>
          <a:xfrm>
            <a:off x="1980205" y="4294074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Amazon Monitron</a:t>
            </a:r>
          </a:p>
        </p:txBody>
      </p:sp>
      <p:sp>
        <p:nvSpPr>
          <p:cNvPr id="21" name="NumBox 3">
            <a:extLst>
              <a:ext uri="{FF2B5EF4-FFF2-40B4-BE49-F238E27FC236}">
                <a16:creationId xmlns:a16="http://schemas.microsoft.com/office/drawing/2014/main" id="{401169BB-66FE-F28A-7CD9-8359C1C1C59E}"/>
              </a:ext>
            </a:extLst>
          </p:cNvPr>
          <p:cNvSpPr/>
          <p:nvPr/>
        </p:nvSpPr>
        <p:spPr>
          <a:xfrm>
            <a:off x="5791200" y="3734160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22" name="Graphic 19">
            <a:extLst>
              <a:ext uri="{FF2B5EF4-FFF2-40B4-BE49-F238E27FC236}">
                <a16:creationId xmlns:a16="http://schemas.microsoft.com/office/drawing/2014/main" id="{876D6DF9-9882-D606-5DE2-92030FC70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8686800" y="38439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11">
            <a:extLst>
              <a:ext uri="{FF2B5EF4-FFF2-40B4-BE49-F238E27FC236}">
                <a16:creationId xmlns:a16="http://schemas.microsoft.com/office/drawing/2014/main" id="{3EB9462E-58C3-B221-1A43-9368D3091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6354" y="4322332"/>
            <a:ext cx="1309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EventBridge</a:t>
            </a:r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13FEF2CD-E5A9-B8EE-38ED-56E279FFB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8607" y="3828059"/>
            <a:ext cx="9939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25" name="Graphic 6">
            <a:extLst>
              <a:ext uri="{FF2B5EF4-FFF2-40B4-BE49-F238E27FC236}">
                <a16:creationId xmlns:a16="http://schemas.microsoft.com/office/drawing/2014/main" id="{35ACF0C6-2F13-F511-57A3-CE1D6B0CB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888" y="40751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10">
            <a:extLst>
              <a:ext uri="{FF2B5EF4-FFF2-40B4-BE49-F238E27FC236}">
                <a16:creationId xmlns:a16="http://schemas.microsoft.com/office/drawing/2014/main" id="{B44071F5-11AF-CEA2-DBC6-F2CC61074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4524" y="4515959"/>
            <a:ext cx="8124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Glue</a:t>
            </a:r>
          </a:p>
        </p:txBody>
      </p:sp>
      <p:sp>
        <p:nvSpPr>
          <p:cNvPr id="27" name="TextBox 11">
            <a:extLst>
              <a:ext uri="{FF2B5EF4-FFF2-40B4-BE49-F238E27FC236}">
                <a16:creationId xmlns:a16="http://schemas.microsoft.com/office/drawing/2014/main" id="{AF5B9740-1904-0962-02C8-76808CD30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6972" y="5992538"/>
            <a:ext cx="17385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Managed Grafana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F5D9ADCC-8E96-E0D0-346D-5E715B494ED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91636" y="5600380"/>
            <a:ext cx="457200" cy="4572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3AEAA0D-D232-76EA-F785-2E24EA29CBCD}"/>
              </a:ext>
            </a:extLst>
          </p:cNvPr>
          <p:cNvCxnSpPr>
            <a:cxnSpLocks/>
            <a:stCxn id="18" idx="3"/>
            <a:endCxn id="22" idx="1"/>
          </p:cNvCxnSpPr>
          <p:nvPr/>
        </p:nvCxnSpPr>
        <p:spPr>
          <a:xfrm>
            <a:off x="7909967" y="4072538"/>
            <a:ext cx="776833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NumBox 4">
            <a:extLst>
              <a:ext uri="{FF2B5EF4-FFF2-40B4-BE49-F238E27FC236}">
                <a16:creationId xmlns:a16="http://schemas.microsoft.com/office/drawing/2014/main" id="{F85BB5CB-8079-DC9F-5628-26B775CD7398}"/>
              </a:ext>
            </a:extLst>
          </p:cNvPr>
          <p:cNvSpPr/>
          <p:nvPr/>
        </p:nvSpPr>
        <p:spPr>
          <a:xfrm>
            <a:off x="6705653" y="3730579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14A78F63-26E9-900E-69C2-349822EBFAC7}"/>
              </a:ext>
            </a:extLst>
          </p:cNvPr>
          <p:cNvCxnSpPr>
            <a:cxnSpLocks/>
            <a:stCxn id="22" idx="3"/>
            <a:endCxn id="66" idx="1"/>
          </p:cNvCxnSpPr>
          <p:nvPr/>
        </p:nvCxnSpPr>
        <p:spPr>
          <a:xfrm flipV="1">
            <a:off x="9144000" y="3647430"/>
            <a:ext cx="447382" cy="425108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24">
            <a:extLst>
              <a:ext uri="{FF2B5EF4-FFF2-40B4-BE49-F238E27FC236}">
                <a16:creationId xmlns:a16="http://schemas.microsoft.com/office/drawing/2014/main" id="{548AD9F4-2455-1195-B237-02DA8764E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636" y="1790380"/>
            <a:ext cx="459704" cy="45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9">
            <a:extLst>
              <a:ext uri="{FF2B5EF4-FFF2-40B4-BE49-F238E27FC236}">
                <a16:creationId xmlns:a16="http://schemas.microsoft.com/office/drawing/2014/main" id="{7928F267-9DD3-3C0C-19AB-CE2383157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3106" y="2204198"/>
            <a:ext cx="93011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SNS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DD2EC472-A2AA-DE6A-91BE-202D4DB5CCA9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>
            <a:off x="9144000" y="4072538"/>
            <a:ext cx="448888" cy="231242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6A24F10A-09AE-83D9-26DC-85C848C6B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2386" y="3017772"/>
            <a:ext cx="1151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IoT Events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33A3F40-A4FE-8D20-005B-DFF8C694BCD7}"/>
              </a:ext>
            </a:extLst>
          </p:cNvPr>
          <p:cNvCxnSpPr>
            <a:cxnSpLocks/>
          </p:cNvCxnSpPr>
          <p:nvPr/>
        </p:nvCxnSpPr>
        <p:spPr>
          <a:xfrm flipV="1">
            <a:off x="9817975" y="3209140"/>
            <a:ext cx="0" cy="18000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NumBox 5">
            <a:extLst>
              <a:ext uri="{FF2B5EF4-FFF2-40B4-BE49-F238E27FC236}">
                <a16:creationId xmlns:a16="http://schemas.microsoft.com/office/drawing/2014/main" id="{E3C947B3-5C8F-147E-C195-E18E233E676B}"/>
              </a:ext>
            </a:extLst>
          </p:cNvPr>
          <p:cNvSpPr/>
          <p:nvPr/>
        </p:nvSpPr>
        <p:spPr>
          <a:xfrm>
            <a:off x="8336280" y="3764448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FCDC3F5-9BB5-639F-83F6-801FA0D6C40B}"/>
              </a:ext>
            </a:extLst>
          </p:cNvPr>
          <p:cNvCxnSpPr>
            <a:cxnSpLocks/>
          </p:cNvCxnSpPr>
          <p:nvPr/>
        </p:nvCxnSpPr>
        <p:spPr>
          <a:xfrm flipV="1">
            <a:off x="9815714" y="2384601"/>
            <a:ext cx="0" cy="18000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8978A13-1E7C-B500-9A54-667CAA85768B}"/>
              </a:ext>
            </a:extLst>
          </p:cNvPr>
          <p:cNvCxnSpPr>
            <a:cxnSpLocks/>
            <a:endCxn id="51" idx="2"/>
          </p:cNvCxnSpPr>
          <p:nvPr/>
        </p:nvCxnSpPr>
        <p:spPr>
          <a:xfrm flipV="1">
            <a:off x="8400987" y="1548391"/>
            <a:ext cx="0" cy="24198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NumBox 6">
            <a:extLst>
              <a:ext uri="{FF2B5EF4-FFF2-40B4-BE49-F238E27FC236}">
                <a16:creationId xmlns:a16="http://schemas.microsoft.com/office/drawing/2014/main" id="{C5E5F587-B29A-00C2-DDD0-008B841CE913}"/>
              </a:ext>
            </a:extLst>
          </p:cNvPr>
          <p:cNvSpPr/>
          <p:nvPr/>
        </p:nvSpPr>
        <p:spPr>
          <a:xfrm>
            <a:off x="10148604" y="3434686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41" name="TextBox 20">
            <a:extLst>
              <a:ext uri="{FF2B5EF4-FFF2-40B4-BE49-F238E27FC236}">
                <a16:creationId xmlns:a16="http://schemas.microsoft.com/office/drawing/2014/main" id="{93AD9788-08CA-A6A1-8DBC-B6A9694F8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1311" y="2217237"/>
            <a:ext cx="9899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5F514B6-18B9-1104-18E7-68F999F60679}"/>
              </a:ext>
            </a:extLst>
          </p:cNvPr>
          <p:cNvCxnSpPr>
            <a:cxnSpLocks/>
          </p:cNvCxnSpPr>
          <p:nvPr/>
        </p:nvCxnSpPr>
        <p:spPr>
          <a:xfrm>
            <a:off x="9828236" y="4692076"/>
            <a:ext cx="0" cy="146304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3F13A10C-C81C-93D5-0718-E19C4D375B4E}"/>
              </a:ext>
            </a:extLst>
          </p:cNvPr>
          <p:cNvCxnSpPr>
            <a:cxnSpLocks/>
          </p:cNvCxnSpPr>
          <p:nvPr/>
        </p:nvCxnSpPr>
        <p:spPr>
          <a:xfrm rot="10800000">
            <a:off x="8389865" y="2419665"/>
            <a:ext cx="1190790" cy="374904"/>
          </a:xfrm>
          <a:prstGeom prst="bentConnector2">
            <a:avLst/>
          </a:prstGeom>
          <a:ln w="12700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NumBox 7">
            <a:extLst>
              <a:ext uri="{FF2B5EF4-FFF2-40B4-BE49-F238E27FC236}">
                <a16:creationId xmlns:a16="http://schemas.microsoft.com/office/drawing/2014/main" id="{06EDD10E-E1CC-0784-1194-ECBE07B129AA}"/>
              </a:ext>
            </a:extLst>
          </p:cNvPr>
          <p:cNvSpPr/>
          <p:nvPr/>
        </p:nvSpPr>
        <p:spPr>
          <a:xfrm>
            <a:off x="7810269" y="1868943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E29C97B3-55CA-7488-15F9-0B7C6B8D5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6605" y="1230667"/>
            <a:ext cx="4335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ERP</a:t>
            </a:r>
          </a:p>
        </p:txBody>
      </p:sp>
      <p:sp>
        <p:nvSpPr>
          <p:cNvPr id="46" name="NumBox 8">
            <a:extLst>
              <a:ext uri="{FF2B5EF4-FFF2-40B4-BE49-F238E27FC236}">
                <a16:creationId xmlns:a16="http://schemas.microsoft.com/office/drawing/2014/main" id="{39322FEB-36C7-FB7C-BA65-355F390B566A}"/>
              </a:ext>
            </a:extLst>
          </p:cNvPr>
          <p:cNvSpPr/>
          <p:nvPr/>
        </p:nvSpPr>
        <p:spPr>
          <a:xfrm>
            <a:off x="10104356" y="1855547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pic>
        <p:nvPicPr>
          <p:cNvPr id="47" name="Graphic 14">
            <a:extLst>
              <a:ext uri="{FF2B5EF4-FFF2-40B4-BE49-F238E27FC236}">
                <a16:creationId xmlns:a16="http://schemas.microsoft.com/office/drawing/2014/main" id="{2321E71E-0534-2248-B582-55AF00E8F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888" y="48383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17">
            <a:extLst>
              <a:ext uri="{FF2B5EF4-FFF2-40B4-BE49-F238E27FC236}">
                <a16:creationId xmlns:a16="http://schemas.microsoft.com/office/drawing/2014/main" id="{1389A261-E2F2-3D45-E903-A7628E386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6640" y="5245264"/>
            <a:ext cx="11565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Athena</a:t>
            </a:r>
          </a:p>
        </p:txBody>
      </p:sp>
      <p:sp>
        <p:nvSpPr>
          <p:cNvPr id="49" name="NumBox 9">
            <a:extLst>
              <a:ext uri="{FF2B5EF4-FFF2-40B4-BE49-F238E27FC236}">
                <a16:creationId xmlns:a16="http://schemas.microsoft.com/office/drawing/2014/main" id="{0BA51867-C9F5-E528-C804-CABED26AFBF9}"/>
              </a:ext>
            </a:extLst>
          </p:cNvPr>
          <p:cNvSpPr/>
          <p:nvPr/>
        </p:nvSpPr>
        <p:spPr>
          <a:xfrm>
            <a:off x="10134895" y="4211949"/>
            <a:ext cx="274320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4F42638-82D5-795D-E6C3-34C3DA334C0D}"/>
              </a:ext>
            </a:extLst>
          </p:cNvPr>
          <p:cNvCxnSpPr>
            <a:cxnSpLocks/>
            <a:stCxn id="32" idx="0"/>
            <a:endCxn id="52" idx="2"/>
          </p:cNvCxnSpPr>
          <p:nvPr/>
        </p:nvCxnSpPr>
        <p:spPr>
          <a:xfrm flipH="1" flipV="1">
            <a:off x="9817975" y="1550501"/>
            <a:ext cx="3513" cy="23987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Graphic 24">
            <a:extLst>
              <a:ext uri="{FF2B5EF4-FFF2-40B4-BE49-F238E27FC236}">
                <a16:creationId xmlns:a16="http://schemas.microsoft.com/office/drawing/2014/main" id="{BAC01CA6-3509-5021-44A9-F37C6986C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937" y="1156291"/>
            <a:ext cx="392100" cy="3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Graphic 23">
            <a:extLst>
              <a:ext uri="{FF2B5EF4-FFF2-40B4-BE49-F238E27FC236}">
                <a16:creationId xmlns:a16="http://schemas.microsoft.com/office/drawing/2014/main" id="{C9AF18E3-EB8B-2CC6-55A2-0A270FC9B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 flipH="1">
            <a:off x="9615143" y="1144837"/>
            <a:ext cx="405664" cy="40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20">
            <a:extLst>
              <a:ext uri="{FF2B5EF4-FFF2-40B4-BE49-F238E27FC236}">
                <a16:creationId xmlns:a16="http://schemas.microsoft.com/office/drawing/2014/main" id="{B49A1103-3F34-24DC-EE15-8397E7F0E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4848" y="1219923"/>
            <a:ext cx="4335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staff</a:t>
            </a:r>
          </a:p>
        </p:txBody>
      </p: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497FD3BF-6D12-8654-3279-032F18AC925E}"/>
              </a:ext>
            </a:extLst>
          </p:cNvPr>
          <p:cNvCxnSpPr>
            <a:cxnSpLocks/>
            <a:stCxn id="18" idx="2"/>
            <a:endCxn id="47" idx="1"/>
          </p:cNvCxnSpPr>
          <p:nvPr/>
        </p:nvCxnSpPr>
        <p:spPr>
          <a:xfrm rot="16200000" flipH="1">
            <a:off x="8254206" y="3728298"/>
            <a:ext cx="765842" cy="1911521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662A8DD6-00E1-6B67-368F-D07111B33582}"/>
              </a:ext>
            </a:extLst>
          </p:cNvPr>
          <p:cNvCxnSpPr>
            <a:cxnSpLocks/>
            <a:stCxn id="18" idx="2"/>
          </p:cNvCxnSpPr>
          <p:nvPr/>
        </p:nvCxnSpPr>
        <p:spPr>
          <a:xfrm rot="16200000" flipH="1">
            <a:off x="8504633" y="3477872"/>
            <a:ext cx="263736" cy="1910268"/>
          </a:xfrm>
          <a:prstGeom prst="bentConnector2">
            <a:avLst/>
          </a:prstGeom>
          <a:ln w="12700">
            <a:solidFill>
              <a:srgbClr val="545B64"/>
            </a:solidFill>
            <a:prstDash val="dash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Graphic 55">
            <a:extLst>
              <a:ext uri="{FF2B5EF4-FFF2-40B4-BE49-F238E27FC236}">
                <a16:creationId xmlns:a16="http://schemas.microsoft.com/office/drawing/2014/main" id="{EC518016-60C0-7179-B872-9955DB776C1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982915" y="3841684"/>
            <a:ext cx="457200" cy="4572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4AC50DB-8414-1565-6F6B-6083BD21DD05}"/>
              </a:ext>
            </a:extLst>
          </p:cNvPr>
          <p:cNvSpPr txBox="1"/>
          <p:nvPr/>
        </p:nvSpPr>
        <p:spPr>
          <a:xfrm>
            <a:off x="7353271" y="4349109"/>
            <a:ext cx="577081" cy="153888"/>
          </a:xfrm>
          <a:prstGeom prst="rect">
            <a:avLst/>
          </a:prstGeom>
          <a:solidFill>
            <a:schemeClr val="bg1"/>
          </a:solidFill>
          <a:effectLst>
            <a:glow>
              <a:schemeClr val="bg1"/>
            </a:glow>
          </a:effectLst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/>
              <a:t>Amazon S3</a:t>
            </a:r>
          </a:p>
        </p:txBody>
      </p:sp>
      <p:pic>
        <p:nvPicPr>
          <p:cNvPr id="58" name="Graphic 22">
            <a:extLst>
              <a:ext uri="{FF2B5EF4-FFF2-40B4-BE49-F238E27FC236}">
                <a16:creationId xmlns:a16="http://schemas.microsoft.com/office/drawing/2014/main" id="{F0A4914A-AE54-C818-F782-7648E3B29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777" y="25811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D0772A2-1DB2-71A5-ADBF-EFEF7626B610}"/>
              </a:ext>
            </a:extLst>
          </p:cNvPr>
          <p:cNvCxnSpPr>
            <a:cxnSpLocks/>
          </p:cNvCxnSpPr>
          <p:nvPr/>
        </p:nvCxnSpPr>
        <p:spPr>
          <a:xfrm>
            <a:off x="9829800" y="5420380"/>
            <a:ext cx="0" cy="18000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Graphic 12">
            <a:extLst>
              <a:ext uri="{FF2B5EF4-FFF2-40B4-BE49-F238E27FC236}">
                <a16:creationId xmlns:a16="http://schemas.microsoft.com/office/drawing/2014/main" id="{3699B47F-9923-CA3A-FD63-A11B5FE06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492" y="38439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4298383-9715-CB54-3BE0-4844395EADE7}"/>
              </a:ext>
            </a:extLst>
          </p:cNvPr>
          <p:cNvCxnSpPr>
            <a:cxnSpLocks/>
            <a:stCxn id="60" idx="3"/>
            <a:endCxn id="18" idx="1"/>
          </p:cNvCxnSpPr>
          <p:nvPr/>
        </p:nvCxnSpPr>
        <p:spPr>
          <a:xfrm>
            <a:off x="6633692" y="4072538"/>
            <a:ext cx="81907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A1EE29E-6AD0-274B-594C-3B7AE6EB33CC}"/>
              </a:ext>
            </a:extLst>
          </p:cNvPr>
          <p:cNvSpPr txBox="1"/>
          <p:nvPr/>
        </p:nvSpPr>
        <p:spPr>
          <a:xfrm>
            <a:off x="5903079" y="4294074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Amazon Kinesis</a:t>
            </a:r>
          </a:p>
          <a:p>
            <a:pPr algn="ctr"/>
            <a:r>
              <a:rPr lang="en-US" sz="1000" dirty="0"/>
              <a:t>Data Firehose</a:t>
            </a:r>
          </a:p>
        </p:txBody>
      </p:sp>
      <p:sp>
        <p:nvSpPr>
          <p:cNvPr id="63" name="NumBox 9">
            <a:extLst>
              <a:ext uri="{FF2B5EF4-FFF2-40B4-BE49-F238E27FC236}">
                <a16:creationId xmlns:a16="http://schemas.microsoft.com/office/drawing/2014/main" id="{85D7B639-D93E-609F-9301-636A8AD8AD42}"/>
              </a:ext>
            </a:extLst>
          </p:cNvPr>
          <p:cNvSpPr/>
          <p:nvPr/>
        </p:nvSpPr>
        <p:spPr>
          <a:xfrm>
            <a:off x="10110543" y="5627264"/>
            <a:ext cx="357316" cy="274320"/>
          </a:xfrm>
          <a:prstGeom prst="roundRect">
            <a:avLst/>
          </a:prstGeom>
          <a:solidFill>
            <a:srgbClr val="0863C1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BFA67D88-60E7-C37C-06B9-51308177C03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362200" y="3847780"/>
            <a:ext cx="457200" cy="457200"/>
          </a:xfrm>
          <a:prstGeom prst="rect">
            <a:avLst/>
          </a:prstGeom>
        </p:spPr>
      </p:pic>
      <p:pic>
        <p:nvPicPr>
          <p:cNvPr id="65" name="Graphic 15">
            <a:extLst>
              <a:ext uri="{FF2B5EF4-FFF2-40B4-BE49-F238E27FC236}">
                <a16:creationId xmlns:a16="http://schemas.microsoft.com/office/drawing/2014/main" id="{0DFC5390-F0FA-48A2-EABF-25214164D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2373815" y="467083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13">
            <a:extLst>
              <a:ext uri="{FF2B5EF4-FFF2-40B4-BE49-F238E27FC236}">
                <a16:creationId xmlns:a16="http://schemas.microsoft.com/office/drawing/2014/main" id="{A9B9FF66-8C60-F151-A010-14902CA8F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382" y="341883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13">
            <a:extLst>
              <a:ext uri="{FF2B5EF4-FFF2-40B4-BE49-F238E27FC236}">
                <a16:creationId xmlns:a16="http://schemas.microsoft.com/office/drawing/2014/main" id="{4E10E134-4140-AFC6-0745-27C9E6F05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7903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phic 6">
            <a:extLst>
              <a:ext uri="{FF2B5EF4-FFF2-40B4-BE49-F238E27FC236}">
                <a16:creationId xmlns:a16="http://schemas.microsoft.com/office/drawing/2014/main" id="{0E64EB60-058C-85E5-0827-F2063DDDE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200" y="3161980"/>
            <a:ext cx="408600" cy="4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5BFDAE9-78E6-2C83-3325-513D18CB3E29}"/>
              </a:ext>
            </a:extLst>
          </p:cNvPr>
          <p:cNvSpPr/>
          <p:nvPr/>
        </p:nvSpPr>
        <p:spPr>
          <a:xfrm>
            <a:off x="7050501" y="3140883"/>
            <a:ext cx="1170583" cy="2104382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solidFill>
                <a:srgbClr val="CD22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98F9026-BD98-2066-08CC-3C2C7E8FA6CE}"/>
              </a:ext>
            </a:extLst>
          </p:cNvPr>
          <p:cNvSpPr txBox="1"/>
          <p:nvPr/>
        </p:nvSpPr>
        <p:spPr>
          <a:xfrm>
            <a:off x="7488154" y="3237079"/>
            <a:ext cx="790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Data Lake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58606</TotalTime>
  <Words>293</Words>
  <Application>Microsoft Office PowerPoint</Application>
  <PresentationFormat>Widescreen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Data Lake for Predictive Maintenance using Amazon Monitron and Amazon Kinesis</dc:title>
  <dc:subject/>
  <dc:creator>Amazon Web Services</dc:creator>
  <cp:keywords/>
  <dc:description/>
  <cp:lastModifiedBy>Courtright, Andrea</cp:lastModifiedBy>
  <cp:revision>98</cp:revision>
  <dcterms:created xsi:type="dcterms:W3CDTF">2020-07-21T19:38:25Z</dcterms:created>
  <dcterms:modified xsi:type="dcterms:W3CDTF">2023-05-18T20:22:18Z</dcterms:modified>
  <cp:category/>
</cp:coreProperties>
</file>