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AD"/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9"/>
    <p:restoredTop sz="94721"/>
  </p:normalViewPr>
  <p:slideViewPr>
    <p:cSldViewPr snapToGrid="0" snapToObjects="1">
      <p:cViewPr>
        <p:scale>
          <a:sx n="94" d="100"/>
          <a:sy n="94" d="100"/>
        </p:scale>
        <p:origin x="44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local-clusters-for-amazon-eks-on-aws-outposts/local-clusters-for-amazon-eks-on-aws-outpost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svg"/><Relationship Id="rId27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Local Clusters for Amazon EKS on AWS Outposts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F94EBB-B844-E414-4283-D6FD46070DD3}"/>
              </a:ext>
            </a:extLst>
          </p:cNvPr>
          <p:cNvSpPr/>
          <p:nvPr/>
        </p:nvSpPr>
        <p:spPr>
          <a:xfrm>
            <a:off x="8129377" y="2396756"/>
            <a:ext cx="1429153" cy="2715264"/>
          </a:xfrm>
          <a:prstGeom prst="rect">
            <a:avLst/>
          </a:prstGeom>
          <a:solidFill>
            <a:srgbClr val="007CBC">
              <a:alpha val="12000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713AB2D-193A-BAA4-CD77-8E8DD2DD6A86}"/>
              </a:ext>
            </a:extLst>
          </p:cNvPr>
          <p:cNvCxnSpPr>
            <a:cxnSpLocks/>
          </p:cNvCxnSpPr>
          <p:nvPr/>
        </p:nvCxnSpPr>
        <p:spPr>
          <a:xfrm>
            <a:off x="4736913" y="2007840"/>
            <a:ext cx="1689" cy="1750268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1B13EF-F8E9-F56A-9A10-89D4A92AB697}"/>
              </a:ext>
            </a:extLst>
          </p:cNvPr>
          <p:cNvCxnSpPr>
            <a:cxnSpLocks/>
          </p:cNvCxnSpPr>
          <p:nvPr/>
        </p:nvCxnSpPr>
        <p:spPr>
          <a:xfrm flipH="1" flipV="1">
            <a:off x="9548277" y="3775877"/>
            <a:ext cx="2712" cy="281589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E5149D-D07E-9CED-7546-F5C78B6CCD77}"/>
              </a:ext>
            </a:extLst>
          </p:cNvPr>
          <p:cNvCxnSpPr>
            <a:cxnSpLocks/>
          </p:cNvCxnSpPr>
          <p:nvPr/>
        </p:nvCxnSpPr>
        <p:spPr>
          <a:xfrm>
            <a:off x="2789461" y="6186484"/>
            <a:ext cx="1887919" cy="0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3A9E61-5537-859D-F3EA-B8A39AD8A198}"/>
              </a:ext>
            </a:extLst>
          </p:cNvPr>
          <p:cNvCxnSpPr>
            <a:cxnSpLocks/>
          </p:cNvCxnSpPr>
          <p:nvPr/>
        </p:nvCxnSpPr>
        <p:spPr>
          <a:xfrm flipH="1">
            <a:off x="2783850" y="1795331"/>
            <a:ext cx="11222" cy="4388719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5C0A1B-377C-34E3-79CC-165B59C14CB6}"/>
              </a:ext>
            </a:extLst>
          </p:cNvPr>
          <p:cNvCxnSpPr>
            <a:cxnSpLocks/>
          </p:cNvCxnSpPr>
          <p:nvPr/>
        </p:nvCxnSpPr>
        <p:spPr>
          <a:xfrm>
            <a:off x="4700695" y="1801822"/>
            <a:ext cx="15616" cy="4388543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22DD444-D811-1BBC-77E4-08EFEC04D9E0}"/>
              </a:ext>
            </a:extLst>
          </p:cNvPr>
          <p:cNvCxnSpPr>
            <a:cxnSpLocks/>
          </p:cNvCxnSpPr>
          <p:nvPr/>
        </p:nvCxnSpPr>
        <p:spPr>
          <a:xfrm>
            <a:off x="2795072" y="1801822"/>
            <a:ext cx="2066483" cy="0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93840-2864-F169-27BC-AE9181D50BF2}"/>
              </a:ext>
            </a:extLst>
          </p:cNvPr>
          <p:cNvGrpSpPr/>
          <p:nvPr/>
        </p:nvGrpSpPr>
        <p:grpSpPr>
          <a:xfrm>
            <a:off x="2704614" y="2015888"/>
            <a:ext cx="2039235" cy="3886793"/>
            <a:chOff x="643733" y="1718665"/>
            <a:chExt cx="2754295" cy="3907265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92DC3CC-B67A-B4CA-9460-056AC1A5D9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312" y="1718665"/>
              <a:ext cx="2745716" cy="3958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223E7F8-C90E-9954-829D-35D7F79C6558}"/>
                </a:ext>
              </a:extLst>
            </p:cNvPr>
            <p:cNvCxnSpPr>
              <a:cxnSpLocks/>
            </p:cNvCxnSpPr>
            <p:nvPr/>
          </p:nvCxnSpPr>
          <p:spPr>
            <a:xfrm>
              <a:off x="643733" y="1776346"/>
              <a:ext cx="30340" cy="3849584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ED41C9-C50C-8436-B5BC-F7325816B20E}"/>
              </a:ext>
            </a:extLst>
          </p:cNvPr>
          <p:cNvCxnSpPr>
            <a:cxnSpLocks/>
          </p:cNvCxnSpPr>
          <p:nvPr/>
        </p:nvCxnSpPr>
        <p:spPr bwMode="auto">
          <a:xfrm>
            <a:off x="7998635" y="5220202"/>
            <a:ext cx="1184328" cy="0"/>
          </a:xfrm>
          <a:prstGeom prst="straightConnector1">
            <a:avLst/>
          </a:prstGeom>
          <a:ln w="12700">
            <a:solidFill>
              <a:schemeClr val="tx2"/>
            </a:solidFill>
            <a:prstDash val="sysDot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47966AD-4B65-1EE6-31A9-21FA4570A3DB}"/>
              </a:ext>
            </a:extLst>
          </p:cNvPr>
          <p:cNvSpPr/>
          <p:nvPr/>
        </p:nvSpPr>
        <p:spPr>
          <a:xfrm>
            <a:off x="2826419" y="2483270"/>
            <a:ext cx="1796761" cy="2980536"/>
          </a:xfrm>
          <a:prstGeom prst="rect">
            <a:avLst/>
          </a:prstGeom>
          <a:solidFill>
            <a:srgbClr val="007CBC">
              <a:alpha val="12000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6756D3-2C92-BFF3-7EF8-36B7C6C52657}"/>
              </a:ext>
            </a:extLst>
          </p:cNvPr>
          <p:cNvCxnSpPr>
            <a:cxnSpLocks/>
          </p:cNvCxnSpPr>
          <p:nvPr/>
        </p:nvCxnSpPr>
        <p:spPr>
          <a:xfrm>
            <a:off x="6230430" y="1845118"/>
            <a:ext cx="14138" cy="1915814"/>
          </a:xfrm>
          <a:prstGeom prst="straightConnector1">
            <a:avLst/>
          </a:prstGeom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987BC64-6581-7CF5-A7B1-2F6E7DF58F00}"/>
              </a:ext>
            </a:extLst>
          </p:cNvPr>
          <p:cNvSpPr/>
          <p:nvPr/>
        </p:nvSpPr>
        <p:spPr>
          <a:xfrm>
            <a:off x="6625415" y="2398099"/>
            <a:ext cx="1429153" cy="2730569"/>
          </a:xfrm>
          <a:prstGeom prst="rect">
            <a:avLst/>
          </a:prstGeom>
          <a:solidFill>
            <a:srgbClr val="007CBC">
              <a:alpha val="12000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B272C5-A402-70DA-312C-C4B8061150B9}"/>
              </a:ext>
            </a:extLst>
          </p:cNvPr>
          <p:cNvSpPr/>
          <p:nvPr/>
        </p:nvSpPr>
        <p:spPr>
          <a:xfrm>
            <a:off x="6051464" y="1185410"/>
            <a:ext cx="4398019" cy="4994682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E37584-C6B8-F7B9-80F5-D0FF73003662}"/>
              </a:ext>
            </a:extLst>
          </p:cNvPr>
          <p:cNvGrpSpPr/>
          <p:nvPr/>
        </p:nvGrpSpPr>
        <p:grpSpPr>
          <a:xfrm>
            <a:off x="6223380" y="1827807"/>
            <a:ext cx="4085312" cy="3558321"/>
            <a:chOff x="4791411" y="2339001"/>
            <a:chExt cx="1920376" cy="2948757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C3D5526-01C7-C688-1CBC-8820ACF040FF}"/>
                </a:ext>
              </a:extLst>
            </p:cNvPr>
            <p:cNvCxnSpPr>
              <a:cxnSpLocks/>
            </p:cNvCxnSpPr>
            <p:nvPr/>
          </p:nvCxnSpPr>
          <p:spPr>
            <a:xfrm>
              <a:off x="6711787" y="2339001"/>
              <a:ext cx="0" cy="294191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48AB998-65D8-3A77-8540-5535F5319C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1411" y="2345756"/>
              <a:ext cx="1919449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DE244E6-3435-3DCD-4D0A-98399AFB82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06041" y="5277732"/>
              <a:ext cx="1305223" cy="1002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Graphic 21">
            <a:extLst>
              <a:ext uri="{FF2B5EF4-FFF2-40B4-BE49-F238E27FC236}">
                <a16:creationId xmlns:a16="http://schemas.microsoft.com/office/drawing/2014/main" id="{4C272E92-7D79-34AF-D7BE-F11E8B6A6B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59156" y="1184137"/>
            <a:ext cx="365760" cy="365760"/>
          </a:xfrm>
          <a:prstGeom prst="rect">
            <a:avLst/>
          </a:prstGeom>
        </p:spPr>
      </p:pic>
      <p:pic>
        <p:nvPicPr>
          <p:cNvPr id="23" name="Graphic 9">
            <a:extLst>
              <a:ext uri="{FF2B5EF4-FFF2-40B4-BE49-F238E27FC236}">
                <a16:creationId xmlns:a16="http://schemas.microsoft.com/office/drawing/2014/main" id="{CA32E00D-5A0F-4392-0DC9-48C372966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943" y="184252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9">
            <a:extLst>
              <a:ext uri="{FF2B5EF4-FFF2-40B4-BE49-F238E27FC236}">
                <a16:creationId xmlns:a16="http://schemas.microsoft.com/office/drawing/2014/main" id="{C0D16623-C88E-F2F7-5ECA-FA73A2D9D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303" y="5062937"/>
            <a:ext cx="97609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gateway</a:t>
            </a:r>
            <a:endParaRPr lang="en-DE" sz="9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hangingPunct="1"/>
            <a:endParaRPr lang="en-US" alt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AAB12A-267F-FD3D-663E-8682DBF83FD9}"/>
              </a:ext>
            </a:extLst>
          </p:cNvPr>
          <p:cNvGrpSpPr/>
          <p:nvPr/>
        </p:nvGrpSpPr>
        <p:grpSpPr>
          <a:xfrm>
            <a:off x="6608300" y="2703785"/>
            <a:ext cx="1430445" cy="916172"/>
            <a:chOff x="4866999" y="3467640"/>
            <a:chExt cx="1630310" cy="91617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EABAD69-1A5F-E58F-40FF-E6808BC1DA12}"/>
                </a:ext>
              </a:extLst>
            </p:cNvPr>
            <p:cNvSpPr/>
            <p:nvPr/>
          </p:nvSpPr>
          <p:spPr>
            <a:xfrm>
              <a:off x="4881414" y="3487771"/>
              <a:ext cx="1615895" cy="8960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rgbClr val="D8661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n w="0"/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7" name="Graphic 23">
              <a:extLst>
                <a:ext uri="{FF2B5EF4-FFF2-40B4-BE49-F238E27FC236}">
                  <a16:creationId xmlns:a16="http://schemas.microsoft.com/office/drawing/2014/main" id="{F96E91B4-9FD3-A90D-CA52-13A7C150FE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6999" y="3485402"/>
              <a:ext cx="182880" cy="18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16">
              <a:extLst>
                <a:ext uri="{FF2B5EF4-FFF2-40B4-BE49-F238E27FC236}">
                  <a16:creationId xmlns:a16="http://schemas.microsoft.com/office/drawing/2014/main" id="{9951DE92-E185-7128-61DC-9CD0ED387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2107" y="3865332"/>
              <a:ext cx="12560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EC2 instances</a:t>
              </a:r>
            </a:p>
          </p:txBody>
        </p:sp>
        <p:sp>
          <p:nvSpPr>
            <p:cNvPr id="29" name="TextBox 16">
              <a:extLst>
                <a:ext uri="{FF2B5EF4-FFF2-40B4-BE49-F238E27FC236}">
                  <a16:creationId xmlns:a16="http://schemas.microsoft.com/office/drawing/2014/main" id="{C9895112-56D1-6B32-C1E3-0677B28EC8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1168" y="3467640"/>
              <a:ext cx="10157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Kubernetes control plane</a:t>
              </a:r>
            </a:p>
          </p:txBody>
        </p:sp>
      </p:grpSp>
      <p:pic>
        <p:nvPicPr>
          <p:cNvPr id="30" name="Graphic 29">
            <a:extLst>
              <a:ext uri="{FF2B5EF4-FFF2-40B4-BE49-F238E27FC236}">
                <a16:creationId xmlns:a16="http://schemas.microsoft.com/office/drawing/2014/main" id="{C5CA4D42-45B8-3048-0D7E-A1EBF1B1C8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95913" y="2008385"/>
            <a:ext cx="274320" cy="274320"/>
          </a:xfrm>
          <a:prstGeom prst="rect">
            <a:avLst/>
          </a:prstGeom>
        </p:spPr>
      </p:pic>
      <p:pic>
        <p:nvPicPr>
          <p:cNvPr id="31" name="Graphic 9">
            <a:extLst>
              <a:ext uri="{FF2B5EF4-FFF2-40B4-BE49-F238E27FC236}">
                <a16:creationId xmlns:a16="http://schemas.microsoft.com/office/drawing/2014/main" id="{0B738D2F-61EA-4D27-31F4-0E75D7CBA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154" y="2401709"/>
            <a:ext cx="2154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5C16803-A1D1-00B0-03EE-EBBFCFE5283F}"/>
              </a:ext>
            </a:extLst>
          </p:cNvPr>
          <p:cNvSpPr txBox="1"/>
          <p:nvPr/>
        </p:nvSpPr>
        <p:spPr>
          <a:xfrm>
            <a:off x="3169369" y="1586955"/>
            <a:ext cx="11576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DE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Avaliability Zone 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6A2CDCF-E317-3964-2E75-B4FC79B3C31E}"/>
              </a:ext>
            </a:extLst>
          </p:cNvPr>
          <p:cNvGrpSpPr/>
          <p:nvPr/>
        </p:nvGrpSpPr>
        <p:grpSpPr>
          <a:xfrm>
            <a:off x="6441515" y="2320411"/>
            <a:ext cx="3666767" cy="2950490"/>
            <a:chOff x="4794383" y="2339001"/>
            <a:chExt cx="1928517" cy="2950490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846B9BD-76E1-6253-EFE0-70E253DDC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4383" y="2345031"/>
              <a:ext cx="1911765" cy="7592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C346365-D5AC-3CBB-727F-7F1BAA79AF3C}"/>
                </a:ext>
              </a:extLst>
            </p:cNvPr>
            <p:cNvCxnSpPr>
              <a:cxnSpLocks/>
            </p:cNvCxnSpPr>
            <p:nvPr/>
          </p:nvCxnSpPr>
          <p:spPr>
            <a:xfrm>
              <a:off x="6711787" y="2339001"/>
              <a:ext cx="0" cy="295049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D6D3E2F-B0CE-A587-2F9C-CBB68D7B5F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06041" y="5287758"/>
              <a:ext cx="1916859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4736AD1-DD8B-DFF2-1F21-342EA486BE12}"/>
              </a:ext>
            </a:extLst>
          </p:cNvPr>
          <p:cNvCxnSpPr>
            <a:cxnSpLocks/>
          </p:cNvCxnSpPr>
          <p:nvPr/>
        </p:nvCxnSpPr>
        <p:spPr>
          <a:xfrm>
            <a:off x="6457421" y="4074246"/>
            <a:ext cx="0" cy="1194922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C890350-7039-1717-20FD-5F2B55A68392}"/>
              </a:ext>
            </a:extLst>
          </p:cNvPr>
          <p:cNvSpPr txBox="1"/>
          <p:nvPr/>
        </p:nvSpPr>
        <p:spPr>
          <a:xfrm>
            <a:off x="6458952" y="1860766"/>
            <a:ext cx="9428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Outposts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61EAC54-E361-B29A-1D95-88400BAB6362}"/>
              </a:ext>
            </a:extLst>
          </p:cNvPr>
          <p:cNvGrpSpPr/>
          <p:nvPr/>
        </p:nvGrpSpPr>
        <p:grpSpPr>
          <a:xfrm>
            <a:off x="1686795" y="1048210"/>
            <a:ext cx="3616838" cy="5185252"/>
            <a:chOff x="680020" y="1535806"/>
            <a:chExt cx="2523613" cy="4638913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6408C2A-C600-9D93-ECEC-BBFFF44CCD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4374" y="1535990"/>
              <a:ext cx="9259" cy="2411649"/>
            </a:xfrm>
            <a:prstGeom prst="straightConnector1">
              <a:avLst/>
            </a:prstGeom>
            <a:ln w="12700">
              <a:solidFill>
                <a:schemeClr val="accent4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27FE06A-06B9-8EBB-2F1F-D42BB907C5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873" y="6162911"/>
              <a:ext cx="2488253" cy="3323"/>
            </a:xfrm>
            <a:prstGeom prst="straightConnector1">
              <a:avLst/>
            </a:prstGeom>
            <a:ln w="12700">
              <a:solidFill>
                <a:schemeClr val="accent4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5DE9125-A334-3E6F-DCEE-4980C643B36E}"/>
                </a:ext>
              </a:extLst>
            </p:cNvPr>
            <p:cNvCxnSpPr>
              <a:cxnSpLocks/>
            </p:cNvCxnSpPr>
            <p:nvPr/>
          </p:nvCxnSpPr>
          <p:spPr>
            <a:xfrm>
              <a:off x="680020" y="1536655"/>
              <a:ext cx="10791" cy="4638064"/>
            </a:xfrm>
            <a:prstGeom prst="straightConnector1">
              <a:avLst/>
            </a:prstGeom>
            <a:ln w="12700">
              <a:solidFill>
                <a:schemeClr val="accent4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E1751E3-99B5-112C-1AD9-0A0C476B15E8}"/>
                </a:ext>
              </a:extLst>
            </p:cNvPr>
            <p:cNvCxnSpPr>
              <a:cxnSpLocks/>
            </p:cNvCxnSpPr>
            <p:nvPr/>
          </p:nvCxnSpPr>
          <p:spPr>
            <a:xfrm>
              <a:off x="683451" y="1535806"/>
              <a:ext cx="2517177" cy="0"/>
            </a:xfrm>
            <a:prstGeom prst="straightConnector1">
              <a:avLst/>
            </a:prstGeom>
            <a:ln w="12700">
              <a:solidFill>
                <a:schemeClr val="accent4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FA661BD3-DADF-E758-D87D-093B491C6176}"/>
              </a:ext>
            </a:extLst>
          </p:cNvPr>
          <p:cNvSpPr txBox="1"/>
          <p:nvPr/>
        </p:nvSpPr>
        <p:spPr>
          <a:xfrm>
            <a:off x="2021849" y="1134887"/>
            <a:ext cx="10438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  <a:endParaRPr lang="en-DE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45" name="Graphic 12">
            <a:extLst>
              <a:ext uri="{FF2B5EF4-FFF2-40B4-BE49-F238E27FC236}">
                <a16:creationId xmlns:a16="http://schemas.microsoft.com/office/drawing/2014/main" id="{9C3F89C2-6BC9-88C8-49EA-D22C5AF4D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198" y="544794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FDDFA945-273B-78CB-8C9A-162D5DEFDEAA}"/>
              </a:ext>
            </a:extLst>
          </p:cNvPr>
          <p:cNvCxnSpPr>
            <a:cxnSpLocks/>
          </p:cNvCxnSpPr>
          <p:nvPr/>
        </p:nvCxnSpPr>
        <p:spPr>
          <a:xfrm rot="10800000">
            <a:off x="5941026" y="5680920"/>
            <a:ext cx="2298650" cy="8626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DE3499B-9832-434D-8AE9-5FD16448FB8F}"/>
              </a:ext>
            </a:extLst>
          </p:cNvPr>
          <p:cNvGrpSpPr/>
          <p:nvPr/>
        </p:nvGrpSpPr>
        <p:grpSpPr>
          <a:xfrm>
            <a:off x="4622987" y="1131974"/>
            <a:ext cx="753006" cy="582177"/>
            <a:chOff x="2773376" y="1180658"/>
            <a:chExt cx="753006" cy="582177"/>
          </a:xfrm>
        </p:grpSpPr>
        <p:pic>
          <p:nvPicPr>
            <p:cNvPr id="48" name="Graphic 21">
              <a:extLst>
                <a:ext uri="{FF2B5EF4-FFF2-40B4-BE49-F238E27FC236}">
                  <a16:creationId xmlns:a16="http://schemas.microsoft.com/office/drawing/2014/main" id="{37C2ACFD-5C58-8488-56E4-27F0F7F227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836" y="118065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22">
              <a:extLst>
                <a:ext uri="{FF2B5EF4-FFF2-40B4-BE49-F238E27FC236}">
                  <a16:creationId xmlns:a16="http://schemas.microsoft.com/office/drawing/2014/main" id="{C32A45FF-2DB0-5AF0-D649-30DDD29B82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3376" y="1424281"/>
              <a:ext cx="75300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Route 53</a:t>
              </a:r>
            </a:p>
          </p:txBody>
        </p:sp>
      </p:grp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4BFFB635-54A4-F499-4C39-029F43BFA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720489"/>
              </p:ext>
            </p:extLst>
          </p:nvPr>
        </p:nvGraphicFramePr>
        <p:xfrm>
          <a:off x="7894612" y="1445988"/>
          <a:ext cx="2354297" cy="7793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8168">
                  <a:extLst>
                    <a:ext uri="{9D8B030D-6E8A-4147-A177-3AD203B41FA5}">
                      <a16:colId xmlns:a16="http://schemas.microsoft.com/office/drawing/2014/main" val="1512868549"/>
                    </a:ext>
                  </a:extLst>
                </a:gridCol>
                <a:gridCol w="1206129">
                  <a:extLst>
                    <a:ext uri="{9D8B030D-6E8A-4147-A177-3AD203B41FA5}">
                      <a16:colId xmlns:a16="http://schemas.microsoft.com/office/drawing/2014/main" val="1682710715"/>
                    </a:ext>
                  </a:extLst>
                </a:gridCol>
              </a:tblGrid>
              <a:tr h="155866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900" b="1" dirty="0">
                          <a:solidFill>
                            <a:schemeClr val="bg1"/>
                          </a:solidFill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subnet routing table</a:t>
                      </a:r>
                      <a:endParaRPr lang="es-ES" sz="900" b="1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684260"/>
                  </a:ext>
                </a:extLst>
              </a:tr>
              <a:tr h="155866"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  <a:endParaRPr lang="es-ES" sz="9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  <a:endParaRPr lang="es-ES" sz="9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extLst>
                  <a:ext uri="{0D108BD9-81ED-4DB2-BD59-A6C34878D82A}">
                    <a16:rowId xmlns:a16="http://schemas.microsoft.com/office/drawing/2014/main" val="3197140769"/>
                  </a:ext>
                </a:extLst>
              </a:tr>
              <a:tr h="155866"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192.168.0.0/16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2225073166"/>
                  </a:ext>
                </a:extLst>
              </a:tr>
              <a:tr h="155866">
                <a:tc>
                  <a:txBody>
                    <a:bodyPr/>
                    <a:lstStyle/>
                    <a:p>
                      <a:r>
                        <a:rPr lang="es-ES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pl-1a2b3c4d</a:t>
                      </a: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vpce-11bb22cc (s3)</a:t>
                      </a: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610905202"/>
                  </a:ext>
                </a:extLst>
              </a:tr>
              <a:tr h="155866"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172.16.0.0/24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LGW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3158830796"/>
                  </a:ext>
                </a:extLst>
              </a:tr>
            </a:tbl>
          </a:graphicData>
        </a:graphic>
      </p:graphicFrame>
      <p:sp>
        <p:nvSpPr>
          <p:cNvPr id="51" name="TextBox 22">
            <a:extLst>
              <a:ext uri="{FF2B5EF4-FFF2-40B4-BE49-F238E27FC236}">
                <a16:creationId xmlns:a16="http://schemas.microsoft.com/office/drawing/2014/main" id="{A40A16C5-45C6-FD15-BE86-FC9381652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5993" y="5739167"/>
            <a:ext cx="6401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egress</a:t>
            </a:r>
          </a:p>
        </p:txBody>
      </p:sp>
      <p:sp>
        <p:nvSpPr>
          <p:cNvPr id="52" name="NumBox 1">
            <a:extLst>
              <a:ext uri="{FF2B5EF4-FFF2-40B4-BE49-F238E27FC236}">
                <a16:creationId xmlns:a16="http://schemas.microsoft.com/office/drawing/2014/main" id="{564598C0-501E-E347-EFF8-7430032C72D7}"/>
              </a:ext>
            </a:extLst>
          </p:cNvPr>
          <p:cNvSpPr/>
          <p:nvPr/>
        </p:nvSpPr>
        <p:spPr>
          <a:xfrm>
            <a:off x="5711362" y="3451412"/>
            <a:ext cx="274320" cy="274320"/>
          </a:xfrm>
          <a:prstGeom prst="roundRect">
            <a:avLst/>
          </a:prstGeom>
          <a:solidFill>
            <a:srgbClr val="007C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3" name="NumBox 5">
            <a:extLst>
              <a:ext uri="{FF2B5EF4-FFF2-40B4-BE49-F238E27FC236}">
                <a16:creationId xmlns:a16="http://schemas.microsoft.com/office/drawing/2014/main" id="{EB9D057A-6092-C9C4-4A1A-D35A556FD513}"/>
              </a:ext>
            </a:extLst>
          </p:cNvPr>
          <p:cNvSpPr/>
          <p:nvPr/>
        </p:nvSpPr>
        <p:spPr>
          <a:xfrm>
            <a:off x="10093239" y="5412442"/>
            <a:ext cx="274320" cy="274320"/>
          </a:xfrm>
          <a:prstGeom prst="roundRect">
            <a:avLst/>
          </a:prstGeom>
          <a:solidFill>
            <a:srgbClr val="007C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54" name="NumBox 3">
            <a:extLst>
              <a:ext uri="{FF2B5EF4-FFF2-40B4-BE49-F238E27FC236}">
                <a16:creationId xmlns:a16="http://schemas.microsoft.com/office/drawing/2014/main" id="{0618F82F-5F95-81BD-EBA4-C2E137B7340C}"/>
              </a:ext>
            </a:extLst>
          </p:cNvPr>
          <p:cNvSpPr/>
          <p:nvPr/>
        </p:nvSpPr>
        <p:spPr>
          <a:xfrm>
            <a:off x="7866945" y="2635719"/>
            <a:ext cx="274320" cy="274320"/>
          </a:xfrm>
          <a:prstGeom prst="roundRect">
            <a:avLst/>
          </a:prstGeom>
          <a:solidFill>
            <a:srgbClr val="007C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1079266-1541-739E-FF8F-134450A05AFE}"/>
              </a:ext>
            </a:extLst>
          </p:cNvPr>
          <p:cNvCxnSpPr>
            <a:cxnSpLocks/>
          </p:cNvCxnSpPr>
          <p:nvPr/>
        </p:nvCxnSpPr>
        <p:spPr>
          <a:xfrm flipV="1">
            <a:off x="9009466" y="5368575"/>
            <a:ext cx="312169" cy="4334"/>
          </a:xfrm>
          <a:prstGeom prst="straightConnector1">
            <a:avLst/>
          </a:prstGeom>
          <a:ln w="19050" cap="flat">
            <a:solidFill>
              <a:schemeClr val="accent3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9FAABD4-E5BE-C6F9-A6B6-EE454966832A}"/>
              </a:ext>
            </a:extLst>
          </p:cNvPr>
          <p:cNvGrpSpPr/>
          <p:nvPr/>
        </p:nvGrpSpPr>
        <p:grpSpPr>
          <a:xfrm>
            <a:off x="9045624" y="5204282"/>
            <a:ext cx="243210" cy="310896"/>
            <a:chOff x="7587487" y="4483640"/>
            <a:chExt cx="243210" cy="31152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553E3CA-7F1D-8255-6377-03D5ED9325EF}"/>
                </a:ext>
              </a:extLst>
            </p:cNvPr>
            <p:cNvCxnSpPr>
              <a:cxnSpLocks/>
            </p:cNvCxnSpPr>
            <p:nvPr/>
          </p:nvCxnSpPr>
          <p:spPr>
            <a:xfrm>
              <a:off x="7707413" y="4493692"/>
              <a:ext cx="122142" cy="86764"/>
            </a:xfrm>
            <a:prstGeom prst="line">
              <a:avLst/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F20F21C-08FF-1501-7C04-3D4C2CD08B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91428" y="4493197"/>
              <a:ext cx="115984" cy="79569"/>
            </a:xfrm>
            <a:prstGeom prst="line">
              <a:avLst/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65BC57B-0983-487B-763D-1728DFE224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87487" y="4714265"/>
              <a:ext cx="124544" cy="71346"/>
            </a:xfrm>
            <a:prstGeom prst="line">
              <a:avLst/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4CEFB5F-0249-3332-EF99-FA7AA0AF53F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714713" y="4708638"/>
              <a:ext cx="115984" cy="79569"/>
            </a:xfrm>
            <a:prstGeom prst="line">
              <a:avLst/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74D3533-BA98-C3E1-AE0B-86A00CB68E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7413" y="4483640"/>
              <a:ext cx="0" cy="311529"/>
            </a:xfrm>
            <a:prstGeom prst="straightConnector1">
              <a:avLst/>
            </a:prstGeom>
            <a:ln w="22225" cap="flat">
              <a:solidFill>
                <a:schemeClr val="accent3"/>
              </a:solidFill>
              <a:round/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DE9E406-E17A-FE84-5785-ED7176CE7FA2}"/>
              </a:ext>
            </a:extLst>
          </p:cNvPr>
          <p:cNvCxnSpPr>
            <a:cxnSpLocks/>
          </p:cNvCxnSpPr>
          <p:nvPr/>
        </p:nvCxnSpPr>
        <p:spPr>
          <a:xfrm flipH="1">
            <a:off x="9310656" y="5372112"/>
            <a:ext cx="1006173" cy="0"/>
          </a:xfrm>
          <a:prstGeom prst="straightConnector1">
            <a:avLst/>
          </a:prstGeom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Graphic 9">
            <a:extLst>
              <a:ext uri="{FF2B5EF4-FFF2-40B4-BE49-F238E27FC236}">
                <a16:creationId xmlns:a16="http://schemas.microsoft.com/office/drawing/2014/main" id="{B596D7B9-ADFE-5761-53B3-00D92F4D5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72" y="2405848"/>
            <a:ext cx="2154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AFF900BF-FCE6-3FF2-5ACB-6D3315FEC638}"/>
              </a:ext>
            </a:extLst>
          </p:cNvPr>
          <p:cNvSpPr txBox="1"/>
          <p:nvPr/>
        </p:nvSpPr>
        <p:spPr>
          <a:xfrm>
            <a:off x="8350216" y="2633986"/>
            <a:ext cx="102958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192.168.2.0/24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09DD493-1E31-23EA-FDED-5F7C84D76DA0}"/>
              </a:ext>
            </a:extLst>
          </p:cNvPr>
          <p:cNvSpPr txBox="1"/>
          <p:nvPr/>
        </p:nvSpPr>
        <p:spPr>
          <a:xfrm>
            <a:off x="2922570" y="2046514"/>
            <a:ext cx="157444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CIDR 192.168.0.0/16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612DD5CB-A969-1DCD-E98E-915009489220}"/>
              </a:ext>
            </a:extLst>
          </p:cNvPr>
          <p:cNvCxnSpPr>
            <a:cxnSpLocks/>
          </p:cNvCxnSpPr>
          <p:nvPr/>
        </p:nvCxnSpPr>
        <p:spPr>
          <a:xfrm rot="5400000">
            <a:off x="9162388" y="4976637"/>
            <a:ext cx="255728" cy="198966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72A934F-C072-15C6-9771-FEE2DF5BF5DA}"/>
              </a:ext>
            </a:extLst>
          </p:cNvPr>
          <p:cNvCxnSpPr>
            <a:cxnSpLocks/>
          </p:cNvCxnSpPr>
          <p:nvPr/>
        </p:nvCxnSpPr>
        <p:spPr>
          <a:xfrm>
            <a:off x="6450478" y="2334757"/>
            <a:ext cx="0" cy="1426175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744C322-7E36-A108-027F-0B037AA1C0CD}"/>
              </a:ext>
            </a:extLst>
          </p:cNvPr>
          <p:cNvCxnSpPr>
            <a:cxnSpLocks/>
          </p:cNvCxnSpPr>
          <p:nvPr/>
        </p:nvCxnSpPr>
        <p:spPr>
          <a:xfrm>
            <a:off x="6251503" y="4063443"/>
            <a:ext cx="3000" cy="1330971"/>
          </a:xfrm>
          <a:prstGeom prst="straightConnector1">
            <a:avLst/>
          </a:prstGeom>
          <a:ln w="1905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Graphic 7">
            <a:extLst>
              <a:ext uri="{FF2B5EF4-FFF2-40B4-BE49-F238E27FC236}">
                <a16:creationId xmlns:a16="http://schemas.microsoft.com/office/drawing/2014/main" id="{11BB27DF-6DD5-DB1E-7478-20B3B39E5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102" y="557804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F7FCF57A-D986-787B-6B30-40DE56BFD1D7}"/>
              </a:ext>
            </a:extLst>
          </p:cNvPr>
          <p:cNvSpPr txBox="1"/>
          <p:nvPr/>
        </p:nvSpPr>
        <p:spPr>
          <a:xfrm>
            <a:off x="7751328" y="5947251"/>
            <a:ext cx="143944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DE" sz="9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ustomer edge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lang="en-DE" sz="9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outer</a:t>
            </a:r>
            <a:endParaRPr lang="en-DE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CF830CE5-C07B-55FA-3E83-1BBAEF63DD14}"/>
              </a:ext>
            </a:extLst>
          </p:cNvPr>
          <p:cNvCxnSpPr>
            <a:cxnSpLocks/>
            <a:stCxn id="69" idx="0"/>
          </p:cNvCxnSpPr>
          <p:nvPr/>
        </p:nvCxnSpPr>
        <p:spPr>
          <a:xfrm rot="5400000" flipH="1" flipV="1">
            <a:off x="8666354" y="5214869"/>
            <a:ext cx="110808" cy="615552"/>
          </a:xfrm>
          <a:prstGeom prst="bentConnector2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phic 45">
            <a:extLst>
              <a:ext uri="{FF2B5EF4-FFF2-40B4-BE49-F238E27FC236}">
                <a16:creationId xmlns:a16="http://schemas.microsoft.com/office/drawing/2014/main" id="{848988C8-0CEF-2D9E-35F0-D403DB776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524" y="3441814"/>
            <a:ext cx="286699" cy="28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12">
            <a:extLst>
              <a:ext uri="{FF2B5EF4-FFF2-40B4-BE49-F238E27FC236}">
                <a16:creationId xmlns:a16="http://schemas.microsoft.com/office/drawing/2014/main" id="{6ADEBE31-D542-CF37-1690-AB9928F24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815" y="3814809"/>
            <a:ext cx="1789486" cy="230832"/>
          </a:xfrm>
          <a:prstGeom prst="rect">
            <a:avLst/>
          </a:prstGeom>
          <a:solidFill>
            <a:srgbClr val="FFDDAD"/>
          </a:solidFill>
          <a:ln>
            <a:noFill/>
            <a:prstDash val="dashDot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Outposts service link</a:t>
            </a:r>
          </a:p>
        </p:txBody>
      </p:sp>
      <p:pic>
        <p:nvPicPr>
          <p:cNvPr id="75" name="Graphic 29">
            <a:extLst>
              <a:ext uri="{FF2B5EF4-FFF2-40B4-BE49-F238E27FC236}">
                <a16:creationId xmlns:a16="http://schemas.microsoft.com/office/drawing/2014/main" id="{02CC8FF3-89AA-6A53-A609-F5239D7F7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392" y="5541526"/>
            <a:ext cx="281095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2368A8D2-28CF-13E4-1856-F64892AD3748}"/>
              </a:ext>
            </a:extLst>
          </p:cNvPr>
          <p:cNvSpPr txBox="1"/>
          <p:nvPr/>
        </p:nvSpPr>
        <p:spPr>
          <a:xfrm>
            <a:off x="2281204" y="5771810"/>
            <a:ext cx="5607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EKS</a:t>
            </a:r>
            <a:endParaRPr lang="en-DE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77DFB7F0-D686-E688-1932-C2D7EF68C9F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6918" y="2491990"/>
            <a:ext cx="216183" cy="216183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EEAE6BC0-52AB-9890-7855-0519DB7A9231}"/>
              </a:ext>
            </a:extLst>
          </p:cNvPr>
          <p:cNvGrpSpPr/>
          <p:nvPr/>
        </p:nvGrpSpPr>
        <p:grpSpPr>
          <a:xfrm>
            <a:off x="2932899" y="2661183"/>
            <a:ext cx="1682476" cy="442142"/>
            <a:chOff x="1264709" y="3792062"/>
            <a:chExt cx="1682476" cy="442142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017B790-E0E1-A756-31DB-563AB0313329}"/>
                </a:ext>
              </a:extLst>
            </p:cNvPr>
            <p:cNvSpPr txBox="1"/>
            <p:nvPr/>
          </p:nvSpPr>
          <p:spPr>
            <a:xfrm>
              <a:off x="1264709" y="3792062"/>
              <a:ext cx="1682476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</a:t>
              </a:r>
              <a:r>
                <a:rPr lang="en-DE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ervice </a:t>
              </a:r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ndpoint </a:t>
              </a:r>
              <a:r>
                <a:rPr lang="en-US" sz="900" dirty="0" err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nterfaces</a:t>
              </a:r>
              <a:endPara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80" name="Graphic 37">
              <a:extLst>
                <a:ext uri="{FF2B5EF4-FFF2-40B4-BE49-F238E27FC236}">
                  <a16:creationId xmlns:a16="http://schemas.microsoft.com/office/drawing/2014/main" id="{61528B3B-7BAD-F5C3-3724-4C06425C0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8790" y="3980133"/>
              <a:ext cx="239483" cy="247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Graphic 37">
              <a:extLst>
                <a:ext uri="{FF2B5EF4-FFF2-40B4-BE49-F238E27FC236}">
                  <a16:creationId xmlns:a16="http://schemas.microsoft.com/office/drawing/2014/main" id="{AE0246F7-89C3-2D49-7C58-A11A986BC6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alphaModFix amt="4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721" y="3981352"/>
              <a:ext cx="244830" cy="2528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raphic 37">
              <a:extLst>
                <a:ext uri="{FF2B5EF4-FFF2-40B4-BE49-F238E27FC236}">
                  <a16:creationId xmlns:a16="http://schemas.microsoft.com/office/drawing/2014/main" id="{9A89D232-27D4-6A3C-1B7A-70E3C1C7C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alphaModFix amt="2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423" y="3981351"/>
              <a:ext cx="239482" cy="2473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52C5E7D-6DBC-9D15-1DB6-16015FF86234}"/>
                </a:ext>
              </a:extLst>
            </p:cNvPr>
            <p:cNvSpPr/>
            <p:nvPr/>
          </p:nvSpPr>
          <p:spPr>
            <a:xfrm>
              <a:off x="1542793" y="3987033"/>
              <a:ext cx="985178" cy="236736"/>
            </a:xfrm>
            <a:prstGeom prst="rect">
              <a:avLst/>
            </a:prstGeom>
            <a:noFill/>
            <a:ln w="12700">
              <a:solidFill>
                <a:srgbClr val="DF33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anchorCtr="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F331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4" name="Table 83">
            <a:extLst>
              <a:ext uri="{FF2B5EF4-FFF2-40B4-BE49-F238E27FC236}">
                <a16:creationId xmlns:a16="http://schemas.microsoft.com/office/drawing/2014/main" id="{531F9994-2476-0593-53E3-2F6EC3B7E5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31939"/>
              </p:ext>
            </p:extLst>
          </p:nvPr>
        </p:nvGraphicFramePr>
        <p:xfrm>
          <a:off x="2831982" y="3371886"/>
          <a:ext cx="1726479" cy="823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47532">
                  <a:extLst>
                    <a:ext uri="{9D8B030D-6E8A-4147-A177-3AD203B41FA5}">
                      <a16:colId xmlns:a16="http://schemas.microsoft.com/office/drawing/2014/main" val="1512868549"/>
                    </a:ext>
                  </a:extLst>
                </a:gridCol>
                <a:gridCol w="778947">
                  <a:extLst>
                    <a:ext uri="{9D8B030D-6E8A-4147-A177-3AD203B41FA5}">
                      <a16:colId xmlns:a16="http://schemas.microsoft.com/office/drawing/2014/main" val="1682710715"/>
                    </a:ext>
                  </a:extLst>
                </a:gridCol>
              </a:tblGrid>
              <a:tr h="170447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900" dirty="0">
                          <a:solidFill>
                            <a:schemeClr val="bg1"/>
                          </a:solidFill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security group</a:t>
                      </a:r>
                      <a:endParaRPr lang="es-ES" sz="9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684260"/>
                  </a:ext>
                </a:extLst>
              </a:tr>
              <a:tr h="170447"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source</a:t>
                      </a:r>
                      <a:endParaRPr lang="es-ES" sz="9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protocol</a:t>
                      </a:r>
                    </a:p>
                  </a:txBody>
                  <a:tcPr marL="109728" marR="109728" marT="0" marB="0"/>
                </a:tc>
                <a:extLst>
                  <a:ext uri="{0D108BD9-81ED-4DB2-BD59-A6C34878D82A}">
                    <a16:rowId xmlns:a16="http://schemas.microsoft.com/office/drawing/2014/main" val="3197140769"/>
                  </a:ext>
                </a:extLst>
              </a:tr>
              <a:tr h="241353"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192.168.1.0/24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https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2225073166"/>
                  </a:ext>
                </a:extLst>
              </a:tr>
              <a:tr h="241353"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192.168.2.0/24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https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1555573085"/>
                  </a:ext>
                </a:extLst>
              </a:tr>
            </a:tbl>
          </a:graphicData>
        </a:graphic>
      </p:graphicFrame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51A6C-4BB4-95A0-801A-F3C1AFAEF308}"/>
              </a:ext>
            </a:extLst>
          </p:cNvPr>
          <p:cNvGrpSpPr/>
          <p:nvPr/>
        </p:nvGrpSpPr>
        <p:grpSpPr>
          <a:xfrm>
            <a:off x="3352889" y="3118800"/>
            <a:ext cx="710614" cy="261650"/>
            <a:chOff x="1502140" y="4241281"/>
            <a:chExt cx="710614" cy="261650"/>
          </a:xfrm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6A512D6B-FB74-DF80-C23F-21B544305A3C}"/>
                </a:ext>
              </a:extLst>
            </p:cNvPr>
            <p:cNvSpPr/>
            <p:nvPr/>
          </p:nvSpPr>
          <p:spPr bwMode="auto">
            <a:xfrm rot="5400000">
              <a:off x="1785625" y="3957796"/>
              <a:ext cx="143644" cy="710614"/>
            </a:xfrm>
            <a:custGeom>
              <a:avLst/>
              <a:gdLst>
                <a:gd name="connsiteX0" fmla="*/ 38637 w 914400"/>
                <a:gd name="connsiteY0" fmla="*/ 0 h 399245"/>
                <a:gd name="connsiteX1" fmla="*/ 914400 w 914400"/>
                <a:gd name="connsiteY1" fmla="*/ 0 h 399245"/>
                <a:gd name="connsiteX2" fmla="*/ 914400 w 914400"/>
                <a:gd name="connsiteY2" fmla="*/ 399245 h 399245"/>
                <a:gd name="connsiteX3" fmla="*/ 0 w 914400"/>
                <a:gd name="connsiteY3" fmla="*/ 399245 h 399245"/>
                <a:gd name="connsiteX0" fmla="*/ 9837 w 914400"/>
                <a:gd name="connsiteY0" fmla="*/ 3600 h 399245"/>
                <a:gd name="connsiteX1" fmla="*/ 914400 w 914400"/>
                <a:gd name="connsiteY1" fmla="*/ 0 h 399245"/>
                <a:gd name="connsiteX2" fmla="*/ 914400 w 914400"/>
                <a:gd name="connsiteY2" fmla="*/ 399245 h 399245"/>
                <a:gd name="connsiteX3" fmla="*/ 0 w 914400"/>
                <a:gd name="connsiteY3" fmla="*/ 399245 h 399245"/>
                <a:gd name="connsiteX0" fmla="*/ 0 w 922563"/>
                <a:gd name="connsiteY0" fmla="*/ 7200 h 399245"/>
                <a:gd name="connsiteX1" fmla="*/ 922563 w 922563"/>
                <a:gd name="connsiteY1" fmla="*/ 0 h 399245"/>
                <a:gd name="connsiteX2" fmla="*/ 922563 w 922563"/>
                <a:gd name="connsiteY2" fmla="*/ 399245 h 399245"/>
                <a:gd name="connsiteX3" fmla="*/ 8163 w 922563"/>
                <a:gd name="connsiteY3" fmla="*/ 399245 h 399245"/>
                <a:gd name="connsiteX0" fmla="*/ 0 w 915363"/>
                <a:gd name="connsiteY0" fmla="*/ 3600 h 399245"/>
                <a:gd name="connsiteX1" fmla="*/ 915363 w 915363"/>
                <a:gd name="connsiteY1" fmla="*/ 0 h 399245"/>
                <a:gd name="connsiteX2" fmla="*/ 915363 w 915363"/>
                <a:gd name="connsiteY2" fmla="*/ 399245 h 399245"/>
                <a:gd name="connsiteX3" fmla="*/ 963 w 915363"/>
                <a:gd name="connsiteY3" fmla="*/ 399245 h 399245"/>
                <a:gd name="connsiteX0" fmla="*/ 0 w 915363"/>
                <a:gd name="connsiteY0" fmla="*/ 0 h 399415"/>
                <a:gd name="connsiteX1" fmla="*/ 915363 w 915363"/>
                <a:gd name="connsiteY1" fmla="*/ 170 h 399415"/>
                <a:gd name="connsiteX2" fmla="*/ 915363 w 915363"/>
                <a:gd name="connsiteY2" fmla="*/ 399415 h 399415"/>
                <a:gd name="connsiteX3" fmla="*/ 963 w 915363"/>
                <a:gd name="connsiteY3" fmla="*/ 399415 h 39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5363" h="399415">
                  <a:moveTo>
                    <a:pt x="0" y="0"/>
                  </a:moveTo>
                  <a:lnTo>
                    <a:pt x="915363" y="170"/>
                  </a:lnTo>
                  <a:lnTo>
                    <a:pt x="915363" y="399415"/>
                  </a:lnTo>
                  <a:lnTo>
                    <a:pt x="963" y="399415"/>
                  </a:lnTo>
                </a:path>
              </a:pathLst>
            </a:custGeom>
            <a:noFill/>
            <a:ln w="12700">
              <a:solidFill>
                <a:schemeClr val="tx2"/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FB9CF72E-B755-75EA-73CB-F879DA4FD93C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1708146" y="4374447"/>
              <a:ext cx="256968" cy="0"/>
            </a:xfrm>
            <a:prstGeom prst="straightConnector1">
              <a:avLst/>
            </a:prstGeom>
            <a:ln w="12700">
              <a:solidFill>
                <a:schemeClr val="tx2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F4C47912-1F81-3D0B-F64F-CB3E88E29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04978"/>
              </p:ext>
            </p:extLst>
          </p:nvPr>
        </p:nvGraphicFramePr>
        <p:xfrm>
          <a:off x="2854797" y="4808539"/>
          <a:ext cx="1647842" cy="4567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04375">
                  <a:extLst>
                    <a:ext uri="{9D8B030D-6E8A-4147-A177-3AD203B41FA5}">
                      <a16:colId xmlns:a16="http://schemas.microsoft.com/office/drawing/2014/main" val="1512868549"/>
                    </a:ext>
                  </a:extLst>
                </a:gridCol>
                <a:gridCol w="743467">
                  <a:extLst>
                    <a:ext uri="{9D8B030D-6E8A-4147-A177-3AD203B41FA5}">
                      <a16:colId xmlns:a16="http://schemas.microsoft.com/office/drawing/2014/main" val="1682710715"/>
                    </a:ext>
                  </a:extLst>
                </a:gridCol>
              </a:tblGrid>
              <a:tr h="182464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sz="900" dirty="0">
                          <a:solidFill>
                            <a:schemeClr val="bg1"/>
                          </a:solidFill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subnet routing table</a:t>
                      </a:r>
                      <a:endParaRPr lang="es-ES" sz="9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684260"/>
                  </a:ext>
                </a:extLst>
              </a:tr>
              <a:tr h="137031"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destination</a:t>
                      </a:r>
                      <a:endParaRPr lang="es-ES" sz="9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i="1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target</a:t>
                      </a:r>
                      <a:endParaRPr lang="es-ES" sz="900" i="1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109728" marR="109728" marT="0" marB="0"/>
                </a:tc>
                <a:extLst>
                  <a:ext uri="{0D108BD9-81ED-4DB2-BD59-A6C34878D82A}">
                    <a16:rowId xmlns:a16="http://schemas.microsoft.com/office/drawing/2014/main" val="3197140769"/>
                  </a:ext>
                </a:extLst>
              </a:tr>
              <a:tr h="137031"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192.168.0.0/16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tc>
                  <a:txBody>
                    <a:bodyPr/>
                    <a:lstStyle/>
                    <a:p>
                      <a:r>
                        <a:rPr lang="es-ES_tradnl" sz="900" dirty="0">
                          <a:latin typeface="Amazon Ember" panose="020B0603020204020204" pitchFamily="34" charset="0"/>
                          <a:ea typeface="Amazon Ember" panose="020B0603020204020204" pitchFamily="34" charset="0"/>
                          <a:cs typeface="Amazon Ember" panose="020B0603020204020204" pitchFamily="34" charset="0"/>
                        </a:rPr>
                        <a:t>local</a:t>
                      </a:r>
                      <a:endParaRPr lang="es-ES" sz="9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 marL="43200" marR="43200" marT="0" marB="0"/>
                </a:tc>
                <a:extLst>
                  <a:ext uri="{0D108BD9-81ED-4DB2-BD59-A6C34878D82A}">
                    <a16:rowId xmlns:a16="http://schemas.microsoft.com/office/drawing/2014/main" val="2225073166"/>
                  </a:ext>
                </a:extLst>
              </a:tr>
            </a:tbl>
          </a:graphicData>
        </a:graphic>
      </p:graphicFrame>
      <p:sp>
        <p:nvSpPr>
          <p:cNvPr id="89" name="TextBox 88">
            <a:extLst>
              <a:ext uri="{FF2B5EF4-FFF2-40B4-BE49-F238E27FC236}">
                <a16:creationId xmlns:a16="http://schemas.microsoft.com/office/drawing/2014/main" id="{263ABB70-F047-FC7E-77C9-E735F45712B4}"/>
              </a:ext>
            </a:extLst>
          </p:cNvPr>
          <p:cNvSpPr txBox="1"/>
          <p:nvPr/>
        </p:nvSpPr>
        <p:spPr>
          <a:xfrm>
            <a:off x="6857167" y="4895479"/>
            <a:ext cx="102958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192.168.1.0/24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626C7BF-64CE-3A46-DABC-0C9CA7DA3493}"/>
              </a:ext>
            </a:extLst>
          </p:cNvPr>
          <p:cNvCxnSpPr>
            <a:cxnSpLocks/>
          </p:cNvCxnSpPr>
          <p:nvPr/>
        </p:nvCxnSpPr>
        <p:spPr bwMode="auto">
          <a:xfrm flipV="1">
            <a:off x="2695212" y="2977432"/>
            <a:ext cx="504707" cy="586"/>
          </a:xfrm>
          <a:prstGeom prst="straightConnector1">
            <a:avLst/>
          </a:prstGeom>
          <a:ln w="12700">
            <a:solidFill>
              <a:schemeClr val="tx2"/>
            </a:solidFill>
            <a:prstDash val="sysDot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5573E07-01C2-46B4-4928-AF74B02EA549}"/>
              </a:ext>
            </a:extLst>
          </p:cNvPr>
          <p:cNvCxnSpPr>
            <a:cxnSpLocks/>
          </p:cNvCxnSpPr>
          <p:nvPr/>
        </p:nvCxnSpPr>
        <p:spPr bwMode="auto">
          <a:xfrm flipH="1">
            <a:off x="4649005" y="5227019"/>
            <a:ext cx="263571" cy="27862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B15D421-C5B2-FAD8-61F1-0E90DA96C125}"/>
              </a:ext>
            </a:extLst>
          </p:cNvPr>
          <p:cNvSpPr txBox="1"/>
          <p:nvPr/>
        </p:nvSpPr>
        <p:spPr>
          <a:xfrm>
            <a:off x="3199919" y="4619312"/>
            <a:ext cx="115022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192.168.10.0/24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2D129393-3281-A226-B75F-E5574861025A}"/>
              </a:ext>
            </a:extLst>
          </p:cNvPr>
          <p:cNvCxnSpPr>
            <a:cxnSpLocks/>
          </p:cNvCxnSpPr>
          <p:nvPr/>
        </p:nvCxnSpPr>
        <p:spPr bwMode="auto">
          <a:xfrm>
            <a:off x="9319439" y="5432584"/>
            <a:ext cx="288372" cy="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33C23DF-9A43-BF1B-6A12-F6E03CF74B92}"/>
              </a:ext>
            </a:extLst>
          </p:cNvPr>
          <p:cNvGrpSpPr>
            <a:grpSpLocks noChangeAspect="1"/>
          </p:cNvGrpSpPr>
          <p:nvPr/>
        </p:nvGrpSpPr>
        <p:grpSpPr>
          <a:xfrm>
            <a:off x="9210431" y="5352452"/>
            <a:ext cx="1059566" cy="566773"/>
            <a:chOff x="7613575" y="5482253"/>
            <a:chExt cx="1150722" cy="615091"/>
          </a:xfrm>
        </p:grpSpPr>
        <p:pic>
          <p:nvPicPr>
            <p:cNvPr id="95" name="Graphic 24">
              <a:extLst>
                <a:ext uri="{FF2B5EF4-FFF2-40B4-BE49-F238E27FC236}">
                  <a16:creationId xmlns:a16="http://schemas.microsoft.com/office/drawing/2014/main" id="{7E15C97A-E1DF-3EA0-9A2D-244655622D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469" y="5506912"/>
              <a:ext cx="293093" cy="3065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6" name="Graphic 95" descr="User">
              <a:extLst>
                <a:ext uri="{FF2B5EF4-FFF2-40B4-BE49-F238E27FC236}">
                  <a16:creationId xmlns:a16="http://schemas.microsoft.com/office/drawing/2014/main" id="{1590D96D-DA6C-AEE8-E9A0-8D0BD7394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8123074" y="5482253"/>
              <a:ext cx="378836" cy="378836"/>
            </a:xfrm>
            <a:prstGeom prst="rect">
              <a:avLst/>
            </a:prstGeom>
          </p:spPr>
        </p:pic>
        <p:sp>
          <p:nvSpPr>
            <p:cNvPr id="97" name="TextBox 16">
              <a:extLst>
                <a:ext uri="{FF2B5EF4-FFF2-40B4-BE49-F238E27FC236}">
                  <a16:creationId xmlns:a16="http://schemas.microsoft.com/office/drawing/2014/main" id="{6CC608E9-2B90-CAB8-1D57-1264465199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3575" y="5846833"/>
              <a:ext cx="1150722" cy="250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client (Kubernetes)</a:t>
              </a:r>
            </a:p>
          </p:txBody>
        </p:sp>
      </p:grp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A1FB0D2-4F94-7754-2523-32B7003DE801}"/>
              </a:ext>
            </a:extLst>
          </p:cNvPr>
          <p:cNvCxnSpPr>
            <a:cxnSpLocks/>
          </p:cNvCxnSpPr>
          <p:nvPr/>
        </p:nvCxnSpPr>
        <p:spPr bwMode="auto">
          <a:xfrm>
            <a:off x="9154927" y="4934407"/>
            <a:ext cx="0" cy="286077"/>
          </a:xfrm>
          <a:prstGeom prst="straightConnector1">
            <a:avLst/>
          </a:prstGeom>
          <a:ln w="12700">
            <a:solidFill>
              <a:schemeClr val="tx2"/>
            </a:solidFill>
            <a:prstDash val="sysDot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83F711E7-B2C6-9B6F-6E12-250C9F1E5754}"/>
              </a:ext>
            </a:extLst>
          </p:cNvPr>
          <p:cNvSpPr/>
          <p:nvPr/>
        </p:nvSpPr>
        <p:spPr>
          <a:xfrm rot="10800000" flipH="1">
            <a:off x="4530915" y="3637872"/>
            <a:ext cx="3221309" cy="42917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5A6B86"/>
            </a:solidFill>
            <a:prstDash val="dash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/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74511C6-19FF-FCB8-4394-844416480835}"/>
              </a:ext>
            </a:extLst>
          </p:cNvPr>
          <p:cNvGrpSpPr/>
          <p:nvPr/>
        </p:nvGrpSpPr>
        <p:grpSpPr>
          <a:xfrm>
            <a:off x="8212256" y="4014024"/>
            <a:ext cx="1299051" cy="898663"/>
            <a:chOff x="6883923" y="3486389"/>
            <a:chExt cx="1401938" cy="882971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5108169A-FB45-6B13-01F1-1E20444C7D2C}"/>
                </a:ext>
              </a:extLst>
            </p:cNvPr>
            <p:cNvSpPr/>
            <p:nvPr/>
          </p:nvSpPr>
          <p:spPr>
            <a:xfrm>
              <a:off x="6883923" y="3486389"/>
              <a:ext cx="1401938" cy="88297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8661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02" name="Graphic 62">
              <a:extLst>
                <a:ext uri="{FF2B5EF4-FFF2-40B4-BE49-F238E27FC236}">
                  <a16:creationId xmlns:a16="http://schemas.microsoft.com/office/drawing/2014/main" id="{BB410DBC-F7C9-20F5-E220-3739106D4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0784" y="3843583"/>
              <a:ext cx="347443" cy="347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TextBox 16">
              <a:extLst>
                <a:ext uri="{FF2B5EF4-FFF2-40B4-BE49-F238E27FC236}">
                  <a16:creationId xmlns:a16="http://schemas.microsoft.com/office/drawing/2014/main" id="{59490692-4005-84A7-23A7-3AADB27B9F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0868" y="3491732"/>
              <a:ext cx="1015714" cy="362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Kubernetes data plane</a:t>
              </a:r>
            </a:p>
          </p:txBody>
        </p:sp>
        <p:sp>
          <p:nvSpPr>
            <p:cNvPr id="109" name="TextBox 16">
              <a:extLst>
                <a:ext uri="{FF2B5EF4-FFF2-40B4-BE49-F238E27FC236}">
                  <a16:creationId xmlns:a16="http://schemas.microsoft.com/office/drawing/2014/main" id="{5B549206-7851-3EC3-4C85-6CCEA6BE9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55018" y="3872089"/>
              <a:ext cx="879384" cy="362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self-managed node group</a:t>
              </a:r>
            </a:p>
          </p:txBody>
        </p:sp>
      </p:grpSp>
      <p:sp>
        <p:nvSpPr>
          <p:cNvPr id="153" name="NumBox 4">
            <a:extLst>
              <a:ext uri="{FF2B5EF4-FFF2-40B4-BE49-F238E27FC236}">
                <a16:creationId xmlns:a16="http://schemas.microsoft.com/office/drawing/2014/main" id="{42377347-9BA1-483F-B4B5-B12F89FA7726}"/>
              </a:ext>
            </a:extLst>
          </p:cNvPr>
          <p:cNvSpPr/>
          <p:nvPr/>
        </p:nvSpPr>
        <p:spPr>
          <a:xfrm>
            <a:off x="9356553" y="3947671"/>
            <a:ext cx="274320" cy="278375"/>
          </a:xfrm>
          <a:prstGeom prst="roundRect">
            <a:avLst/>
          </a:prstGeom>
          <a:solidFill>
            <a:srgbClr val="007C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88398B0-8AC3-D01A-FC18-B975F0A7E71F}"/>
              </a:ext>
            </a:extLst>
          </p:cNvPr>
          <p:cNvSpPr txBox="1"/>
          <p:nvPr/>
        </p:nvSpPr>
        <p:spPr>
          <a:xfrm>
            <a:off x="9251908" y="5880396"/>
            <a:ext cx="102958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172.16.0.5/24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3A181856-6891-842D-7A44-3B3CFACCE5CA}"/>
              </a:ext>
            </a:extLst>
          </p:cNvPr>
          <p:cNvSpPr txBox="1"/>
          <p:nvPr/>
        </p:nvSpPr>
        <p:spPr>
          <a:xfrm>
            <a:off x="6386938" y="1221758"/>
            <a:ext cx="2260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on-premises network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8DC92F2A-7407-6E26-BFBB-245DA9729C89}"/>
              </a:ext>
            </a:extLst>
          </p:cNvPr>
          <p:cNvSpPr txBox="1"/>
          <p:nvPr/>
        </p:nvSpPr>
        <p:spPr>
          <a:xfrm>
            <a:off x="6826893" y="2426534"/>
            <a:ext cx="1265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Outpost subnet 1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7ACE24BF-3784-1697-6F08-CF707C6F4CFD}"/>
              </a:ext>
            </a:extLst>
          </p:cNvPr>
          <p:cNvSpPr txBox="1"/>
          <p:nvPr/>
        </p:nvSpPr>
        <p:spPr>
          <a:xfrm>
            <a:off x="8338208" y="2413219"/>
            <a:ext cx="1265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Outpost subnet 2</a:t>
            </a:r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5193DD22-50EA-82F1-54DC-E85E524A4124}"/>
              </a:ext>
            </a:extLst>
          </p:cNvPr>
          <p:cNvCxnSpPr>
            <a:cxnSpLocks/>
          </p:cNvCxnSpPr>
          <p:nvPr/>
        </p:nvCxnSpPr>
        <p:spPr bwMode="auto">
          <a:xfrm>
            <a:off x="8010752" y="3630241"/>
            <a:ext cx="0" cy="1604092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Freeform 158">
            <a:extLst>
              <a:ext uri="{FF2B5EF4-FFF2-40B4-BE49-F238E27FC236}">
                <a16:creationId xmlns:a16="http://schemas.microsoft.com/office/drawing/2014/main" id="{02EE821A-9E43-8899-34C1-743D09E45CE6}"/>
              </a:ext>
            </a:extLst>
          </p:cNvPr>
          <p:cNvSpPr/>
          <p:nvPr/>
        </p:nvSpPr>
        <p:spPr>
          <a:xfrm rot="10800000" flipH="1" flipV="1">
            <a:off x="4530915" y="3815118"/>
            <a:ext cx="3714788" cy="204251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5A6B86"/>
            </a:solidFill>
            <a:prstDash val="dash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/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02D57819-98A6-4525-3C3F-C5A790F2ADF1}"/>
              </a:ext>
            </a:extLst>
          </p:cNvPr>
          <p:cNvGrpSpPr/>
          <p:nvPr/>
        </p:nvGrpSpPr>
        <p:grpSpPr>
          <a:xfrm>
            <a:off x="4705204" y="4779428"/>
            <a:ext cx="618666" cy="581279"/>
            <a:chOff x="2269501" y="531961"/>
            <a:chExt cx="618666" cy="581279"/>
          </a:xfrm>
        </p:grpSpPr>
        <p:pic>
          <p:nvPicPr>
            <p:cNvPr id="161" name="Graphic 8">
              <a:extLst>
                <a:ext uri="{FF2B5EF4-FFF2-40B4-BE49-F238E27FC236}">
                  <a16:creationId xmlns:a16="http://schemas.microsoft.com/office/drawing/2014/main" id="{1C33A538-70CD-FE23-28C4-9E37A6C5C1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0864" y="53196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2" name="TextBox 22">
              <a:extLst>
                <a:ext uri="{FF2B5EF4-FFF2-40B4-BE49-F238E27FC236}">
                  <a16:creationId xmlns:a16="http://schemas.microsoft.com/office/drawing/2014/main" id="{A26A8AB9-E32A-8221-74B8-46B60F798C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9501" y="774686"/>
              <a:ext cx="6186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S3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2CE91FB4-25D9-19C7-A6B6-112DA6850320}"/>
              </a:ext>
            </a:extLst>
          </p:cNvPr>
          <p:cNvGrpSpPr/>
          <p:nvPr/>
        </p:nvGrpSpPr>
        <p:grpSpPr>
          <a:xfrm>
            <a:off x="2044912" y="2423695"/>
            <a:ext cx="865092" cy="3136373"/>
            <a:chOff x="1015027" y="2700848"/>
            <a:chExt cx="865092" cy="3136373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858F8543-0705-F4CE-87D1-4C56A2C913DF}"/>
                </a:ext>
              </a:extLst>
            </p:cNvPr>
            <p:cNvGrpSpPr/>
            <p:nvPr/>
          </p:nvGrpSpPr>
          <p:grpSpPr>
            <a:xfrm>
              <a:off x="1269822" y="3577413"/>
              <a:ext cx="446598" cy="447633"/>
              <a:chOff x="1605655" y="2634978"/>
              <a:chExt cx="446598" cy="447633"/>
            </a:xfrm>
          </p:grpSpPr>
          <p:pic>
            <p:nvPicPr>
              <p:cNvPr id="183" name="Graphic 29">
                <a:extLst>
                  <a:ext uri="{FF2B5EF4-FFF2-40B4-BE49-F238E27FC236}">
                    <a16:creationId xmlns:a16="http://schemas.microsoft.com/office/drawing/2014/main" id="{229BE209-C011-CDAC-D3E5-183AE0C638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4152" y="2634978"/>
                <a:ext cx="281095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F0CF8F0-3D5F-576F-BFE8-5F74B4A4B47A}"/>
                  </a:ext>
                </a:extLst>
              </p:cNvPr>
              <p:cNvSpPr txBox="1"/>
              <p:nvPr/>
            </p:nvSpPr>
            <p:spPr>
              <a:xfrm>
                <a:off x="1605655" y="2867167"/>
                <a:ext cx="44659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SSM</a:t>
                </a: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AE345AB5-BD0D-416C-F074-49866873139D}"/>
                </a:ext>
              </a:extLst>
            </p:cNvPr>
            <p:cNvGrpSpPr/>
            <p:nvPr/>
          </p:nvGrpSpPr>
          <p:grpSpPr>
            <a:xfrm>
              <a:off x="1259181" y="3989886"/>
              <a:ext cx="432676" cy="458463"/>
              <a:chOff x="346914" y="2512757"/>
              <a:chExt cx="429423" cy="477971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9234C1A6-33A6-7B14-8EF3-84B463DDBE08}"/>
                  </a:ext>
                </a:extLst>
              </p:cNvPr>
              <p:cNvSpPr txBox="1"/>
              <p:nvPr/>
            </p:nvSpPr>
            <p:spPr>
              <a:xfrm>
                <a:off x="346914" y="2766117"/>
                <a:ext cx="429423" cy="2246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EC2</a:t>
                </a:r>
              </a:p>
            </p:txBody>
          </p:sp>
          <p:pic>
            <p:nvPicPr>
              <p:cNvPr id="182" name="Graphic 29">
                <a:extLst>
                  <a:ext uri="{FF2B5EF4-FFF2-40B4-BE49-F238E27FC236}">
                    <a16:creationId xmlns:a16="http://schemas.microsoft.com/office/drawing/2014/main" id="{75B28298-63E9-10A8-D684-735634D4FF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967" y="2512757"/>
                <a:ext cx="278982" cy="285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01125F8B-DD5C-5671-C7BA-95D3E3A1D6EC}"/>
                </a:ext>
              </a:extLst>
            </p:cNvPr>
            <p:cNvGrpSpPr/>
            <p:nvPr/>
          </p:nvGrpSpPr>
          <p:grpSpPr>
            <a:xfrm>
              <a:off x="1015027" y="4408907"/>
              <a:ext cx="837354" cy="560017"/>
              <a:chOff x="108144" y="2560608"/>
              <a:chExt cx="831059" cy="583845"/>
            </a:xfrm>
          </p:grpSpPr>
          <p:pic>
            <p:nvPicPr>
              <p:cNvPr id="179" name="Graphic 29">
                <a:extLst>
                  <a:ext uri="{FF2B5EF4-FFF2-40B4-BE49-F238E27FC236}">
                    <a16:creationId xmlns:a16="http://schemas.microsoft.com/office/drawing/2014/main" id="{3666D503-6DFC-CE49-D7B8-246911E225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1838" y="2560608"/>
                <a:ext cx="278981" cy="285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7CCF1CF3-2966-31E0-1D93-E2197049203D}"/>
                  </a:ext>
                </a:extLst>
              </p:cNvPr>
              <p:cNvSpPr txBox="1"/>
              <p:nvPr/>
            </p:nvSpPr>
            <p:spPr>
              <a:xfrm>
                <a:off x="108144" y="2775450"/>
                <a:ext cx="831059" cy="3690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DE" sz="9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 </a:t>
                </a:r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S</a:t>
                </a:r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ecret</a:t>
                </a:r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s</a:t>
                </a:r>
                <a:endParaRPr lang="en-DE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  <a:p>
                <a:pPr algn="ctr"/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 </a:t>
                </a:r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M</a:t>
                </a:r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anager</a:t>
                </a:r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DAC65E81-47DC-9A6C-3B29-8837E2AC65D7}"/>
                </a:ext>
              </a:extLst>
            </p:cNvPr>
            <p:cNvGrpSpPr/>
            <p:nvPr/>
          </p:nvGrpSpPr>
          <p:grpSpPr>
            <a:xfrm>
              <a:off x="1249875" y="2700848"/>
              <a:ext cx="548220" cy="428848"/>
              <a:chOff x="331411" y="2410166"/>
              <a:chExt cx="544098" cy="447094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0B1CEE0E-6C77-B25E-EF05-04E7D3E7F230}"/>
                  </a:ext>
                </a:extLst>
              </p:cNvPr>
              <p:cNvSpPr txBox="1"/>
              <p:nvPr/>
            </p:nvSpPr>
            <p:spPr>
              <a:xfrm>
                <a:off x="331411" y="2632650"/>
                <a:ext cx="544098" cy="224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Logs</a:t>
                </a:r>
                <a:endParaRPr lang="en-DE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pic>
            <p:nvPicPr>
              <p:cNvPr id="178" name="Graphic 29">
                <a:extLst>
                  <a:ext uri="{FF2B5EF4-FFF2-40B4-BE49-F238E27FC236}">
                    <a16:creationId xmlns:a16="http://schemas.microsoft.com/office/drawing/2014/main" id="{572DB712-92A4-DC88-649D-F51FA7CE81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9844" y="2410166"/>
                <a:ext cx="278980" cy="2859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2663C25E-A13E-8A3E-1DAB-10CB2048E342}"/>
                </a:ext>
              </a:extLst>
            </p:cNvPr>
            <p:cNvGrpSpPr/>
            <p:nvPr/>
          </p:nvGrpSpPr>
          <p:grpSpPr>
            <a:xfrm>
              <a:off x="1224469" y="3130627"/>
              <a:ext cx="574826" cy="471358"/>
              <a:chOff x="298925" y="2449601"/>
              <a:chExt cx="570505" cy="491415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4F7EB5D0-56F5-CB64-BC55-4D1B134F0919}"/>
                  </a:ext>
                </a:extLst>
              </p:cNvPr>
              <p:cNvSpPr txBox="1"/>
              <p:nvPr/>
            </p:nvSpPr>
            <p:spPr>
              <a:xfrm>
                <a:off x="298925" y="2716405"/>
                <a:ext cx="570505" cy="2246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DE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  STS</a:t>
                </a:r>
              </a:p>
            </p:txBody>
          </p:sp>
          <p:pic>
            <p:nvPicPr>
              <p:cNvPr id="176" name="Graphic 29">
                <a:extLst>
                  <a:ext uri="{FF2B5EF4-FFF2-40B4-BE49-F238E27FC236}">
                    <a16:creationId xmlns:a16="http://schemas.microsoft.com/office/drawing/2014/main" id="{EB7C2C29-8FF8-4F64-4943-2C16D36268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150" y="2449601"/>
                <a:ext cx="278983" cy="285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912343E3-C8F8-49A3-26A2-9E640E557EF5}"/>
                </a:ext>
              </a:extLst>
            </p:cNvPr>
            <p:cNvGrpSpPr/>
            <p:nvPr/>
          </p:nvGrpSpPr>
          <p:grpSpPr>
            <a:xfrm>
              <a:off x="1179030" y="4932975"/>
              <a:ext cx="652613" cy="452146"/>
              <a:chOff x="259214" y="2712651"/>
              <a:chExt cx="647704" cy="471385"/>
            </a:xfrm>
          </p:grpSpPr>
          <p:pic>
            <p:nvPicPr>
              <p:cNvPr id="173" name="Graphic 29">
                <a:extLst>
                  <a:ext uri="{FF2B5EF4-FFF2-40B4-BE49-F238E27FC236}">
                    <a16:creationId xmlns:a16="http://schemas.microsoft.com/office/drawing/2014/main" id="{4132CE17-47B5-94A7-06F0-43BE10E85E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718" y="2712651"/>
                <a:ext cx="278982" cy="2859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336933A2-2075-B173-5E08-9A066588F32F}"/>
                  </a:ext>
                </a:extLst>
              </p:cNvPr>
              <p:cNvSpPr txBox="1"/>
              <p:nvPr/>
            </p:nvSpPr>
            <p:spPr>
              <a:xfrm>
                <a:off x="259214" y="2959424"/>
                <a:ext cx="647704" cy="2246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ECR.API</a:t>
                </a:r>
                <a:endParaRPr lang="en-DE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5858E314-E1C8-5D38-E91D-C4A0417F4971}"/>
                </a:ext>
              </a:extLst>
            </p:cNvPr>
            <p:cNvGrpSpPr/>
            <p:nvPr/>
          </p:nvGrpSpPr>
          <p:grpSpPr>
            <a:xfrm>
              <a:off x="1154724" y="5401634"/>
              <a:ext cx="725395" cy="435587"/>
              <a:chOff x="240829" y="2789264"/>
              <a:chExt cx="719941" cy="454123"/>
            </a:xfrm>
          </p:grpSpPr>
          <p:pic>
            <p:nvPicPr>
              <p:cNvPr id="171" name="Graphic 29">
                <a:extLst>
                  <a:ext uri="{FF2B5EF4-FFF2-40B4-BE49-F238E27FC236}">
                    <a16:creationId xmlns:a16="http://schemas.microsoft.com/office/drawing/2014/main" id="{AA6AA42F-D681-6BFF-5FCF-77E276E61B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194" y="2789264"/>
                <a:ext cx="278983" cy="285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BFE92CCC-0CE7-41F4-3297-D121BA6CD631}"/>
                  </a:ext>
                </a:extLst>
              </p:cNvPr>
              <p:cNvSpPr txBox="1"/>
              <p:nvPr/>
            </p:nvSpPr>
            <p:spPr>
              <a:xfrm>
                <a:off x="240829" y="3018775"/>
                <a:ext cx="719941" cy="2246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ECR.DKR</a:t>
                </a:r>
                <a:endParaRPr lang="en-DE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</p:grpSp>
      </p:grp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BE911C54-83BF-B7B8-CAFE-2B022F2DDFDA}"/>
              </a:ext>
            </a:extLst>
          </p:cNvPr>
          <p:cNvCxnSpPr>
            <a:cxnSpLocks/>
          </p:cNvCxnSpPr>
          <p:nvPr/>
        </p:nvCxnSpPr>
        <p:spPr>
          <a:xfrm flipH="1">
            <a:off x="5243339" y="4067895"/>
            <a:ext cx="2668" cy="2148840"/>
          </a:xfrm>
          <a:prstGeom prst="straightConnector1">
            <a:avLst/>
          </a:prstGeom>
          <a:ln w="12700">
            <a:solidFill>
              <a:schemeClr val="accent4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F602AD3-17BB-6EF2-FED0-F96FC32F7D68}"/>
              </a:ext>
            </a:extLst>
          </p:cNvPr>
          <p:cNvSpPr/>
          <p:nvPr/>
        </p:nvSpPr>
        <p:spPr>
          <a:xfrm rot="16200000">
            <a:off x="697679" y="3969431"/>
            <a:ext cx="3568813" cy="40465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93CF2855-F2C5-8D81-F204-1E13D175B591}"/>
              </a:ext>
            </a:extLst>
          </p:cNvPr>
          <p:cNvCxnSpPr>
            <a:cxnSpLocks/>
          </p:cNvCxnSpPr>
          <p:nvPr/>
        </p:nvCxnSpPr>
        <p:spPr>
          <a:xfrm flipH="1">
            <a:off x="2719713" y="5896310"/>
            <a:ext cx="2020684" cy="1553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NumBox 2">
            <a:extLst>
              <a:ext uri="{FF2B5EF4-FFF2-40B4-BE49-F238E27FC236}">
                <a16:creationId xmlns:a16="http://schemas.microsoft.com/office/drawing/2014/main" id="{43378C01-12FF-DA52-268E-A35CC05ECD85}"/>
              </a:ext>
            </a:extLst>
          </p:cNvPr>
          <p:cNvSpPr/>
          <p:nvPr/>
        </p:nvSpPr>
        <p:spPr>
          <a:xfrm>
            <a:off x="4607837" y="1701051"/>
            <a:ext cx="274320" cy="274320"/>
          </a:xfrm>
          <a:prstGeom prst="roundRect">
            <a:avLst/>
          </a:prstGeom>
          <a:solidFill>
            <a:srgbClr val="007C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C2CF342-496E-759D-5ECC-E12F8538BE46}"/>
              </a:ext>
            </a:extLst>
          </p:cNvPr>
          <p:cNvSpPr txBox="1"/>
          <p:nvPr/>
        </p:nvSpPr>
        <p:spPr>
          <a:xfrm>
            <a:off x="4919730" y="4089523"/>
            <a:ext cx="145697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extended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from Region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 Outpost</a:t>
            </a: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D01EF1BD-3C5F-198B-CB0F-EAC56157B1B4}"/>
              </a:ext>
            </a:extLst>
          </p:cNvPr>
          <p:cNvCxnSpPr>
            <a:cxnSpLocks/>
          </p:cNvCxnSpPr>
          <p:nvPr/>
        </p:nvCxnSpPr>
        <p:spPr>
          <a:xfrm flipH="1" flipV="1">
            <a:off x="4667550" y="4093449"/>
            <a:ext cx="3547931" cy="979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ED65C29A-6154-DE6E-B53C-47FD27566885}"/>
              </a:ext>
            </a:extLst>
          </p:cNvPr>
          <p:cNvCxnSpPr>
            <a:cxnSpLocks/>
          </p:cNvCxnSpPr>
          <p:nvPr/>
        </p:nvCxnSpPr>
        <p:spPr>
          <a:xfrm flipH="1" flipV="1">
            <a:off x="4667550" y="3762902"/>
            <a:ext cx="4890878" cy="12156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A0FB9BC2-3260-D576-0E97-F532A610D3F5}"/>
              </a:ext>
            </a:extLst>
          </p:cNvPr>
          <p:cNvCxnSpPr>
            <a:cxnSpLocks/>
          </p:cNvCxnSpPr>
          <p:nvPr/>
        </p:nvCxnSpPr>
        <p:spPr>
          <a:xfrm flipV="1">
            <a:off x="4677380" y="3765442"/>
            <a:ext cx="0" cy="328007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Graphic 192">
            <a:extLst>
              <a:ext uri="{FF2B5EF4-FFF2-40B4-BE49-F238E27FC236}">
                <a16:creationId xmlns:a16="http://schemas.microsoft.com/office/drawing/2014/main" id="{2EF889E4-F2AA-211B-6F1B-A8186B7373E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689637" y="1048687"/>
            <a:ext cx="365760" cy="365760"/>
          </a:xfrm>
          <a:prstGeom prst="rect">
            <a:avLst/>
          </a:prstGeom>
        </p:spPr>
      </p:pic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FF43AA39-C136-B863-EB1B-4B364B97C0A7}"/>
              </a:ext>
            </a:extLst>
          </p:cNvPr>
          <p:cNvCxnSpPr>
            <a:cxnSpLocks/>
          </p:cNvCxnSpPr>
          <p:nvPr/>
        </p:nvCxnSpPr>
        <p:spPr>
          <a:xfrm>
            <a:off x="4736529" y="4097508"/>
            <a:ext cx="3868" cy="1798802"/>
          </a:xfrm>
          <a:prstGeom prst="straightConnector1">
            <a:avLst/>
          </a:prstGeom>
          <a:ln w="19050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Graphic 62">
            <a:extLst>
              <a:ext uri="{FF2B5EF4-FFF2-40B4-BE49-F238E27FC236}">
                <a16:creationId xmlns:a16="http://schemas.microsoft.com/office/drawing/2014/main" id="{2CE56BB6-31B4-85BF-A3A6-B2CA58390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21" y="3047844"/>
            <a:ext cx="321944" cy="35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Graphic 15">
            <a:extLst>
              <a:ext uri="{FF2B5EF4-FFF2-40B4-BE49-F238E27FC236}">
                <a16:creationId xmlns:a16="http://schemas.microsoft.com/office/drawing/2014/main" id="{99DB6790-9F38-7AEB-77CE-9563180B3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162" y="534350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Graphic 29">
            <a:extLst>
              <a:ext uri="{FF2B5EF4-FFF2-40B4-BE49-F238E27FC236}">
                <a16:creationId xmlns:a16="http://schemas.microsoft.com/office/drawing/2014/main" id="{247F77A1-251D-84A6-C7CA-78A69B278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565" y="5490024"/>
            <a:ext cx="281095" cy="2743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</p:pic>
      <p:sp>
        <p:nvSpPr>
          <p:cNvPr id="198" name="TextBox 197">
            <a:extLst>
              <a:ext uri="{FF2B5EF4-FFF2-40B4-BE49-F238E27FC236}">
                <a16:creationId xmlns:a16="http://schemas.microsoft.com/office/drawing/2014/main" id="{691BFD0B-F000-6827-A8A2-96F03F53FCBE}"/>
              </a:ext>
            </a:extLst>
          </p:cNvPr>
          <p:cNvSpPr txBox="1"/>
          <p:nvPr/>
        </p:nvSpPr>
        <p:spPr>
          <a:xfrm>
            <a:off x="4342613" y="5719485"/>
            <a:ext cx="5607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S3</a:t>
            </a:r>
            <a:endParaRPr lang="en-DE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58609</TotalTime>
  <Words>362</Words>
  <Application>Microsoft Macintosh PowerPoint</Application>
  <PresentationFormat>Widescreen</PresentationFormat>
  <Paragraphs>82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Clusters for Amazon EKS for AWS Outposts</dc:title>
  <dc:subject/>
  <dc:creator>Amazon Web Services</dc:creator>
  <cp:keywords/>
  <dc:description/>
  <cp:lastModifiedBy>Janelle Nolan</cp:lastModifiedBy>
  <cp:revision>96</cp:revision>
  <dcterms:created xsi:type="dcterms:W3CDTF">2020-07-21T19:38:25Z</dcterms:created>
  <dcterms:modified xsi:type="dcterms:W3CDTF">2023-06-02T14:43:03Z</dcterms:modified>
  <cp:category/>
</cp:coreProperties>
</file>