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75"/>
    <p:restoredTop sz="94686"/>
  </p:normalViewPr>
  <p:slideViewPr>
    <p:cSldViewPr snapToGrid="0" snapToObjects="1">
      <p:cViewPr varScale="1">
        <p:scale>
          <a:sx n="116" d="100"/>
          <a:sy n="116" d="100"/>
        </p:scale>
        <p:origin x="192" y="1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6/14/23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6/14/23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6/14/23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sv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9" Type="http://schemas.openxmlformats.org/officeDocument/2006/relationships/image" Target="../media/image36.svg"/><Relationship Id="rId21" Type="http://schemas.openxmlformats.org/officeDocument/2006/relationships/image" Target="../media/image18.png"/><Relationship Id="rId34" Type="http://schemas.openxmlformats.org/officeDocument/2006/relationships/image" Target="../media/image31.png"/><Relationship Id="rId42" Type="http://schemas.openxmlformats.org/officeDocument/2006/relationships/image" Target="../media/image39.png"/><Relationship Id="rId47" Type="http://schemas.openxmlformats.org/officeDocument/2006/relationships/image" Target="../media/image44.sv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9" Type="http://schemas.openxmlformats.org/officeDocument/2006/relationships/image" Target="../media/image26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32" Type="http://schemas.openxmlformats.org/officeDocument/2006/relationships/image" Target="../media/image29.png"/><Relationship Id="rId37" Type="http://schemas.openxmlformats.org/officeDocument/2006/relationships/image" Target="../media/image34.svg"/><Relationship Id="rId40" Type="http://schemas.openxmlformats.org/officeDocument/2006/relationships/image" Target="../media/image37.png"/><Relationship Id="rId45" Type="http://schemas.openxmlformats.org/officeDocument/2006/relationships/image" Target="../media/image42.svg"/><Relationship Id="rId5" Type="http://schemas.openxmlformats.org/officeDocument/2006/relationships/hyperlink" Target="https://docs.aws.amazon.com/architecture-diagram/latest/modern-data-analytics-on-aws/modern-data-analytics-on-aws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svg"/><Relationship Id="rId28" Type="http://schemas.openxmlformats.org/officeDocument/2006/relationships/image" Target="../media/image25.png"/><Relationship Id="rId36" Type="http://schemas.openxmlformats.org/officeDocument/2006/relationships/image" Target="../media/image33.png"/><Relationship Id="rId49" Type="http://schemas.openxmlformats.org/officeDocument/2006/relationships/image" Target="../media/image46.sv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4" Type="http://schemas.openxmlformats.org/officeDocument/2006/relationships/image" Target="../media/image41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Relationship Id="rId30" Type="http://schemas.openxmlformats.org/officeDocument/2006/relationships/image" Target="../media/image27.svg"/><Relationship Id="rId35" Type="http://schemas.openxmlformats.org/officeDocument/2006/relationships/image" Target="../media/image32.svg"/><Relationship Id="rId43" Type="http://schemas.openxmlformats.org/officeDocument/2006/relationships/image" Target="../media/image40.svg"/><Relationship Id="rId48" Type="http://schemas.openxmlformats.org/officeDocument/2006/relationships/image" Target="../media/image45.png"/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33" Type="http://schemas.openxmlformats.org/officeDocument/2006/relationships/image" Target="../media/image30.svg"/><Relationship Id="rId38" Type="http://schemas.openxmlformats.org/officeDocument/2006/relationships/image" Target="../media/image35.png"/><Relationship Id="rId46" Type="http://schemas.openxmlformats.org/officeDocument/2006/relationships/image" Target="../media/image43.png"/><Relationship Id="rId20" Type="http://schemas.openxmlformats.org/officeDocument/2006/relationships/image" Target="../media/image17.png"/><Relationship Id="rId41" Type="http://schemas.openxmlformats.org/officeDocument/2006/relationships/image" Target="../media/image38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888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Modern Data Analytics Reference Architecture on AWS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1EE61CE-CEE3-DFD6-E702-E2F65B242AE3}"/>
              </a:ext>
            </a:extLst>
          </p:cNvPr>
          <p:cNvGrpSpPr/>
          <p:nvPr/>
        </p:nvGrpSpPr>
        <p:grpSpPr>
          <a:xfrm>
            <a:off x="1392375" y="859090"/>
            <a:ext cx="9139750" cy="5527885"/>
            <a:chOff x="114242" y="1141967"/>
            <a:chExt cx="8645005" cy="518263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725FF74-C574-91D9-5FA0-2A052C0E4EAB}"/>
                </a:ext>
              </a:extLst>
            </p:cNvPr>
            <p:cNvSpPr/>
            <p:nvPr/>
          </p:nvSpPr>
          <p:spPr>
            <a:xfrm>
              <a:off x="6330079" y="2014085"/>
              <a:ext cx="2088000" cy="535541"/>
            </a:xfrm>
            <a:prstGeom prst="rect">
              <a:avLst/>
            </a:prstGeom>
            <a:solidFill>
              <a:srgbClr val="5A6B86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4572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FD7DAA5-1850-F2EE-CC7C-0CC59F47A3D1}"/>
                </a:ext>
              </a:extLst>
            </p:cNvPr>
            <p:cNvSpPr/>
            <p:nvPr/>
          </p:nvSpPr>
          <p:spPr>
            <a:xfrm>
              <a:off x="6340768" y="2625826"/>
              <a:ext cx="2088000" cy="535541"/>
            </a:xfrm>
            <a:prstGeom prst="rect">
              <a:avLst/>
            </a:prstGeom>
            <a:solidFill>
              <a:srgbClr val="5A6B86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4572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3F7B6F5-4915-26F1-3306-C3EF78445426}"/>
                </a:ext>
              </a:extLst>
            </p:cNvPr>
            <p:cNvSpPr/>
            <p:nvPr/>
          </p:nvSpPr>
          <p:spPr>
            <a:xfrm>
              <a:off x="6364401" y="3235426"/>
              <a:ext cx="2088000" cy="535541"/>
            </a:xfrm>
            <a:prstGeom prst="rect">
              <a:avLst/>
            </a:prstGeom>
            <a:solidFill>
              <a:srgbClr val="5A6B86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4572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CC87B67-2A9E-7596-176A-7404DCA59507}"/>
                </a:ext>
              </a:extLst>
            </p:cNvPr>
            <p:cNvSpPr/>
            <p:nvPr/>
          </p:nvSpPr>
          <p:spPr>
            <a:xfrm>
              <a:off x="6377919" y="3845026"/>
              <a:ext cx="2088000" cy="535541"/>
            </a:xfrm>
            <a:prstGeom prst="rect">
              <a:avLst/>
            </a:prstGeom>
            <a:solidFill>
              <a:srgbClr val="5A6B86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4572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EA87E5-CCF0-4645-01E4-2E8BDBCE73DC}"/>
                </a:ext>
              </a:extLst>
            </p:cNvPr>
            <p:cNvSpPr/>
            <p:nvPr/>
          </p:nvSpPr>
          <p:spPr>
            <a:xfrm>
              <a:off x="6373256" y="4454626"/>
              <a:ext cx="2088000" cy="535541"/>
            </a:xfrm>
            <a:prstGeom prst="rect">
              <a:avLst/>
            </a:prstGeom>
            <a:solidFill>
              <a:srgbClr val="5A6B86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4572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7992830-65EF-296B-55DF-E41AA524ED0B}"/>
                </a:ext>
              </a:extLst>
            </p:cNvPr>
            <p:cNvSpPr/>
            <p:nvPr/>
          </p:nvSpPr>
          <p:spPr>
            <a:xfrm>
              <a:off x="6345536" y="5075788"/>
              <a:ext cx="2088000" cy="535541"/>
            </a:xfrm>
            <a:prstGeom prst="rect">
              <a:avLst/>
            </a:prstGeom>
            <a:solidFill>
              <a:srgbClr val="5A6B86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4572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2E2EA2B-7DD6-98FC-37D8-DDC2AC7FE49E}"/>
                </a:ext>
              </a:extLst>
            </p:cNvPr>
            <p:cNvSpPr/>
            <p:nvPr/>
          </p:nvSpPr>
          <p:spPr>
            <a:xfrm>
              <a:off x="6345536" y="1439328"/>
              <a:ext cx="2088000" cy="535541"/>
            </a:xfrm>
            <a:prstGeom prst="rect">
              <a:avLst/>
            </a:prstGeom>
            <a:solidFill>
              <a:srgbClr val="5A6B86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4572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09E15C4-877F-0FC7-8B5E-EE363C5B01BE}"/>
                </a:ext>
              </a:extLst>
            </p:cNvPr>
            <p:cNvSpPr/>
            <p:nvPr/>
          </p:nvSpPr>
          <p:spPr>
            <a:xfrm>
              <a:off x="1558062" y="2880407"/>
              <a:ext cx="1362393" cy="1974350"/>
            </a:xfrm>
            <a:prstGeom prst="rect">
              <a:avLst/>
            </a:prstGeom>
            <a:solidFill>
              <a:srgbClr val="5A6B86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4572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48270EB-837D-92D6-9C5D-6D1A9E336B6C}"/>
                </a:ext>
              </a:extLst>
            </p:cNvPr>
            <p:cNvSpPr/>
            <p:nvPr/>
          </p:nvSpPr>
          <p:spPr>
            <a:xfrm>
              <a:off x="339445" y="2883706"/>
              <a:ext cx="736166" cy="1974350"/>
            </a:xfrm>
            <a:prstGeom prst="rect">
              <a:avLst/>
            </a:prstGeom>
            <a:solidFill>
              <a:srgbClr val="5A6B86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4572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04280E4-1B7C-58FB-54D7-DED6762DBC62}"/>
                </a:ext>
              </a:extLst>
            </p:cNvPr>
            <p:cNvSpPr/>
            <p:nvPr/>
          </p:nvSpPr>
          <p:spPr>
            <a:xfrm>
              <a:off x="3396339" y="2734267"/>
              <a:ext cx="985178" cy="2877062"/>
            </a:xfrm>
            <a:prstGeom prst="rect">
              <a:avLst/>
            </a:prstGeom>
            <a:noFill/>
            <a:ln w="12700">
              <a:solidFill>
                <a:schemeClr val="accent3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/>
            <a:lstStyle/>
            <a:p>
              <a:pPr algn="ctr">
                <a:defRPr/>
              </a:pPr>
              <a:r>
                <a:rPr lang="en-US" sz="900" dirty="0">
                  <a:solidFill>
                    <a:schemeClr val="tx1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scalable </a:t>
              </a:r>
            </a:p>
            <a:p>
              <a:pPr algn="ctr">
                <a:defRPr/>
              </a:pPr>
              <a:r>
                <a:rPr lang="en-US" sz="900" dirty="0">
                  <a:solidFill>
                    <a:schemeClr val="tx1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data lake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7B57971-04E0-4589-AAFC-18A1E49CAA0E}"/>
                </a:ext>
              </a:extLst>
            </p:cNvPr>
            <p:cNvSpPr/>
            <p:nvPr/>
          </p:nvSpPr>
          <p:spPr>
            <a:xfrm>
              <a:off x="1430993" y="1141967"/>
              <a:ext cx="7328254" cy="5182634"/>
            </a:xfrm>
            <a:prstGeom prst="rect">
              <a:avLst/>
            </a:prstGeom>
            <a:noFill/>
            <a:ln w="12700">
              <a:solidFill>
                <a:srgbClr val="141B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lang="en-US" sz="900" dirty="0">
                  <a:solidFill>
                    <a:schemeClr val="tx1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Cloud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AF06630-BEED-1DDE-7231-09D2CC2E0CA6}"/>
                </a:ext>
              </a:extLst>
            </p:cNvPr>
            <p:cNvCxnSpPr>
              <a:cxnSpLocks/>
            </p:cNvCxnSpPr>
            <p:nvPr/>
          </p:nvCxnSpPr>
          <p:spPr>
            <a:xfrm>
              <a:off x="966520" y="5063545"/>
              <a:ext cx="990644" cy="5003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Graphic 6">
              <a:extLst>
                <a:ext uri="{FF2B5EF4-FFF2-40B4-BE49-F238E27FC236}">
                  <a16:creationId xmlns:a16="http://schemas.microsoft.com/office/drawing/2014/main" id="{6089FA17-AF65-D1D9-AD44-FD7237C02C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 flipH="1">
              <a:off x="558645" y="3947160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5">
              <a:extLst>
                <a:ext uri="{FF2B5EF4-FFF2-40B4-BE49-F238E27FC236}">
                  <a16:creationId xmlns:a16="http://schemas.microsoft.com/office/drawing/2014/main" id="{9E6A856E-7C68-13EE-7B65-1AFC7948A3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298" y="4192261"/>
              <a:ext cx="58473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Social</a:t>
              </a:r>
            </a:p>
          </p:txBody>
        </p:sp>
        <p:pic>
          <p:nvPicPr>
            <p:cNvPr id="18" name="Graphic 24">
              <a:extLst>
                <a:ext uri="{FF2B5EF4-FFF2-40B4-BE49-F238E27FC236}">
                  <a16:creationId xmlns:a16="http://schemas.microsoft.com/office/drawing/2014/main" id="{7AC4B711-586A-28F1-A76C-1ED8A8C9E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9128" y="3026091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9">
              <a:extLst>
                <a:ext uri="{FF2B5EF4-FFF2-40B4-BE49-F238E27FC236}">
                  <a16:creationId xmlns:a16="http://schemas.microsoft.com/office/drawing/2014/main" id="{1007F3AA-B2BB-C7DB-4495-4A7268A544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9642" y="3286437"/>
              <a:ext cx="91791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Kinesis</a:t>
              </a:r>
            </a:p>
          </p:txBody>
        </p:sp>
        <p:sp>
          <p:nvSpPr>
            <p:cNvPr id="20" name="TextBox 9">
              <a:extLst>
                <a:ext uri="{FF2B5EF4-FFF2-40B4-BE49-F238E27FC236}">
                  <a16:creationId xmlns:a16="http://schemas.microsoft.com/office/drawing/2014/main" id="{5E5A447B-28BE-F849-EB46-F05AA3B86B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4554" y="4585156"/>
              <a:ext cx="8834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IoT Core</a:t>
              </a:r>
            </a:p>
          </p:txBody>
        </p:sp>
        <p:pic>
          <p:nvPicPr>
            <p:cNvPr id="21" name="Graphic 13">
              <a:extLst>
                <a:ext uri="{FF2B5EF4-FFF2-40B4-BE49-F238E27FC236}">
                  <a16:creationId xmlns:a16="http://schemas.microsoft.com/office/drawing/2014/main" id="{DAB0B5A1-BA58-CD84-B631-924BA7F539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193" y="4876800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30">
              <a:extLst>
                <a:ext uri="{FF2B5EF4-FFF2-40B4-BE49-F238E27FC236}">
                  <a16:creationId xmlns:a16="http://schemas.microsoft.com/office/drawing/2014/main" id="{572334D8-757D-7D76-F1D5-59E11A902D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269" y="5140759"/>
              <a:ext cx="9017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SaaS applications</a:t>
              </a:r>
            </a:p>
          </p:txBody>
        </p:sp>
        <p:pic>
          <p:nvPicPr>
            <p:cNvPr id="23" name="Graphic 11">
              <a:extLst>
                <a:ext uri="{FF2B5EF4-FFF2-40B4-BE49-F238E27FC236}">
                  <a16:creationId xmlns:a16="http://schemas.microsoft.com/office/drawing/2014/main" id="{2A9FA3DF-60D8-2FA4-53E2-A03226E3A5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157" y="1799541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28">
              <a:extLst>
                <a:ext uri="{FF2B5EF4-FFF2-40B4-BE49-F238E27FC236}">
                  <a16:creationId xmlns:a16="http://schemas.microsoft.com/office/drawing/2014/main" id="{964861EA-D942-EC26-BF93-A492B2E923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120" y="2073459"/>
              <a:ext cx="107315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SQL/NoSQL DBs</a:t>
              </a:r>
            </a:p>
          </p:txBody>
        </p:sp>
        <p:pic>
          <p:nvPicPr>
            <p:cNvPr id="25" name="Graphic 15">
              <a:extLst>
                <a:ext uri="{FF2B5EF4-FFF2-40B4-BE49-F238E27FC236}">
                  <a16:creationId xmlns:a16="http://schemas.microsoft.com/office/drawing/2014/main" id="{CB15E7AF-1E40-57BB-086A-D163DAAF18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395" y="2959905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32">
              <a:extLst>
                <a:ext uri="{FF2B5EF4-FFF2-40B4-BE49-F238E27FC236}">
                  <a16:creationId xmlns:a16="http://schemas.microsoft.com/office/drawing/2014/main" id="{E74DB7BA-1973-11FB-F113-BCAB9DEB1A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489" y="3257564"/>
              <a:ext cx="67547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Devices</a:t>
              </a:r>
              <a:endParaRPr lang="en-US" altLang="en-US" sz="9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27" name="Graphic 16">
              <a:extLst>
                <a:ext uri="{FF2B5EF4-FFF2-40B4-BE49-F238E27FC236}">
                  <a16:creationId xmlns:a16="http://schemas.microsoft.com/office/drawing/2014/main" id="{21C84486-1C4E-9B11-2A38-DD5DAE8856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538039" y="2364504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33">
              <a:extLst>
                <a:ext uri="{FF2B5EF4-FFF2-40B4-BE49-F238E27FC236}">
                  <a16:creationId xmlns:a16="http://schemas.microsoft.com/office/drawing/2014/main" id="{5F1FF457-8BB4-21D0-6563-1136E2F0F6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570" y="2655589"/>
              <a:ext cx="107315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File shares</a:t>
              </a:r>
            </a:p>
          </p:txBody>
        </p:sp>
        <p:pic>
          <p:nvPicPr>
            <p:cNvPr id="29" name="Graphic 21">
              <a:extLst>
                <a:ext uri="{FF2B5EF4-FFF2-40B4-BE49-F238E27FC236}">
                  <a16:creationId xmlns:a16="http://schemas.microsoft.com/office/drawing/2014/main" id="{6C87A740-2636-B2B8-3B97-33568B24C7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967" y="3466642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Box 38">
              <a:extLst>
                <a:ext uri="{FF2B5EF4-FFF2-40B4-BE49-F238E27FC236}">
                  <a16:creationId xmlns:a16="http://schemas.microsoft.com/office/drawing/2014/main" id="{193B6AFD-7FC6-62A4-3D3F-99CA7DA088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4204" y="3715230"/>
              <a:ext cx="47866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Logs</a:t>
              </a:r>
            </a:p>
          </p:txBody>
        </p:sp>
        <p:pic>
          <p:nvPicPr>
            <p:cNvPr id="31" name="Graphic 16">
              <a:extLst>
                <a:ext uri="{FF2B5EF4-FFF2-40B4-BE49-F238E27FC236}">
                  <a16:creationId xmlns:a16="http://schemas.microsoft.com/office/drawing/2014/main" id="{CCAB0C89-6D9C-DD36-F4EE-1591F22196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410" y="4407705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Box 33">
              <a:extLst>
                <a:ext uri="{FF2B5EF4-FFF2-40B4-BE49-F238E27FC236}">
                  <a16:creationId xmlns:a16="http://schemas.microsoft.com/office/drawing/2014/main" id="{A0514A84-0F42-2588-DD51-969165F4DE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5431" y="4656419"/>
              <a:ext cx="59160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Media</a:t>
              </a:r>
              <a:endParaRPr lang="en-US" altLang="en-US" sz="105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27F8349-42CA-3946-16D2-0C29B797B554}"/>
                </a:ext>
              </a:extLst>
            </p:cNvPr>
            <p:cNvSpPr/>
            <p:nvPr/>
          </p:nvSpPr>
          <p:spPr>
            <a:xfrm>
              <a:off x="114242" y="1405780"/>
              <a:ext cx="1144796" cy="4860738"/>
            </a:xfrm>
            <a:prstGeom prst="rect">
              <a:avLst/>
            </a:prstGeom>
            <a:noFill/>
            <a:ln w="12700">
              <a:solidFill>
                <a:srgbClr val="8FA7C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dirty="0">
                  <a:solidFill>
                    <a:schemeClr val="tx1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data sources</a:t>
              </a:r>
            </a:p>
          </p:txBody>
        </p:sp>
        <p:sp>
          <p:nvSpPr>
            <p:cNvPr id="34" name="TextBox 12">
              <a:extLst>
                <a:ext uri="{FF2B5EF4-FFF2-40B4-BE49-F238E27FC236}">
                  <a16:creationId xmlns:a16="http://schemas.microsoft.com/office/drawing/2014/main" id="{DDBC0BB9-E466-C3E4-A62D-FDF8139A14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5051" y="2668291"/>
              <a:ext cx="95865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DataSync</a:t>
              </a:r>
            </a:p>
          </p:txBody>
        </p:sp>
        <p:pic>
          <p:nvPicPr>
            <p:cNvPr id="35" name="Graphic 16">
              <a:extLst>
                <a:ext uri="{FF2B5EF4-FFF2-40B4-BE49-F238E27FC236}">
                  <a16:creationId xmlns:a16="http://schemas.microsoft.com/office/drawing/2014/main" id="{368E58EB-AEEB-48CB-ACD3-3B9A47FADF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9128" y="3618592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Box 34">
              <a:extLst>
                <a:ext uri="{FF2B5EF4-FFF2-40B4-BE49-F238E27FC236}">
                  <a16:creationId xmlns:a16="http://schemas.microsoft.com/office/drawing/2014/main" id="{2A92DBC2-178E-8D09-6DC0-4C651AA2BB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7779" y="3892912"/>
              <a:ext cx="157345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Managed Streaming </a:t>
              </a:r>
            </a:p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for Apache Kafka</a:t>
              </a:r>
            </a:p>
          </p:txBody>
        </p:sp>
        <p:pic>
          <p:nvPicPr>
            <p:cNvPr id="37" name="Graphic 17">
              <a:extLst>
                <a:ext uri="{FF2B5EF4-FFF2-40B4-BE49-F238E27FC236}">
                  <a16:creationId xmlns:a16="http://schemas.microsoft.com/office/drawing/2014/main" id="{13A5BE49-C24A-F8A0-C31B-8AE6CE3A13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6686" y="4900231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TextBox 9">
              <a:extLst>
                <a:ext uri="{FF2B5EF4-FFF2-40B4-BE49-F238E27FC236}">
                  <a16:creationId xmlns:a16="http://schemas.microsoft.com/office/drawing/2014/main" id="{19D45540-A523-13F0-60DE-0BE0022829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1726" y="5183831"/>
              <a:ext cx="1004774" cy="215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AppFlow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7476095A-B9CC-5599-B604-584030B3FDF5}"/>
                </a:ext>
              </a:extLst>
            </p:cNvPr>
            <p:cNvCxnSpPr>
              <a:cxnSpLocks/>
            </p:cNvCxnSpPr>
            <p:nvPr/>
          </p:nvCxnSpPr>
          <p:spPr>
            <a:xfrm>
              <a:off x="845814" y="1936701"/>
              <a:ext cx="1211586" cy="406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D11700B6-E2BA-DFFC-7E1F-9A97739491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8200" y="2544006"/>
              <a:ext cx="1158530" cy="3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7C8011E-889B-EE9D-6BAA-5F8477C52943}"/>
                </a:ext>
              </a:extLst>
            </p:cNvPr>
            <p:cNvSpPr/>
            <p:nvPr/>
          </p:nvSpPr>
          <p:spPr>
            <a:xfrm>
              <a:off x="1488064" y="1559445"/>
              <a:ext cx="1516818" cy="4657433"/>
            </a:xfrm>
            <a:prstGeom prst="rect">
              <a:avLst/>
            </a:prstGeom>
            <a:noFill/>
            <a:ln w="12700">
              <a:solidFill>
                <a:schemeClr val="accent3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7432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dirty="0">
                  <a:solidFill>
                    <a:schemeClr val="tx1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         data ingestion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BDE5B4B9-713F-3367-64FE-A19B95EDDB7F}"/>
                </a:ext>
              </a:extLst>
            </p:cNvPr>
            <p:cNvCxnSpPr>
              <a:cxnSpLocks/>
              <a:stCxn id="12" idx="3"/>
              <a:endCxn id="11" idx="1"/>
            </p:cNvCxnSpPr>
            <p:nvPr/>
          </p:nvCxnSpPr>
          <p:spPr>
            <a:xfrm flipV="1">
              <a:off x="1075611" y="3867582"/>
              <a:ext cx="482451" cy="3299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9">
              <a:extLst>
                <a:ext uri="{FF2B5EF4-FFF2-40B4-BE49-F238E27FC236}">
                  <a16:creationId xmlns:a16="http://schemas.microsoft.com/office/drawing/2014/main" id="{A4ABF5A5-07FD-B70E-628F-E29BDAAC2B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91602" y="3504464"/>
              <a:ext cx="127578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Simple Storage Service</a:t>
              </a:r>
            </a:p>
          </p:txBody>
        </p:sp>
        <p:sp>
          <p:nvSpPr>
            <p:cNvPr id="44" name="TextBox 11">
              <a:extLst>
                <a:ext uri="{FF2B5EF4-FFF2-40B4-BE49-F238E27FC236}">
                  <a16:creationId xmlns:a16="http://schemas.microsoft.com/office/drawing/2014/main" id="{87527BB6-0BC6-8917-EC80-AF47CB1649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9909" y="2091470"/>
              <a:ext cx="17063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Database </a:t>
              </a:r>
            </a:p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Migration Service</a:t>
              </a:r>
            </a:p>
          </p:txBody>
        </p:sp>
        <p:pic>
          <p:nvPicPr>
            <p:cNvPr id="45" name="Graphic 7">
              <a:extLst>
                <a:ext uri="{FF2B5EF4-FFF2-40B4-BE49-F238E27FC236}">
                  <a16:creationId xmlns:a16="http://schemas.microsoft.com/office/drawing/2014/main" id="{C45DA97B-B7C6-CD55-AF7F-D05D2D6D26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9033" y="2072414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TextBox 10">
              <a:extLst>
                <a:ext uri="{FF2B5EF4-FFF2-40B4-BE49-F238E27FC236}">
                  <a16:creationId xmlns:a16="http://schemas.microsoft.com/office/drawing/2014/main" id="{CF1E1B15-32C3-7EF5-9100-9C75EC244D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65719" y="2327878"/>
              <a:ext cx="113029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QuickSight</a:t>
              </a:r>
            </a:p>
          </p:txBody>
        </p:sp>
        <p:pic>
          <p:nvPicPr>
            <p:cNvPr id="47" name="Graphic 9">
              <a:extLst>
                <a:ext uri="{FF2B5EF4-FFF2-40B4-BE49-F238E27FC236}">
                  <a16:creationId xmlns:a16="http://schemas.microsoft.com/office/drawing/2014/main" id="{41F59825-9501-1DBC-3674-46C3A6F99E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1023" y="4787227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TextBox 17">
              <a:extLst>
                <a:ext uri="{FF2B5EF4-FFF2-40B4-BE49-F238E27FC236}">
                  <a16:creationId xmlns:a16="http://schemas.microsoft.com/office/drawing/2014/main" id="{1B104E1E-CF95-6382-71BE-061BD76DB5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0184" y="5099913"/>
              <a:ext cx="111137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Lake Formation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83715A85-D193-DFF0-4F16-1C08AB61D9EA}"/>
                </a:ext>
              </a:extLst>
            </p:cNvPr>
            <p:cNvSpPr/>
            <p:nvPr/>
          </p:nvSpPr>
          <p:spPr>
            <a:xfrm>
              <a:off x="6254449" y="1186315"/>
              <a:ext cx="2449795" cy="5080203"/>
            </a:xfrm>
            <a:prstGeom prst="rect">
              <a:avLst/>
            </a:prstGeom>
            <a:noFill/>
            <a:ln w="12700">
              <a:solidFill>
                <a:schemeClr val="accent3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dirty="0">
                  <a:solidFill>
                    <a:schemeClr val="tx1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     purpose-built analytics and insights</a:t>
              </a:r>
            </a:p>
          </p:txBody>
        </p:sp>
        <p:pic>
          <p:nvPicPr>
            <p:cNvPr id="50" name="Graphic 8">
              <a:extLst>
                <a:ext uri="{FF2B5EF4-FFF2-40B4-BE49-F238E27FC236}">
                  <a16:creationId xmlns:a16="http://schemas.microsoft.com/office/drawing/2014/main" id="{4AC28DB1-FD1E-34C9-B579-6DF4A8BBCB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1370" y="1967880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6D137E5-E946-A51B-BD17-96B64CEB1A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9086" y="2291144"/>
              <a:ext cx="119043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Data Exchange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C7AD2974-66CC-6B4C-35C0-B9330367E896}"/>
                </a:ext>
              </a:extLst>
            </p:cNvPr>
            <p:cNvCxnSpPr>
              <a:cxnSpLocks/>
              <a:stCxn id="63" idx="3"/>
            </p:cNvCxnSpPr>
            <p:nvPr/>
          </p:nvCxnSpPr>
          <p:spPr>
            <a:xfrm>
              <a:off x="5741085" y="4170450"/>
              <a:ext cx="507315" cy="0"/>
            </a:xfrm>
            <a:prstGeom prst="straightConnector1">
              <a:avLst/>
            </a:prstGeom>
            <a:ln w="12700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53" name="NumBox 1">
              <a:extLst>
                <a:ext uri="{FF2B5EF4-FFF2-40B4-BE49-F238E27FC236}">
                  <a16:creationId xmlns:a16="http://schemas.microsoft.com/office/drawing/2014/main" id="{F61D63C1-40AC-BD83-4812-238D2204B674}"/>
                </a:ext>
              </a:extLst>
            </p:cNvPr>
            <p:cNvSpPr/>
            <p:nvPr/>
          </p:nvSpPr>
          <p:spPr>
            <a:xfrm>
              <a:off x="148540" y="1651021"/>
              <a:ext cx="274320" cy="274320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2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</a:t>
              </a:r>
            </a:p>
          </p:txBody>
        </p:sp>
        <p:sp>
          <p:nvSpPr>
            <p:cNvPr id="54" name="NumBox 2">
              <a:extLst>
                <a:ext uri="{FF2B5EF4-FFF2-40B4-BE49-F238E27FC236}">
                  <a16:creationId xmlns:a16="http://schemas.microsoft.com/office/drawing/2014/main" id="{2E83E0AC-F54E-C4F0-34C0-04031CD8DD9D}"/>
                </a:ext>
              </a:extLst>
            </p:cNvPr>
            <p:cNvSpPr/>
            <p:nvPr/>
          </p:nvSpPr>
          <p:spPr>
            <a:xfrm>
              <a:off x="2668396" y="1588850"/>
              <a:ext cx="274320" cy="274320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2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2</a:t>
              </a:r>
            </a:p>
          </p:txBody>
        </p:sp>
        <p:sp>
          <p:nvSpPr>
            <p:cNvPr id="55" name="NumBox 3">
              <a:extLst>
                <a:ext uri="{FF2B5EF4-FFF2-40B4-BE49-F238E27FC236}">
                  <a16:creationId xmlns:a16="http://schemas.microsoft.com/office/drawing/2014/main" id="{70A86E19-B323-1FB3-E27B-68C39E5E13BB}"/>
                </a:ext>
              </a:extLst>
            </p:cNvPr>
            <p:cNvSpPr/>
            <p:nvPr/>
          </p:nvSpPr>
          <p:spPr>
            <a:xfrm>
              <a:off x="3416422" y="1585623"/>
              <a:ext cx="274320" cy="274320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2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3</a:t>
              </a:r>
            </a:p>
          </p:txBody>
        </p:sp>
        <p:sp>
          <p:nvSpPr>
            <p:cNvPr id="56" name="NumBox 4">
              <a:extLst>
                <a:ext uri="{FF2B5EF4-FFF2-40B4-BE49-F238E27FC236}">
                  <a16:creationId xmlns:a16="http://schemas.microsoft.com/office/drawing/2014/main" id="{BA0AF473-52E0-F259-AF17-CC7C01903B53}"/>
                </a:ext>
              </a:extLst>
            </p:cNvPr>
            <p:cNvSpPr/>
            <p:nvPr/>
          </p:nvSpPr>
          <p:spPr>
            <a:xfrm>
              <a:off x="3224468" y="2806070"/>
              <a:ext cx="274320" cy="274320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2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4</a:t>
              </a:r>
            </a:p>
          </p:txBody>
        </p:sp>
        <p:sp>
          <p:nvSpPr>
            <p:cNvPr id="57" name="NumBox 5">
              <a:extLst>
                <a:ext uri="{FF2B5EF4-FFF2-40B4-BE49-F238E27FC236}">
                  <a16:creationId xmlns:a16="http://schemas.microsoft.com/office/drawing/2014/main" id="{C0265FA2-A95F-B578-D288-6912566BA7CB}"/>
                </a:ext>
              </a:extLst>
            </p:cNvPr>
            <p:cNvSpPr/>
            <p:nvPr/>
          </p:nvSpPr>
          <p:spPr>
            <a:xfrm>
              <a:off x="3298024" y="5257800"/>
              <a:ext cx="274320" cy="274320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2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5</a:t>
              </a:r>
            </a:p>
          </p:txBody>
        </p:sp>
        <p:sp>
          <p:nvSpPr>
            <p:cNvPr id="58" name="NumBox 9">
              <a:extLst>
                <a:ext uri="{FF2B5EF4-FFF2-40B4-BE49-F238E27FC236}">
                  <a16:creationId xmlns:a16="http://schemas.microsoft.com/office/drawing/2014/main" id="{276BF243-026B-D4D5-74D2-BBCEC94EFBD3}"/>
                </a:ext>
              </a:extLst>
            </p:cNvPr>
            <p:cNvSpPr/>
            <p:nvPr/>
          </p:nvSpPr>
          <p:spPr>
            <a:xfrm>
              <a:off x="8313086" y="2674542"/>
              <a:ext cx="274320" cy="274320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2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9</a:t>
              </a:r>
            </a:p>
          </p:txBody>
        </p:sp>
        <p:sp>
          <p:nvSpPr>
            <p:cNvPr id="59" name="NumBox 9">
              <a:extLst>
                <a:ext uri="{FF2B5EF4-FFF2-40B4-BE49-F238E27FC236}">
                  <a16:creationId xmlns:a16="http://schemas.microsoft.com/office/drawing/2014/main" id="{D5514D5B-B857-576A-9623-EDF76697FF89}"/>
                </a:ext>
              </a:extLst>
            </p:cNvPr>
            <p:cNvSpPr/>
            <p:nvPr/>
          </p:nvSpPr>
          <p:spPr>
            <a:xfrm>
              <a:off x="8313086" y="3298463"/>
              <a:ext cx="274320" cy="274320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5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10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D2482826-1086-33CB-8C2A-019A61D1D4BB}"/>
                </a:ext>
              </a:extLst>
            </p:cNvPr>
            <p:cNvCxnSpPr>
              <a:cxnSpLocks/>
            </p:cNvCxnSpPr>
            <p:nvPr/>
          </p:nvCxnSpPr>
          <p:spPr>
            <a:xfrm>
              <a:off x="2979609" y="3429000"/>
              <a:ext cx="784767" cy="0"/>
            </a:xfrm>
            <a:prstGeom prst="straightConnector1">
              <a:avLst/>
            </a:prstGeom>
            <a:ln w="127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61" name="Graphic 6">
              <a:extLst>
                <a:ext uri="{FF2B5EF4-FFF2-40B4-BE49-F238E27FC236}">
                  <a16:creationId xmlns:a16="http://schemas.microsoft.com/office/drawing/2014/main" id="{FA1705E6-6CB0-C057-9709-08D4E7AF51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6208" y="3305292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" name="TextBox 10">
              <a:extLst>
                <a:ext uri="{FF2B5EF4-FFF2-40B4-BE49-F238E27FC236}">
                  <a16:creationId xmlns:a16="http://schemas.microsoft.com/office/drawing/2014/main" id="{C5D98B8D-10A1-7DCA-38BB-B22989A9FC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2162" y="3614005"/>
              <a:ext cx="87283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Glue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FBA1EA38-0E44-CCFD-3F57-100384F93C01}"/>
                </a:ext>
              </a:extLst>
            </p:cNvPr>
            <p:cNvSpPr/>
            <p:nvPr/>
          </p:nvSpPr>
          <p:spPr>
            <a:xfrm>
              <a:off x="4814837" y="2731919"/>
              <a:ext cx="926248" cy="2877062"/>
            </a:xfrm>
            <a:prstGeom prst="rect">
              <a:avLst/>
            </a:prstGeom>
            <a:noFill/>
            <a:ln w="12700">
              <a:solidFill>
                <a:schemeClr val="accent3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dirty="0">
                  <a:solidFill>
                    <a:schemeClr val="tx1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seamless data movement</a:t>
              </a:r>
            </a:p>
          </p:txBody>
        </p:sp>
        <p:sp>
          <p:nvSpPr>
            <p:cNvPr id="64" name="TextBox 17">
              <a:extLst>
                <a:ext uri="{FF2B5EF4-FFF2-40B4-BE49-F238E27FC236}">
                  <a16:creationId xmlns:a16="http://schemas.microsoft.com/office/drawing/2014/main" id="{5CF15B10-E79C-5B6C-4832-E20EDD65C7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2804" y="4904660"/>
              <a:ext cx="8728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solidFill>
                    <a:srgbClr val="161E2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Glue </a:t>
              </a:r>
            </a:p>
            <a:p>
              <a:pPr algn="ctr" eaLnBrk="1" hangingPunct="1"/>
              <a:r>
                <a:rPr lang="en-US" altLang="en-US" sz="800" dirty="0">
                  <a:solidFill>
                    <a:srgbClr val="161E2D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DataBrew</a:t>
              </a:r>
            </a:p>
          </p:txBody>
        </p:sp>
        <p:pic>
          <p:nvPicPr>
            <p:cNvPr id="65" name="Graphic 64">
              <a:extLst>
                <a:ext uri="{FF2B5EF4-FFF2-40B4-BE49-F238E27FC236}">
                  <a16:creationId xmlns:a16="http://schemas.microsoft.com/office/drawing/2014/main" id="{E643328F-89A1-9C86-57CB-2A6278AC8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5119621" y="4576140"/>
              <a:ext cx="274320" cy="274320"/>
            </a:xfrm>
            <a:prstGeom prst="rect">
              <a:avLst/>
            </a:prstGeom>
          </p:spPr>
        </p:pic>
        <p:sp>
          <p:nvSpPr>
            <p:cNvPr id="66" name="NumBox 6">
              <a:extLst>
                <a:ext uri="{FF2B5EF4-FFF2-40B4-BE49-F238E27FC236}">
                  <a16:creationId xmlns:a16="http://schemas.microsoft.com/office/drawing/2014/main" id="{5D081B05-1448-54BE-6414-967CEB4D95E1}"/>
                </a:ext>
              </a:extLst>
            </p:cNvPr>
            <p:cNvSpPr/>
            <p:nvPr/>
          </p:nvSpPr>
          <p:spPr>
            <a:xfrm>
              <a:off x="4572000" y="2821585"/>
              <a:ext cx="274320" cy="274320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2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6</a:t>
              </a:r>
            </a:p>
          </p:txBody>
        </p:sp>
        <p:pic>
          <p:nvPicPr>
            <p:cNvPr id="67" name="Graphic 22">
              <a:extLst>
                <a:ext uri="{FF2B5EF4-FFF2-40B4-BE49-F238E27FC236}">
                  <a16:creationId xmlns:a16="http://schemas.microsoft.com/office/drawing/2014/main" id="{7A454A00-C52A-EDD8-1401-3979E73F9F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1723" y="3879643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TextBox 17">
              <a:extLst>
                <a:ext uri="{FF2B5EF4-FFF2-40B4-BE49-F238E27FC236}">
                  <a16:creationId xmlns:a16="http://schemas.microsoft.com/office/drawing/2014/main" id="{CC7F80AC-A21A-3DCE-3F77-31E8A7A28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66478" y="4147667"/>
              <a:ext cx="124818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EMR</a:t>
              </a:r>
            </a:p>
          </p:txBody>
        </p:sp>
        <p:pic>
          <p:nvPicPr>
            <p:cNvPr id="69" name="Graphic 18">
              <a:extLst>
                <a:ext uri="{FF2B5EF4-FFF2-40B4-BE49-F238E27FC236}">
                  <a16:creationId xmlns:a16="http://schemas.microsoft.com/office/drawing/2014/main" id="{403FF36A-2872-CC2A-2AC3-E6B48600F1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9034" y="2674597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" name="TextBox 19">
              <a:extLst>
                <a:ext uri="{FF2B5EF4-FFF2-40B4-BE49-F238E27FC236}">
                  <a16:creationId xmlns:a16="http://schemas.microsoft.com/office/drawing/2014/main" id="{CDA22275-F9CF-FC1A-6AA5-A8878E4333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84344" y="2943058"/>
              <a:ext cx="172580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OpenSearch</a:t>
              </a:r>
            </a:p>
          </p:txBody>
        </p:sp>
        <p:pic>
          <p:nvPicPr>
            <p:cNvPr id="71" name="Graphic 23">
              <a:extLst>
                <a:ext uri="{FF2B5EF4-FFF2-40B4-BE49-F238E27FC236}">
                  <a16:creationId xmlns:a16="http://schemas.microsoft.com/office/drawing/2014/main" id="{713A9A99-30EF-7E3E-D39F-2F1B3B0AA9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6686" y="328458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3" name="TextBox 34">
              <a:extLst>
                <a:ext uri="{FF2B5EF4-FFF2-40B4-BE49-F238E27FC236}">
                  <a16:creationId xmlns:a16="http://schemas.microsoft.com/office/drawing/2014/main" id="{4EDD3255-8EB7-601E-390A-A26254B97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00432" y="3564943"/>
              <a:ext cx="117879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Redshift</a:t>
              </a:r>
            </a:p>
          </p:txBody>
        </p:sp>
        <p:pic>
          <p:nvPicPr>
            <p:cNvPr id="74" name="Graphic 14">
              <a:extLst>
                <a:ext uri="{FF2B5EF4-FFF2-40B4-BE49-F238E27FC236}">
                  <a16:creationId xmlns:a16="http://schemas.microsoft.com/office/drawing/2014/main" id="{DA1B2ED1-139B-FBE6-1CEF-E102C62C28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7151" y="1478883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" name="TextBox 34">
              <a:extLst>
                <a:ext uri="{FF2B5EF4-FFF2-40B4-BE49-F238E27FC236}">
                  <a16:creationId xmlns:a16="http://schemas.microsoft.com/office/drawing/2014/main" id="{B5E0FE85-5D2E-BAA8-E893-ACDC422F6E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3463" y="1768106"/>
              <a:ext cx="194049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Kinesis Data Analytics</a:t>
              </a:r>
            </a:p>
          </p:txBody>
        </p:sp>
        <p:sp>
          <p:nvSpPr>
            <p:cNvPr id="76" name="TextBox 15">
              <a:extLst>
                <a:ext uri="{FF2B5EF4-FFF2-40B4-BE49-F238E27FC236}">
                  <a16:creationId xmlns:a16="http://schemas.microsoft.com/office/drawing/2014/main" id="{06A1FB5B-18FC-8DED-96F4-B52240AADF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50780" y="4822700"/>
              <a:ext cx="122177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SageMaker</a:t>
              </a:r>
            </a:p>
          </p:txBody>
        </p:sp>
        <p:pic>
          <p:nvPicPr>
            <p:cNvPr id="77" name="Graphic 23">
              <a:extLst>
                <a:ext uri="{FF2B5EF4-FFF2-40B4-BE49-F238E27FC236}">
                  <a16:creationId xmlns:a16="http://schemas.microsoft.com/office/drawing/2014/main" id="{314E8234-ED08-9880-8477-F3BEBA78E6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1800" y="5117566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" name="TextBox 34">
              <a:extLst>
                <a:ext uri="{FF2B5EF4-FFF2-40B4-BE49-F238E27FC236}">
                  <a16:creationId xmlns:a16="http://schemas.microsoft.com/office/drawing/2014/main" id="{DFC8BC8C-8E0C-F98E-B8FC-8B667597C7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46409" y="5400603"/>
              <a:ext cx="150043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Redshift Spectrum</a:t>
              </a:r>
            </a:p>
          </p:txBody>
        </p:sp>
        <p:pic>
          <p:nvPicPr>
            <p:cNvPr id="79" name="Graphic 14">
              <a:extLst>
                <a:ext uri="{FF2B5EF4-FFF2-40B4-BE49-F238E27FC236}">
                  <a16:creationId xmlns:a16="http://schemas.microsoft.com/office/drawing/2014/main" id="{67F43A49-89B5-383D-52EE-5A55B6303B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6896" y="5116599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" name="TextBox 17">
              <a:extLst>
                <a:ext uri="{FF2B5EF4-FFF2-40B4-BE49-F238E27FC236}">
                  <a16:creationId xmlns:a16="http://schemas.microsoft.com/office/drawing/2014/main" id="{57F44894-12D9-2774-6D33-EF0CE9BE94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24802" y="5400015"/>
              <a:ext cx="103804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Athena</a:t>
              </a:r>
            </a:p>
          </p:txBody>
        </p:sp>
        <p:sp>
          <p:nvSpPr>
            <p:cNvPr id="81" name="TextBox 12">
              <a:extLst>
                <a:ext uri="{FF2B5EF4-FFF2-40B4-BE49-F238E27FC236}">
                  <a16:creationId xmlns:a16="http://schemas.microsoft.com/office/drawing/2014/main" id="{A12F38EA-777D-7C9D-5537-2F9BE86BAC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98224" y="4816665"/>
              <a:ext cx="103804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AI Services</a:t>
              </a:r>
            </a:p>
          </p:txBody>
        </p:sp>
        <p:sp>
          <p:nvSpPr>
            <p:cNvPr id="82" name="NumBox 7">
              <a:extLst>
                <a:ext uri="{FF2B5EF4-FFF2-40B4-BE49-F238E27FC236}">
                  <a16:creationId xmlns:a16="http://schemas.microsoft.com/office/drawing/2014/main" id="{7BF93DDE-BD2B-3356-22BC-27952A1B7E00}"/>
                </a:ext>
              </a:extLst>
            </p:cNvPr>
            <p:cNvSpPr/>
            <p:nvPr/>
          </p:nvSpPr>
          <p:spPr>
            <a:xfrm>
              <a:off x="8305800" y="1430583"/>
              <a:ext cx="288892" cy="274320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2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7</a:t>
              </a:r>
            </a:p>
          </p:txBody>
        </p:sp>
        <p:sp>
          <p:nvSpPr>
            <p:cNvPr id="83" name="NumBox 8">
              <a:extLst>
                <a:ext uri="{FF2B5EF4-FFF2-40B4-BE49-F238E27FC236}">
                  <a16:creationId xmlns:a16="http://schemas.microsoft.com/office/drawing/2014/main" id="{A5F7CD91-34BA-0965-8B06-8622773938A9}"/>
                </a:ext>
              </a:extLst>
            </p:cNvPr>
            <p:cNvSpPr/>
            <p:nvPr/>
          </p:nvSpPr>
          <p:spPr>
            <a:xfrm>
              <a:off x="8313086" y="2058771"/>
              <a:ext cx="274320" cy="274320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2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8</a:t>
              </a:r>
            </a:p>
          </p:txBody>
        </p:sp>
        <p:sp>
          <p:nvSpPr>
            <p:cNvPr id="84" name="NumBox 9">
              <a:extLst>
                <a:ext uri="{FF2B5EF4-FFF2-40B4-BE49-F238E27FC236}">
                  <a16:creationId xmlns:a16="http://schemas.microsoft.com/office/drawing/2014/main" id="{EB8E4153-F9A4-3379-7CB2-9B78576B7F0B}"/>
                </a:ext>
              </a:extLst>
            </p:cNvPr>
            <p:cNvSpPr/>
            <p:nvPr/>
          </p:nvSpPr>
          <p:spPr>
            <a:xfrm>
              <a:off x="8313086" y="3906842"/>
              <a:ext cx="274320" cy="274320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5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11</a:t>
              </a:r>
            </a:p>
          </p:txBody>
        </p:sp>
        <p:sp>
          <p:nvSpPr>
            <p:cNvPr id="85" name="NumBox 9">
              <a:extLst>
                <a:ext uri="{FF2B5EF4-FFF2-40B4-BE49-F238E27FC236}">
                  <a16:creationId xmlns:a16="http://schemas.microsoft.com/office/drawing/2014/main" id="{F28F8515-99E0-C887-155C-12F07C43E5AC}"/>
                </a:ext>
              </a:extLst>
            </p:cNvPr>
            <p:cNvSpPr/>
            <p:nvPr/>
          </p:nvSpPr>
          <p:spPr>
            <a:xfrm>
              <a:off x="8313086" y="4479808"/>
              <a:ext cx="274320" cy="274320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5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12</a:t>
              </a:r>
            </a:p>
          </p:txBody>
        </p:sp>
        <p:sp>
          <p:nvSpPr>
            <p:cNvPr id="86" name="NumBox 9">
              <a:extLst>
                <a:ext uri="{FF2B5EF4-FFF2-40B4-BE49-F238E27FC236}">
                  <a16:creationId xmlns:a16="http://schemas.microsoft.com/office/drawing/2014/main" id="{9A3D840A-18FE-CD9D-B30D-F775BE6843F8}"/>
                </a:ext>
              </a:extLst>
            </p:cNvPr>
            <p:cNvSpPr/>
            <p:nvPr/>
          </p:nvSpPr>
          <p:spPr>
            <a:xfrm>
              <a:off x="8313086" y="5075575"/>
              <a:ext cx="274320" cy="274320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5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13</a:t>
              </a:r>
            </a:p>
          </p:txBody>
        </p:sp>
        <p:cxnSp>
          <p:nvCxnSpPr>
            <p:cNvPr id="87" name="Elbow Connector 86">
              <a:extLst>
                <a:ext uri="{FF2B5EF4-FFF2-40B4-BE49-F238E27FC236}">
                  <a16:creationId xmlns:a16="http://schemas.microsoft.com/office/drawing/2014/main" id="{C96D5EDE-6B38-D867-C878-2C957F71E85F}"/>
                </a:ext>
              </a:extLst>
            </p:cNvPr>
            <p:cNvCxnSpPr>
              <a:cxnSpLocks/>
              <a:stCxn id="13" idx="2"/>
            </p:cNvCxnSpPr>
            <p:nvPr/>
          </p:nvCxnSpPr>
          <p:spPr>
            <a:xfrm rot="16200000" flipH="1">
              <a:off x="4997263" y="4502994"/>
              <a:ext cx="142802" cy="2359472"/>
            </a:xfrm>
            <a:prstGeom prst="bentConnector2">
              <a:avLst/>
            </a:prstGeom>
            <a:ln w="12700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9DBE6A20-92E5-5285-C66F-B0ED51ADA7E0}"/>
                </a:ext>
              </a:extLst>
            </p:cNvPr>
            <p:cNvCxnSpPr>
              <a:cxnSpLocks/>
              <a:stCxn id="13" idx="3"/>
              <a:endCxn id="63" idx="1"/>
            </p:cNvCxnSpPr>
            <p:nvPr/>
          </p:nvCxnSpPr>
          <p:spPr>
            <a:xfrm flipV="1">
              <a:off x="4381517" y="4170450"/>
              <a:ext cx="433320" cy="2348"/>
            </a:xfrm>
            <a:prstGeom prst="straightConnector1">
              <a:avLst/>
            </a:prstGeom>
            <a:ln w="12700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89" name="Graphic 88" descr="Document">
              <a:extLst>
                <a:ext uri="{FF2B5EF4-FFF2-40B4-BE49-F238E27FC236}">
                  <a16:creationId xmlns:a16="http://schemas.microsoft.com/office/drawing/2014/main" id="{B2B4B710-8B4C-A073-9822-A887B633A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>
              <a:off x="533313" y="5521986"/>
              <a:ext cx="274320" cy="274320"/>
            </a:xfrm>
            <a:prstGeom prst="rect">
              <a:avLst/>
            </a:prstGeom>
          </p:spPr>
        </p:pic>
        <p:sp>
          <p:nvSpPr>
            <p:cNvPr id="90" name="TextBox 30">
              <a:extLst>
                <a:ext uri="{FF2B5EF4-FFF2-40B4-BE49-F238E27FC236}">
                  <a16:creationId xmlns:a16="http://schemas.microsoft.com/office/drawing/2014/main" id="{D03C1D07-EF7D-8B98-DBF7-9757331F7A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9267" y="5815145"/>
              <a:ext cx="8197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Flat files</a:t>
              </a: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86083D6F-264F-2459-F575-C531C2C50515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0" y="5638800"/>
              <a:ext cx="1077556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58DDFB2-A17B-03A2-C3A1-66353E56F1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26336" y="5783179"/>
              <a:ext cx="121648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Transfer Family</a:t>
              </a:r>
            </a:p>
          </p:txBody>
        </p:sp>
        <p:cxnSp>
          <p:nvCxnSpPr>
            <p:cNvPr id="93" name="Elbow Connector 92">
              <a:extLst>
                <a:ext uri="{FF2B5EF4-FFF2-40B4-BE49-F238E27FC236}">
                  <a16:creationId xmlns:a16="http://schemas.microsoft.com/office/drawing/2014/main" id="{A5CBC9E3-2B51-3F74-0B50-12213ABDD1A4}"/>
                </a:ext>
              </a:extLst>
            </p:cNvPr>
            <p:cNvCxnSpPr>
              <a:cxnSpLocks/>
            </p:cNvCxnSpPr>
            <p:nvPr/>
          </p:nvCxnSpPr>
          <p:spPr>
            <a:xfrm rot="10800000" flipH="1" flipV="1">
              <a:off x="3381369" y="2057400"/>
              <a:ext cx="383007" cy="1228272"/>
            </a:xfrm>
            <a:prstGeom prst="bentConnector3">
              <a:avLst>
                <a:gd name="adj1" fmla="val -59686"/>
              </a:avLst>
            </a:prstGeom>
            <a:ln w="1270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62409AF4-C1C0-5C91-53AF-894F8ABDECF9}"/>
                </a:ext>
              </a:extLst>
            </p:cNvPr>
            <p:cNvSpPr/>
            <p:nvPr/>
          </p:nvSpPr>
          <p:spPr>
            <a:xfrm>
              <a:off x="6364401" y="5712859"/>
              <a:ext cx="2088000" cy="535541"/>
            </a:xfrm>
            <a:prstGeom prst="rect">
              <a:avLst/>
            </a:prstGeom>
            <a:solidFill>
              <a:srgbClr val="5A6B86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4572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95" name="NumBox 9">
              <a:extLst>
                <a:ext uri="{FF2B5EF4-FFF2-40B4-BE49-F238E27FC236}">
                  <a16:creationId xmlns:a16="http://schemas.microsoft.com/office/drawing/2014/main" id="{7353E6A4-C28F-9280-182A-DF2DBF7D1A02}"/>
                </a:ext>
              </a:extLst>
            </p:cNvPr>
            <p:cNvSpPr/>
            <p:nvPr/>
          </p:nvSpPr>
          <p:spPr>
            <a:xfrm>
              <a:off x="8321427" y="5754131"/>
              <a:ext cx="274320" cy="274320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05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14</a:t>
              </a:r>
            </a:p>
          </p:txBody>
        </p:sp>
        <p:sp>
          <p:nvSpPr>
            <p:cNvPr id="96" name="TextBox 19">
              <a:extLst>
                <a:ext uri="{FF2B5EF4-FFF2-40B4-BE49-F238E27FC236}">
                  <a16:creationId xmlns:a16="http://schemas.microsoft.com/office/drawing/2014/main" id="{4B08EAFB-2F20-87D5-D1F6-52BAF6F2BB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43292" y="6049861"/>
              <a:ext cx="172580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Aurora</a:t>
              </a:r>
            </a:p>
          </p:txBody>
        </p:sp>
        <p:pic>
          <p:nvPicPr>
            <p:cNvPr id="97" name="Graphic 9">
              <a:extLst>
                <a:ext uri="{FF2B5EF4-FFF2-40B4-BE49-F238E27FC236}">
                  <a16:creationId xmlns:a16="http://schemas.microsoft.com/office/drawing/2014/main" id="{7F41C838-6750-A994-7DE2-BB9BE7528C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8815" y="3962051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8" name="TextBox 17">
              <a:extLst>
                <a:ext uri="{FF2B5EF4-FFF2-40B4-BE49-F238E27FC236}">
                  <a16:creationId xmlns:a16="http://schemas.microsoft.com/office/drawing/2014/main" id="{78DAF790-4CDD-6D6C-575B-572D2CAED5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9803" y="4260213"/>
              <a:ext cx="120149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Glue Data Catalog</a:t>
              </a:r>
            </a:p>
          </p:txBody>
        </p:sp>
        <p:pic>
          <p:nvPicPr>
            <p:cNvPr id="99" name="Graphic 98">
              <a:extLst>
                <a:ext uri="{FF2B5EF4-FFF2-40B4-BE49-F238E27FC236}">
                  <a16:creationId xmlns:a16="http://schemas.microsoft.com/office/drawing/2014/main" id="{4B6FC9D8-8ACE-99EE-1DE9-D50CC492C4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rcRect/>
            <a:stretch/>
          </p:blipFill>
          <p:spPr>
            <a:xfrm>
              <a:off x="1434622" y="1144509"/>
              <a:ext cx="274320" cy="274320"/>
            </a:xfrm>
            <a:prstGeom prst="rect">
              <a:avLst/>
            </a:prstGeom>
          </p:spPr>
        </p:pic>
        <p:pic>
          <p:nvPicPr>
            <p:cNvPr id="100" name="Graphic 8">
              <a:extLst>
                <a:ext uri="{FF2B5EF4-FFF2-40B4-BE49-F238E27FC236}">
                  <a16:creationId xmlns:a16="http://schemas.microsoft.com/office/drawing/2014/main" id="{CD670756-376C-D8BD-3B84-AC6C8BA8C8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rcRect/>
            <a:stretch/>
          </p:blipFill>
          <p:spPr bwMode="auto">
            <a:xfrm>
              <a:off x="2082688" y="5492451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1" name="Graphic 18">
              <a:extLst>
                <a:ext uri="{FF2B5EF4-FFF2-40B4-BE49-F238E27FC236}">
                  <a16:creationId xmlns:a16="http://schemas.microsoft.com/office/drawing/2014/main" id="{26A218AE-5640-5376-9062-94AD71B96E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rcRect/>
            <a:stretch/>
          </p:blipFill>
          <p:spPr bwMode="auto">
            <a:xfrm>
              <a:off x="2091454" y="1809805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" name="Graphic 21">
              <a:extLst>
                <a:ext uri="{FF2B5EF4-FFF2-40B4-BE49-F238E27FC236}">
                  <a16:creationId xmlns:a16="http://schemas.microsoft.com/office/drawing/2014/main" id="{297A64B0-601D-F022-623B-46E595124C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rcRect/>
            <a:stretch/>
          </p:blipFill>
          <p:spPr bwMode="auto">
            <a:xfrm>
              <a:off x="2072269" y="2418134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" name="Graphic 6">
              <a:extLst>
                <a:ext uri="{FF2B5EF4-FFF2-40B4-BE49-F238E27FC236}">
                  <a16:creationId xmlns:a16="http://schemas.microsoft.com/office/drawing/2014/main" id="{F25C5A63-0FD2-4394-9351-FAEA9D9B63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96DAC541-7B7A-43D3-8B79-37D633B846F1}">
                  <asvg:svgBlip xmlns:asvg="http://schemas.microsoft.com/office/drawing/2016/SVG/main" r:embed="rId41"/>
                </a:ext>
              </a:extLst>
            </a:blip>
            <a:srcRect/>
            <a:stretch/>
          </p:blipFill>
          <p:spPr bwMode="auto">
            <a:xfrm>
              <a:off x="2079128" y="4292858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" name="Graphic 8">
              <a:extLst>
                <a:ext uri="{FF2B5EF4-FFF2-40B4-BE49-F238E27FC236}">
                  <a16:creationId xmlns:a16="http://schemas.microsoft.com/office/drawing/2014/main" id="{E1FF7F80-6CF8-716F-47AE-40755B1B79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rcRect/>
            <a:stretch/>
          </p:blipFill>
          <p:spPr bwMode="auto">
            <a:xfrm>
              <a:off x="3818650" y="3221946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" name="Graphic 22">
              <a:extLst>
                <a:ext uri="{FF2B5EF4-FFF2-40B4-BE49-F238E27FC236}">
                  <a16:creationId xmlns:a16="http://schemas.microsoft.com/office/drawing/2014/main" id="{34181ABE-4295-6521-CB53-C5811F51E9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rcRect/>
            <a:stretch/>
          </p:blipFill>
          <p:spPr bwMode="auto">
            <a:xfrm>
              <a:off x="6812879" y="4549756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" name="Graphic 153">
              <a:extLst>
                <a:ext uri="{FF2B5EF4-FFF2-40B4-BE49-F238E27FC236}">
                  <a16:creationId xmlns:a16="http://schemas.microsoft.com/office/drawing/2014/main" id="{F5E44892-3030-CD00-CD0F-0473E5FAF2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96DAC541-7B7A-43D3-8B79-37D633B846F1}">
                  <asvg:svgBlip xmlns:asvg="http://schemas.microsoft.com/office/drawing/2016/SVG/main" r:embed="rId47"/>
                </a:ext>
              </a:extLst>
            </a:blip>
            <a:srcRect/>
            <a:stretch/>
          </p:blipFill>
          <p:spPr bwMode="auto">
            <a:xfrm>
              <a:off x="7892122" y="4566544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5" name="Graphic 7">
              <a:extLst>
                <a:ext uri="{FF2B5EF4-FFF2-40B4-BE49-F238E27FC236}">
                  <a16:creationId xmlns:a16="http://schemas.microsoft.com/office/drawing/2014/main" id="{C3A85E46-41FF-CCB5-0AAE-0824442D9B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96DAC541-7B7A-43D3-8B79-37D633B846F1}">
                  <asvg:svgBlip xmlns:asvg="http://schemas.microsoft.com/office/drawing/2016/SVG/main" r:embed="rId49"/>
                </a:ext>
              </a:extLst>
            </a:blip>
            <a:srcRect/>
            <a:stretch/>
          </p:blipFill>
          <p:spPr bwMode="auto">
            <a:xfrm>
              <a:off x="7278360" y="5769962"/>
              <a:ext cx="27432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58613</TotalTime>
  <Words>209</Words>
  <Application>Microsoft Macintosh PowerPoint</Application>
  <PresentationFormat>Widescreen</PresentationFormat>
  <Paragraphs>66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Data Anylitics References Architecture on AWS</dc:title>
  <dc:subject/>
  <dc:creator>Amazon Web Services</dc:creator>
  <cp:keywords/>
  <dc:description/>
  <cp:lastModifiedBy>Kate Brierley</cp:lastModifiedBy>
  <cp:revision>100</cp:revision>
  <dcterms:created xsi:type="dcterms:W3CDTF">2020-07-21T19:38:25Z</dcterms:created>
  <dcterms:modified xsi:type="dcterms:W3CDTF">2023-06-15T00:56:37Z</dcterms:modified>
  <cp:category/>
</cp:coreProperties>
</file>