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29"/>
    <p:restoredTop sz="94721"/>
  </p:normalViewPr>
  <p:slideViewPr>
    <p:cSldViewPr snapToGrid="0" snapToObjects="1">
      <p:cViewPr varScale="1">
        <p:scale>
          <a:sx n="153" d="100"/>
          <a:sy n="153" d="100"/>
        </p:scale>
        <p:origin x="16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png"/><Relationship Id="rId18" Type="http://schemas.openxmlformats.org/officeDocument/2006/relationships/image" Target="../media/image15.svg"/><Relationship Id="rId26" Type="http://schemas.openxmlformats.org/officeDocument/2006/relationships/image" Target="../media/image23.svg"/><Relationship Id="rId39" Type="http://schemas.openxmlformats.org/officeDocument/2006/relationships/image" Target="../media/image36.svg"/><Relationship Id="rId21" Type="http://schemas.openxmlformats.org/officeDocument/2006/relationships/image" Target="../media/image18.png"/><Relationship Id="rId34" Type="http://schemas.openxmlformats.org/officeDocument/2006/relationships/image" Target="../media/image31.sv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svg"/><Relationship Id="rId20" Type="http://schemas.openxmlformats.org/officeDocument/2006/relationships/image" Target="../media/image17.svg"/><Relationship Id="rId29" Type="http://schemas.openxmlformats.org/officeDocument/2006/relationships/image" Target="../media/image26.png"/><Relationship Id="rId41" Type="http://schemas.openxmlformats.org/officeDocument/2006/relationships/image" Target="../media/image38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svg"/><Relationship Id="rId32" Type="http://schemas.openxmlformats.org/officeDocument/2006/relationships/image" Target="../media/image29.svg"/><Relationship Id="rId37" Type="http://schemas.openxmlformats.org/officeDocument/2006/relationships/image" Target="../media/image34.png"/><Relationship Id="rId40" Type="http://schemas.openxmlformats.org/officeDocument/2006/relationships/image" Target="../media/image37.png"/><Relationship Id="rId5" Type="http://schemas.openxmlformats.org/officeDocument/2006/relationships/hyperlink" Target="https://docs.aws.amazon.com/architecture-diagrams/latest/modernize-applications-with-microservices-using-amazon-eks/modernize-applications-with-microservices-using-amazon-eks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svg"/><Relationship Id="rId36" Type="http://schemas.openxmlformats.org/officeDocument/2006/relationships/image" Target="../media/image33.svg"/><Relationship Id="rId10" Type="http://schemas.openxmlformats.org/officeDocument/2006/relationships/image" Target="../media/image7.svg"/><Relationship Id="rId19" Type="http://schemas.openxmlformats.org/officeDocument/2006/relationships/image" Target="../media/image16.png"/><Relationship Id="rId31" Type="http://schemas.openxmlformats.org/officeDocument/2006/relationships/image" Target="../media/image28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svg"/><Relationship Id="rId22" Type="http://schemas.openxmlformats.org/officeDocument/2006/relationships/image" Target="../media/image19.svg"/><Relationship Id="rId27" Type="http://schemas.openxmlformats.org/officeDocument/2006/relationships/image" Target="../media/image24.png"/><Relationship Id="rId30" Type="http://schemas.openxmlformats.org/officeDocument/2006/relationships/image" Target="../media/image27.svg"/><Relationship Id="rId35" Type="http://schemas.openxmlformats.org/officeDocument/2006/relationships/image" Target="../media/image32.png"/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12" Type="http://schemas.openxmlformats.org/officeDocument/2006/relationships/image" Target="../media/image9.sv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33" Type="http://schemas.openxmlformats.org/officeDocument/2006/relationships/image" Target="../media/image30.png"/><Relationship Id="rId38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8265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Modernize Applications with Microservices Using Amazon EKS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E4B62D5D-F817-4BB1-9B77-6C819FA3FF31}"/>
              </a:ext>
            </a:extLst>
          </p:cNvPr>
          <p:cNvCxnSpPr>
            <a:cxnSpLocks/>
          </p:cNvCxnSpPr>
          <p:nvPr/>
        </p:nvCxnSpPr>
        <p:spPr>
          <a:xfrm flipV="1">
            <a:off x="6331587" y="4448448"/>
            <a:ext cx="127" cy="482982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C76CD3B-B0B2-45F7-B207-9941A61E3443}"/>
              </a:ext>
            </a:extLst>
          </p:cNvPr>
          <p:cNvGrpSpPr/>
          <p:nvPr/>
        </p:nvGrpSpPr>
        <p:grpSpPr>
          <a:xfrm>
            <a:off x="1791596" y="1125411"/>
            <a:ext cx="8670152" cy="4836088"/>
            <a:chOff x="62207" y="1131970"/>
            <a:chExt cx="8670152" cy="4836088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45934A8A-673B-4479-AA01-5C8DE25DF9D6}"/>
                </a:ext>
              </a:extLst>
            </p:cNvPr>
            <p:cNvSpPr/>
            <p:nvPr/>
          </p:nvSpPr>
          <p:spPr>
            <a:xfrm>
              <a:off x="1795110" y="2025328"/>
              <a:ext cx="3767021" cy="2617079"/>
            </a:xfrm>
            <a:prstGeom prst="rect">
              <a:avLst/>
            </a:prstGeom>
            <a:solidFill>
              <a:srgbClr val="007CBC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832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bg1">
                      <a:lumMod val="10000"/>
                    </a:schemeClr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Private subnet</a:t>
              </a: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DD4BE06A-6383-46A4-BFA5-4B05A327FE3E}"/>
                </a:ext>
              </a:extLst>
            </p:cNvPr>
            <p:cNvCxnSpPr>
              <a:cxnSpLocks/>
              <a:stCxn id="168" idx="0"/>
            </p:cNvCxnSpPr>
            <p:nvPr/>
          </p:nvCxnSpPr>
          <p:spPr bwMode="auto">
            <a:xfrm flipV="1">
              <a:off x="7494527" y="2667770"/>
              <a:ext cx="0" cy="317957"/>
            </a:xfrm>
            <a:prstGeom prst="line">
              <a:avLst/>
            </a:prstGeom>
            <a:solidFill>
              <a:srgbClr val="0095D3"/>
            </a:solidFill>
            <a:ln w="25400" cap="flat" cmpd="sng" algn="ctr">
              <a:solidFill>
                <a:srgbClr val="545B6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C672BEC0-0F39-4B00-B5C0-6B83E495D98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979023" y="2667240"/>
              <a:ext cx="0" cy="317957"/>
            </a:xfrm>
            <a:prstGeom prst="line">
              <a:avLst/>
            </a:prstGeom>
            <a:solidFill>
              <a:srgbClr val="0095D3"/>
            </a:solidFill>
            <a:ln w="25400" cap="flat" cmpd="sng" algn="ctr">
              <a:solidFill>
                <a:srgbClr val="545B6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2EB4A84-1A14-43C0-B3DF-F088D5259888}"/>
                </a:ext>
              </a:extLst>
            </p:cNvPr>
            <p:cNvSpPr/>
            <p:nvPr/>
          </p:nvSpPr>
          <p:spPr>
            <a:xfrm>
              <a:off x="5887400" y="1574252"/>
              <a:ext cx="2717005" cy="4216948"/>
            </a:xfrm>
            <a:prstGeom prst="rect">
              <a:avLst/>
            </a:prstGeom>
            <a:noFill/>
            <a:ln w="12700" cap="flat" cmpd="sng" algn="ctr">
              <a:solidFill>
                <a:srgbClr val="ED71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731520" tIns="146304" rIns="146304" bIns="7315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920" b="0" i="0" u="none" strike="noStrike" kern="0" cap="none" spc="0" normalizeH="0" baseline="0" noProof="0" dirty="0">
                  <a:ln>
                    <a:noFill/>
                  </a:ln>
                  <a:solidFill>
                    <a:srgbClr val="B6BAB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14948F4F-989F-49CC-874D-96B53C06A538}"/>
                </a:ext>
              </a:extLst>
            </p:cNvPr>
            <p:cNvGrpSpPr/>
            <p:nvPr/>
          </p:nvGrpSpPr>
          <p:grpSpPr>
            <a:xfrm>
              <a:off x="7321053" y="2985727"/>
              <a:ext cx="346948" cy="333550"/>
              <a:chOff x="4287829" y="3525095"/>
              <a:chExt cx="284655" cy="290103"/>
            </a:xfrm>
            <a:solidFill>
              <a:srgbClr val="00C8AF"/>
            </a:solidFill>
          </p:grpSpPr>
          <p:sp>
            <p:nvSpPr>
              <p:cNvPr id="168" name="Rounded Rectangle 262">
                <a:extLst>
                  <a:ext uri="{FF2B5EF4-FFF2-40B4-BE49-F238E27FC236}">
                    <a16:creationId xmlns:a16="http://schemas.microsoft.com/office/drawing/2014/main" id="{283ED6C7-580F-49B2-80C7-2DFFC4B4F956}"/>
                  </a:ext>
                </a:extLst>
              </p:cNvPr>
              <p:cNvSpPr/>
              <p:nvPr/>
            </p:nvSpPr>
            <p:spPr>
              <a:xfrm>
                <a:off x="4287829" y="3525095"/>
                <a:ext cx="284655" cy="290103"/>
              </a:xfrm>
              <a:prstGeom prst="roundRect">
                <a:avLst>
                  <a:gd name="adj" fmla="val 7786"/>
                </a:avLst>
              </a:prstGeom>
              <a:noFill/>
              <a:ln w="19050">
                <a:solidFill>
                  <a:schemeClr val="bg1">
                    <a:lumMod val="10000"/>
                  </a:schemeClr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9728" tIns="54864" rIns="109728" bIns="5486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315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72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B3E180B9-60DC-4E63-8C46-C4BD4ACFE1B3}"/>
                  </a:ext>
                </a:extLst>
              </p:cNvPr>
              <p:cNvSpPr txBox="1"/>
              <p:nvPr/>
            </p:nvSpPr>
            <p:spPr>
              <a:xfrm>
                <a:off x="4287832" y="3584195"/>
                <a:ext cx="284648" cy="144551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ctr" defTabSz="7315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72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8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vm</a:t>
                </a:r>
              </a:p>
            </p:txBody>
          </p:sp>
        </p:grpSp>
        <p:sp>
          <p:nvSpPr>
            <p:cNvPr id="59" name="TextBox 37">
              <a:extLst>
                <a:ext uri="{FF2B5EF4-FFF2-40B4-BE49-F238E27FC236}">
                  <a16:creationId xmlns:a16="http://schemas.microsoft.com/office/drawing/2014/main" id="{A72CB2FF-8196-47E1-B3CB-3199B1B5F2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19016" y="1630259"/>
              <a:ext cx="239785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97005"/>
              <a:r>
                <a:rPr lang="en-US" sz="1200" dirty="0">
                  <a:solidFill>
                    <a:schemeClr val="bg1">
                      <a:lumMod val="10000"/>
                    </a:schemeClr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VMware Cloud on AWS SDDC</a:t>
              </a:r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6C9D1A43-E325-494C-B789-B4DE8D00029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8286140" y="2586416"/>
              <a:ext cx="0" cy="182368"/>
            </a:xfrm>
            <a:prstGeom prst="line">
              <a:avLst/>
            </a:prstGeom>
            <a:ln w="38100">
              <a:solidFill>
                <a:srgbClr val="545B6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1" name="Graphic 6">
              <a:extLst>
                <a:ext uri="{FF2B5EF4-FFF2-40B4-BE49-F238E27FC236}">
                  <a16:creationId xmlns:a16="http://schemas.microsoft.com/office/drawing/2014/main" id="{D95497FD-2E6E-4174-8106-0C20363FD3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 flipH="1">
              <a:off x="217361" y="1323880"/>
              <a:ext cx="412962" cy="412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ED07E359-03B6-43CE-8B39-7836A6ED1D6D}"/>
                </a:ext>
              </a:extLst>
            </p:cNvPr>
            <p:cNvSpPr/>
            <p:nvPr/>
          </p:nvSpPr>
          <p:spPr>
            <a:xfrm>
              <a:off x="1053610" y="1574251"/>
              <a:ext cx="4673323" cy="4216949"/>
            </a:xfrm>
            <a:prstGeom prst="rect">
              <a:avLst/>
            </a:prstGeom>
            <a:noFill/>
            <a:ln w="12700">
              <a:solidFill>
                <a:srgbClr val="8C4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tIns="9144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ln w="0"/>
                  <a:solidFill>
                    <a:schemeClr val="bg1">
                      <a:lumMod val="10000"/>
                    </a:schemeClr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VPC</a:t>
              </a:r>
              <a:br>
                <a:rPr lang="en-US" sz="1200" dirty="0">
                  <a:ln w="0"/>
                  <a:solidFill>
                    <a:schemeClr val="bg1">
                      <a:lumMod val="10000"/>
                    </a:schemeClr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</a:br>
              <a:r>
                <a:rPr lang="en-US" sz="1200" i="1" dirty="0">
                  <a:ln w="0"/>
                  <a:solidFill>
                    <a:schemeClr val="bg1">
                      <a:lumMod val="10000"/>
                    </a:schemeClr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customer account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F66E5EA0-4687-49B0-B1C7-B6A706932E38}"/>
                </a:ext>
              </a:extLst>
            </p:cNvPr>
            <p:cNvSpPr/>
            <p:nvPr/>
          </p:nvSpPr>
          <p:spPr>
            <a:xfrm>
              <a:off x="868192" y="1131970"/>
              <a:ext cx="7864167" cy="4836088"/>
            </a:xfrm>
            <a:prstGeom prst="rect">
              <a:avLst/>
            </a:prstGeom>
            <a:noFill/>
            <a:ln w="12700">
              <a:solidFill>
                <a:srgbClr val="00A4A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tIns="9144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1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Region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B0471671-AC06-4B90-8FBF-1143B8662DBD}"/>
                </a:ext>
              </a:extLst>
            </p:cNvPr>
            <p:cNvSpPr/>
            <p:nvPr/>
          </p:nvSpPr>
          <p:spPr>
            <a:xfrm>
              <a:off x="2187154" y="2343502"/>
              <a:ext cx="2610914" cy="2094084"/>
            </a:xfrm>
            <a:prstGeom prst="rect">
              <a:avLst/>
            </a:prstGeom>
            <a:noFill/>
            <a:ln w="12700">
              <a:solidFill>
                <a:srgbClr val="ED71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tIns="9144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ln w="0"/>
                <a:solidFill>
                  <a:srgbClr val="D8661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C666971-67E3-49E8-AFA5-55B90CA1C02B}"/>
                </a:ext>
              </a:extLst>
            </p:cNvPr>
            <p:cNvSpPr/>
            <p:nvPr/>
          </p:nvSpPr>
          <p:spPr>
            <a:xfrm>
              <a:off x="2577855" y="2758161"/>
              <a:ext cx="951311" cy="1404884"/>
            </a:xfrm>
            <a:prstGeom prst="rect">
              <a:avLst/>
            </a:prstGeom>
            <a:noFill/>
            <a:ln w="12700">
              <a:solidFill>
                <a:srgbClr val="ED71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D8661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D8661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6" name="Graphic 35">
              <a:extLst>
                <a:ext uri="{FF2B5EF4-FFF2-40B4-BE49-F238E27FC236}">
                  <a16:creationId xmlns:a16="http://schemas.microsoft.com/office/drawing/2014/main" id="{09AB7238-8864-4ACD-855F-1E36F5A5B4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1910" y="2024429"/>
              <a:ext cx="274637" cy="27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C07D881-CBDB-4D76-96CE-B96B6E9ADD55}"/>
                </a:ext>
              </a:extLst>
            </p:cNvPr>
            <p:cNvSpPr/>
            <p:nvPr/>
          </p:nvSpPr>
          <p:spPr>
            <a:xfrm>
              <a:off x="3718142" y="2758161"/>
              <a:ext cx="1005031" cy="1404884"/>
            </a:xfrm>
            <a:prstGeom prst="rect">
              <a:avLst/>
            </a:prstGeom>
            <a:noFill/>
            <a:ln w="12700">
              <a:solidFill>
                <a:srgbClr val="ED71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D8661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D8661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8" name="Graphic 6">
              <a:extLst>
                <a:ext uri="{FF2B5EF4-FFF2-40B4-BE49-F238E27FC236}">
                  <a16:creationId xmlns:a16="http://schemas.microsoft.com/office/drawing/2014/main" id="{5EB3D498-01C9-46CF-9132-999C8CF23A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 flipH="1">
              <a:off x="249349" y="4931436"/>
              <a:ext cx="412962" cy="412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8CF6CA7-885A-4602-ACFF-AFF70BD50F43}"/>
                </a:ext>
              </a:extLst>
            </p:cNvPr>
            <p:cNvSpPr/>
            <p:nvPr/>
          </p:nvSpPr>
          <p:spPr>
            <a:xfrm>
              <a:off x="2481012" y="2345198"/>
              <a:ext cx="230018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97005"/>
              <a:r>
                <a:rPr lang="en-US" sz="1200" dirty="0">
                  <a:solidFill>
                    <a:schemeClr val="bg1">
                      <a:lumMod val="10000"/>
                    </a:schemeClr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Managed Amazon EKS Cluster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DC8A7807-4C14-465E-888D-F3E820C50782}"/>
                </a:ext>
              </a:extLst>
            </p:cNvPr>
            <p:cNvSpPr/>
            <p:nvPr/>
          </p:nvSpPr>
          <p:spPr>
            <a:xfrm>
              <a:off x="4909789" y="3665676"/>
              <a:ext cx="647934" cy="5078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97005"/>
              <a:r>
                <a:rPr 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Elastic</a:t>
              </a:r>
              <a:br>
                <a:rPr 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</a:br>
              <a:r>
                <a:rPr 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network</a:t>
              </a:r>
              <a:br>
                <a:rPr 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</a:br>
              <a:r>
                <a:rPr 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interface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2756109B-1C61-4FAE-BC93-26D3F4D66F0E}"/>
                </a:ext>
              </a:extLst>
            </p:cNvPr>
            <p:cNvSpPr/>
            <p:nvPr/>
          </p:nvSpPr>
          <p:spPr>
            <a:xfrm>
              <a:off x="1001128" y="3656964"/>
              <a:ext cx="817321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97005"/>
              <a:r>
                <a:rPr 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Network Load Balancer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97F80308-1CF6-4A06-BF09-AED77AFB1723}"/>
                </a:ext>
              </a:extLst>
            </p:cNvPr>
            <p:cNvSpPr/>
            <p:nvPr/>
          </p:nvSpPr>
          <p:spPr>
            <a:xfrm>
              <a:off x="1982539" y="5311849"/>
              <a:ext cx="1152880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97005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CodeCommit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323C9783-578D-484B-9F2F-4BCADFF512BD}"/>
                </a:ext>
              </a:extLst>
            </p:cNvPr>
            <p:cNvSpPr/>
            <p:nvPr/>
          </p:nvSpPr>
          <p:spPr>
            <a:xfrm>
              <a:off x="1132169" y="4934789"/>
              <a:ext cx="1165704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97005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CodePipeline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294A4E7A-5565-4494-9DCA-AA827E9C7081}"/>
                </a:ext>
              </a:extLst>
            </p:cNvPr>
            <p:cNvSpPr/>
            <p:nvPr/>
          </p:nvSpPr>
          <p:spPr>
            <a:xfrm>
              <a:off x="3137983" y="5323598"/>
              <a:ext cx="1011815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97005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CodeBuild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73F43B36-7627-47CE-A817-7B55CD98EB7B}"/>
                </a:ext>
              </a:extLst>
            </p:cNvPr>
            <p:cNvSpPr/>
            <p:nvPr/>
          </p:nvSpPr>
          <p:spPr>
            <a:xfrm>
              <a:off x="4191479" y="5323409"/>
              <a:ext cx="876795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97005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ECR</a:t>
              </a:r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C0145F08-9394-4DE1-8E8E-4EAAEE7B83DD}"/>
                </a:ext>
              </a:extLst>
            </p:cNvPr>
            <p:cNvGrpSpPr/>
            <p:nvPr/>
          </p:nvGrpSpPr>
          <p:grpSpPr>
            <a:xfrm>
              <a:off x="7818692" y="2985197"/>
              <a:ext cx="346948" cy="333550"/>
              <a:chOff x="4287829" y="3525095"/>
              <a:chExt cx="284655" cy="290103"/>
            </a:xfrm>
            <a:solidFill>
              <a:srgbClr val="00C8AF"/>
            </a:solidFill>
          </p:grpSpPr>
          <p:sp>
            <p:nvSpPr>
              <p:cNvPr id="166" name="Rounded Rectangle 262">
                <a:extLst>
                  <a:ext uri="{FF2B5EF4-FFF2-40B4-BE49-F238E27FC236}">
                    <a16:creationId xmlns:a16="http://schemas.microsoft.com/office/drawing/2014/main" id="{2DD6BC5E-9A94-41E2-8388-55FF58956ED2}"/>
                  </a:ext>
                </a:extLst>
              </p:cNvPr>
              <p:cNvSpPr/>
              <p:nvPr/>
            </p:nvSpPr>
            <p:spPr>
              <a:xfrm>
                <a:off x="4287829" y="3525095"/>
                <a:ext cx="284655" cy="290103"/>
              </a:xfrm>
              <a:prstGeom prst="roundRect">
                <a:avLst>
                  <a:gd name="adj" fmla="val 7786"/>
                </a:avLst>
              </a:prstGeom>
              <a:noFill/>
              <a:ln w="19050">
                <a:solidFill>
                  <a:schemeClr val="tx1"/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9728" tIns="54864" rIns="109728" bIns="5486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7315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72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65F3FEF6-82AE-4788-B5EF-32ABA92F9280}"/>
                  </a:ext>
                </a:extLst>
              </p:cNvPr>
              <p:cNvSpPr txBox="1"/>
              <p:nvPr/>
            </p:nvSpPr>
            <p:spPr>
              <a:xfrm>
                <a:off x="4287832" y="3584195"/>
                <a:ext cx="284648" cy="144551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ctr" defTabSz="7315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72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8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vm</a:t>
                </a:r>
              </a:p>
            </p:txBody>
          </p:sp>
        </p:grp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A3B36A42-F983-4DCB-9ACF-86AE1B4AADD5}"/>
                </a:ext>
              </a:extLst>
            </p:cNvPr>
            <p:cNvSpPr/>
            <p:nvPr/>
          </p:nvSpPr>
          <p:spPr>
            <a:xfrm>
              <a:off x="6532813" y="5156214"/>
              <a:ext cx="14173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97005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EC2</a:t>
              </a:r>
              <a:b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</a:br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bare metal instances 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4E466B3-526B-45F8-BFC2-7B998E9FC1E1}"/>
                </a:ext>
              </a:extLst>
            </p:cNvPr>
            <p:cNvSpPr/>
            <p:nvPr/>
          </p:nvSpPr>
          <p:spPr>
            <a:xfrm>
              <a:off x="2679927" y="3310032"/>
              <a:ext cx="75373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service-ui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1F225785-8AA3-49D7-8C3B-A9528D21F41A}"/>
                </a:ext>
              </a:extLst>
            </p:cNvPr>
            <p:cNvSpPr/>
            <p:nvPr/>
          </p:nvSpPr>
          <p:spPr>
            <a:xfrm>
              <a:off x="2758161" y="3927457"/>
              <a:ext cx="617477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pods-ui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F714D0E6-9E1F-4505-892C-C7C0F8EC00DF}"/>
                </a:ext>
              </a:extLst>
            </p:cNvPr>
            <p:cNvSpPr/>
            <p:nvPr/>
          </p:nvSpPr>
          <p:spPr>
            <a:xfrm>
              <a:off x="3788980" y="3315238"/>
              <a:ext cx="84830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service-app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4011C025-55C6-48D9-AAD0-2DFA2870CD52}"/>
                </a:ext>
              </a:extLst>
            </p:cNvPr>
            <p:cNvSpPr/>
            <p:nvPr/>
          </p:nvSpPr>
          <p:spPr>
            <a:xfrm>
              <a:off x="3897493" y="3914598"/>
              <a:ext cx="729687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pods-app</a:t>
              </a: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977E0FFC-A7A5-42E3-98F6-20E511B57D8E}"/>
                </a:ext>
              </a:extLst>
            </p:cNvPr>
            <p:cNvCxnSpPr>
              <a:cxnSpLocks/>
            </p:cNvCxnSpPr>
            <p:nvPr/>
          </p:nvCxnSpPr>
          <p:spPr>
            <a:xfrm>
              <a:off x="625934" y="3450597"/>
              <a:ext cx="621017" cy="144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arrow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9F82BAD1-40A3-4274-AC68-61979EF080B8}"/>
                </a:ext>
              </a:extLst>
            </p:cNvPr>
            <p:cNvCxnSpPr>
              <a:cxnSpLocks/>
            </p:cNvCxnSpPr>
            <p:nvPr/>
          </p:nvCxnSpPr>
          <p:spPr>
            <a:xfrm>
              <a:off x="662311" y="5133880"/>
              <a:ext cx="1688650" cy="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71D76F40-A2A9-4EF4-BC5D-8C7842C31B8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23009" y="1926135"/>
              <a:ext cx="7330" cy="1323424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arrow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E931F8C0-DE8E-4268-BADA-1A2DFED3D97B}"/>
                </a:ext>
              </a:extLst>
            </p:cNvPr>
            <p:cNvCxnSpPr>
              <a:cxnSpLocks/>
            </p:cNvCxnSpPr>
            <p:nvPr/>
          </p:nvCxnSpPr>
          <p:spPr>
            <a:xfrm>
              <a:off x="1594404" y="3457480"/>
              <a:ext cx="952186" cy="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arrow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BD7564D0-8FA7-451B-92CE-4A6EA60023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27212" y="3454907"/>
              <a:ext cx="201563" cy="2869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arrow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8C30B656-0403-4AD9-9EF3-00B77A738C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99059" y="3482418"/>
              <a:ext cx="266007" cy="1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arrow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34D6E9C7-B978-4C24-B56E-22D12E97A4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98961" y="3465793"/>
              <a:ext cx="925847" cy="168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arrow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660B45F1-10FB-437F-A615-762C9A549A1F}"/>
                </a:ext>
              </a:extLst>
            </p:cNvPr>
            <p:cNvSpPr/>
            <p:nvPr/>
          </p:nvSpPr>
          <p:spPr>
            <a:xfrm>
              <a:off x="6074662" y="3656974"/>
              <a:ext cx="9749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97005"/>
              <a:r>
                <a:rPr 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NSX-T Tier-0 </a:t>
              </a:r>
              <a:br>
                <a:rPr 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</a:br>
              <a:r>
                <a:rPr 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Router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DEC7D155-544D-454A-97E8-CE882E6ADACE}"/>
                </a:ext>
              </a:extLst>
            </p:cNvPr>
            <p:cNvSpPr/>
            <p:nvPr/>
          </p:nvSpPr>
          <p:spPr>
            <a:xfrm>
              <a:off x="6618161" y="2847880"/>
              <a:ext cx="71563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97005"/>
              <a:r>
                <a:rPr 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compute </a:t>
              </a:r>
            </a:p>
            <a:p>
              <a:pPr algn="ctr" defTabSz="1097005"/>
              <a:r>
                <a:rPr 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gateway</a:t>
              </a:r>
            </a:p>
          </p:txBody>
        </p: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C9AE387F-D7AA-4A5D-A29E-47C0A77689E4}"/>
                </a:ext>
              </a:extLst>
            </p:cNvPr>
            <p:cNvCxnSpPr>
              <a:cxnSpLocks/>
            </p:cNvCxnSpPr>
            <p:nvPr/>
          </p:nvCxnSpPr>
          <p:spPr>
            <a:xfrm>
              <a:off x="2771755" y="5131342"/>
              <a:ext cx="634095" cy="254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AD6A3A45-25BF-41CA-8D9C-A0995E7A7FB9}"/>
                </a:ext>
              </a:extLst>
            </p:cNvPr>
            <p:cNvCxnSpPr>
              <a:cxnSpLocks/>
            </p:cNvCxnSpPr>
            <p:nvPr/>
          </p:nvCxnSpPr>
          <p:spPr>
            <a:xfrm>
              <a:off x="3834658" y="5127680"/>
              <a:ext cx="559997" cy="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63E650A6-144F-498E-BF95-27E816FE064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17745" y="4473370"/>
              <a:ext cx="1530" cy="448716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06D6A710-4C66-4EF7-84E6-001115BC96AB}"/>
                </a:ext>
              </a:extLst>
            </p:cNvPr>
            <p:cNvSpPr/>
            <p:nvPr/>
          </p:nvSpPr>
          <p:spPr>
            <a:xfrm>
              <a:off x="2528096" y="2745367"/>
              <a:ext cx="104387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deployment-ui</a:t>
              </a: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F34F107F-8B94-45BC-8BB2-505DD917A8C6}"/>
                </a:ext>
              </a:extLst>
            </p:cNvPr>
            <p:cNvSpPr/>
            <p:nvPr/>
          </p:nvSpPr>
          <p:spPr>
            <a:xfrm>
              <a:off x="3646503" y="2742380"/>
              <a:ext cx="116570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deployment-app</a:t>
              </a:r>
            </a:p>
          </p:txBody>
        </p:sp>
        <p:sp useBgFill="1">
          <p:nvSpPr>
            <p:cNvPr id="97" name="Rectangle 96">
              <a:extLst>
                <a:ext uri="{FF2B5EF4-FFF2-40B4-BE49-F238E27FC236}">
                  <a16:creationId xmlns:a16="http://schemas.microsoft.com/office/drawing/2014/main" id="{2E73167B-24AE-40C0-BB99-AA426D1C123E}"/>
                </a:ext>
              </a:extLst>
            </p:cNvPr>
            <p:cNvSpPr/>
            <p:nvPr/>
          </p:nvSpPr>
          <p:spPr>
            <a:xfrm>
              <a:off x="7377485" y="2738881"/>
              <a:ext cx="252012" cy="192009"/>
            </a:xfrm>
            <a:prstGeom prst="rect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>
                <a:spcAft>
                  <a:spcPts val="450"/>
                </a:spcAft>
              </a:pPr>
              <a:endParaRPr lang="en-US" sz="900" dirty="0">
                <a:solidFill>
                  <a:prstClr val="white"/>
                </a:solidFill>
                <a:latin typeface="Metropolis"/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C4631634-8596-40A6-AE37-FA6EF280490E}"/>
                </a:ext>
              </a:extLst>
            </p:cNvPr>
            <p:cNvSpPr/>
            <p:nvPr/>
          </p:nvSpPr>
          <p:spPr>
            <a:xfrm>
              <a:off x="6102538" y="2206904"/>
              <a:ext cx="2238343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97005"/>
              <a:r>
                <a:rPr 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compute network (NSX-T overlay)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0D18085D-13CB-405A-BAFE-D05817055259}"/>
                </a:ext>
              </a:extLst>
            </p:cNvPr>
            <p:cNvSpPr/>
            <p:nvPr/>
          </p:nvSpPr>
          <p:spPr>
            <a:xfrm>
              <a:off x="7068890" y="3308823"/>
              <a:ext cx="134203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097005"/>
              <a:r>
                <a:rPr 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database workloads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33B3E736-63CD-4875-915D-2C0759B2281F}"/>
                </a:ext>
              </a:extLst>
            </p:cNvPr>
            <p:cNvSpPr/>
            <p:nvPr/>
          </p:nvSpPr>
          <p:spPr>
            <a:xfrm>
              <a:off x="166820" y="1704880"/>
              <a:ext cx="521528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97005"/>
              <a:r>
                <a:rPr 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users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B5C8CF71-3345-493B-9ADB-FACBA5AAE77E}"/>
                </a:ext>
              </a:extLst>
            </p:cNvPr>
            <p:cNvSpPr/>
            <p:nvPr/>
          </p:nvSpPr>
          <p:spPr>
            <a:xfrm>
              <a:off x="62207" y="5312904"/>
              <a:ext cx="762000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97005"/>
              <a:r>
                <a:rPr 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dev team</a:t>
              </a: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AF7761C7-75C9-484A-A562-7C4B851F3162}"/>
                </a:ext>
              </a:extLst>
            </p:cNvPr>
            <p:cNvSpPr/>
            <p:nvPr/>
          </p:nvSpPr>
          <p:spPr>
            <a:xfrm>
              <a:off x="64961" y="3690996"/>
              <a:ext cx="73714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97005"/>
              <a:r>
                <a:rPr 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Route 53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10E1060D-CFE3-49FC-BE22-4E581D508A95}"/>
                </a:ext>
              </a:extLst>
            </p:cNvPr>
            <p:cNvSpPr/>
            <p:nvPr/>
          </p:nvSpPr>
          <p:spPr>
            <a:xfrm>
              <a:off x="6389561" y="4295680"/>
              <a:ext cx="169387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1097005"/>
              <a:r>
                <a:rPr lang="en-US" sz="12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SDDC ESXi clusters</a:t>
              </a: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E9281711-5322-4E07-B11F-A0596E29DDA9}"/>
                </a:ext>
              </a:extLst>
            </p:cNvPr>
            <p:cNvSpPr/>
            <p:nvPr/>
          </p:nvSpPr>
          <p:spPr>
            <a:xfrm>
              <a:off x="1166339" y="4815083"/>
              <a:ext cx="4255069" cy="729896"/>
            </a:xfrm>
            <a:prstGeom prst="rect">
              <a:avLst/>
            </a:prstGeom>
            <a:noFill/>
            <a:ln w="12700">
              <a:solidFill>
                <a:srgbClr val="5A6B8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5A6B8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1857FAA4-1562-422D-B790-FD937CC94408}"/>
                </a:ext>
              </a:extLst>
            </p:cNvPr>
            <p:cNvSpPr/>
            <p:nvPr/>
          </p:nvSpPr>
          <p:spPr>
            <a:xfrm>
              <a:off x="2884018" y="4604228"/>
              <a:ext cx="34176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lt1"/>
                  </a:solidFill>
                  <a:latin typeface="+mn-lt"/>
                </a:rPr>
                <a:t>10</a:t>
              </a:r>
            </a:p>
          </p:txBody>
        </p:sp>
        <p:sp>
          <p:nvSpPr>
            <p:cNvPr id="154" name="NumBoxInside 10">
              <a:extLst>
                <a:ext uri="{FF2B5EF4-FFF2-40B4-BE49-F238E27FC236}">
                  <a16:creationId xmlns:a16="http://schemas.microsoft.com/office/drawing/2014/main" id="{7D4DCA26-B4FC-4C3D-A41C-9042423D86B8}"/>
                </a:ext>
              </a:extLst>
            </p:cNvPr>
            <p:cNvSpPr/>
            <p:nvPr/>
          </p:nvSpPr>
          <p:spPr>
            <a:xfrm>
              <a:off x="3322899" y="4543338"/>
              <a:ext cx="228600" cy="228600"/>
            </a:xfrm>
            <a:prstGeom prst="roundRect">
              <a:avLst/>
            </a:prstGeom>
            <a:solidFill>
              <a:srgbClr val="007CB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22860" rIns="2286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AFAFA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10</a:t>
              </a:r>
            </a:p>
          </p:txBody>
        </p:sp>
        <p:sp>
          <p:nvSpPr>
            <p:cNvPr id="155" name="NumBox 9">
              <a:extLst>
                <a:ext uri="{FF2B5EF4-FFF2-40B4-BE49-F238E27FC236}">
                  <a16:creationId xmlns:a16="http://schemas.microsoft.com/office/drawing/2014/main" id="{E8B84462-AE58-403A-B8DD-6BEF46296B77}"/>
                </a:ext>
              </a:extLst>
            </p:cNvPr>
            <p:cNvSpPr/>
            <p:nvPr/>
          </p:nvSpPr>
          <p:spPr>
            <a:xfrm>
              <a:off x="3987503" y="4863295"/>
              <a:ext cx="228600" cy="228600"/>
            </a:xfrm>
            <a:prstGeom prst="roundRect">
              <a:avLst/>
            </a:prstGeom>
            <a:solidFill>
              <a:srgbClr val="007CB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45720" rIns="4572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AFAFA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9</a:t>
              </a:r>
            </a:p>
          </p:txBody>
        </p:sp>
        <p:sp>
          <p:nvSpPr>
            <p:cNvPr id="156" name="NumBox 8">
              <a:extLst>
                <a:ext uri="{FF2B5EF4-FFF2-40B4-BE49-F238E27FC236}">
                  <a16:creationId xmlns:a16="http://schemas.microsoft.com/office/drawing/2014/main" id="{F75BABF5-9FB8-444F-86BA-BDC425C37FF6}"/>
                </a:ext>
              </a:extLst>
            </p:cNvPr>
            <p:cNvSpPr/>
            <p:nvPr/>
          </p:nvSpPr>
          <p:spPr>
            <a:xfrm>
              <a:off x="2936843" y="4859248"/>
              <a:ext cx="228600" cy="228600"/>
            </a:xfrm>
            <a:prstGeom prst="roundRect">
              <a:avLst/>
            </a:prstGeom>
            <a:solidFill>
              <a:srgbClr val="007CB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45720" rIns="4572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AFAFA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8</a:t>
              </a:r>
            </a:p>
          </p:txBody>
        </p:sp>
        <p:sp>
          <p:nvSpPr>
            <p:cNvPr id="157" name="NumBox 7">
              <a:extLst>
                <a:ext uri="{FF2B5EF4-FFF2-40B4-BE49-F238E27FC236}">
                  <a16:creationId xmlns:a16="http://schemas.microsoft.com/office/drawing/2014/main" id="{0EE09B4E-37F5-450C-8601-C4E4307CD069}"/>
                </a:ext>
              </a:extLst>
            </p:cNvPr>
            <p:cNvSpPr/>
            <p:nvPr/>
          </p:nvSpPr>
          <p:spPr>
            <a:xfrm>
              <a:off x="1588961" y="5210080"/>
              <a:ext cx="228600" cy="228600"/>
            </a:xfrm>
            <a:prstGeom prst="roundRect">
              <a:avLst/>
            </a:prstGeom>
            <a:solidFill>
              <a:srgbClr val="007CB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45720" rIns="4572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AFAFA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7</a:t>
              </a:r>
            </a:p>
          </p:txBody>
        </p:sp>
        <p:sp>
          <p:nvSpPr>
            <p:cNvPr id="158" name="NumBox 6">
              <a:extLst>
                <a:ext uri="{FF2B5EF4-FFF2-40B4-BE49-F238E27FC236}">
                  <a16:creationId xmlns:a16="http://schemas.microsoft.com/office/drawing/2014/main" id="{6464CC9B-733D-42C6-B8A7-5717977945C1}"/>
                </a:ext>
              </a:extLst>
            </p:cNvPr>
            <p:cNvSpPr/>
            <p:nvPr/>
          </p:nvSpPr>
          <p:spPr>
            <a:xfrm>
              <a:off x="138261" y="2929968"/>
              <a:ext cx="228600" cy="228600"/>
            </a:xfrm>
            <a:prstGeom prst="roundRect">
              <a:avLst/>
            </a:prstGeom>
            <a:solidFill>
              <a:srgbClr val="007CB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45720" rIns="4572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AFAFA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6</a:t>
              </a:r>
            </a:p>
          </p:txBody>
        </p:sp>
        <p:sp>
          <p:nvSpPr>
            <p:cNvPr id="159" name="NumBox 5">
              <a:extLst>
                <a:ext uri="{FF2B5EF4-FFF2-40B4-BE49-F238E27FC236}">
                  <a16:creationId xmlns:a16="http://schemas.microsoft.com/office/drawing/2014/main" id="{9F8F9ECA-1696-43E3-8499-E430EC562D9F}"/>
                </a:ext>
              </a:extLst>
            </p:cNvPr>
            <p:cNvSpPr/>
            <p:nvPr/>
          </p:nvSpPr>
          <p:spPr>
            <a:xfrm>
              <a:off x="1302706" y="2945246"/>
              <a:ext cx="228600" cy="228600"/>
            </a:xfrm>
            <a:prstGeom prst="roundRect">
              <a:avLst/>
            </a:prstGeom>
            <a:solidFill>
              <a:srgbClr val="007CB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45720" rIns="4572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AFAFA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5</a:t>
              </a:r>
            </a:p>
          </p:txBody>
        </p:sp>
        <p:sp>
          <p:nvSpPr>
            <p:cNvPr id="160" name="NumBox 4">
              <a:extLst>
                <a:ext uri="{FF2B5EF4-FFF2-40B4-BE49-F238E27FC236}">
                  <a16:creationId xmlns:a16="http://schemas.microsoft.com/office/drawing/2014/main" id="{44C131E5-D565-44EE-A83D-126B242080B9}"/>
                </a:ext>
              </a:extLst>
            </p:cNvPr>
            <p:cNvSpPr/>
            <p:nvPr/>
          </p:nvSpPr>
          <p:spPr>
            <a:xfrm>
              <a:off x="7611622" y="3559587"/>
              <a:ext cx="228600" cy="228600"/>
            </a:xfrm>
            <a:prstGeom prst="roundRect">
              <a:avLst/>
            </a:prstGeom>
            <a:solidFill>
              <a:srgbClr val="007CB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45720" rIns="4572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AFAFA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4</a:t>
              </a:r>
            </a:p>
          </p:txBody>
        </p:sp>
        <p:sp>
          <p:nvSpPr>
            <p:cNvPr id="161" name="NumBox 3">
              <a:extLst>
                <a:ext uri="{FF2B5EF4-FFF2-40B4-BE49-F238E27FC236}">
                  <a16:creationId xmlns:a16="http://schemas.microsoft.com/office/drawing/2014/main" id="{5086F4E6-20F8-4648-A97B-C348BA2DE1DF}"/>
                </a:ext>
              </a:extLst>
            </p:cNvPr>
            <p:cNvSpPr/>
            <p:nvPr/>
          </p:nvSpPr>
          <p:spPr>
            <a:xfrm>
              <a:off x="3471410" y="3123643"/>
              <a:ext cx="228600" cy="228600"/>
            </a:xfrm>
            <a:prstGeom prst="roundRect">
              <a:avLst/>
            </a:prstGeom>
            <a:solidFill>
              <a:srgbClr val="007CB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45720" rIns="4572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AFAFA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3</a:t>
              </a:r>
            </a:p>
          </p:txBody>
        </p:sp>
        <p:sp>
          <p:nvSpPr>
            <p:cNvPr id="162" name="NumBox 2">
              <a:extLst>
                <a:ext uri="{FF2B5EF4-FFF2-40B4-BE49-F238E27FC236}">
                  <a16:creationId xmlns:a16="http://schemas.microsoft.com/office/drawing/2014/main" id="{B046222D-E53A-4ACC-8A85-CF528F52FBBA}"/>
                </a:ext>
              </a:extLst>
            </p:cNvPr>
            <p:cNvSpPr/>
            <p:nvPr/>
          </p:nvSpPr>
          <p:spPr>
            <a:xfrm>
              <a:off x="1892236" y="2344613"/>
              <a:ext cx="228600" cy="228600"/>
            </a:xfrm>
            <a:prstGeom prst="roundRect">
              <a:avLst/>
            </a:prstGeom>
            <a:solidFill>
              <a:srgbClr val="007CB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45720" rIns="4572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AFAFA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2</a:t>
              </a:r>
            </a:p>
          </p:txBody>
        </p:sp>
        <p:sp>
          <p:nvSpPr>
            <p:cNvPr id="163" name="NumBox 1">
              <a:extLst>
                <a:ext uri="{FF2B5EF4-FFF2-40B4-BE49-F238E27FC236}">
                  <a16:creationId xmlns:a16="http://schemas.microsoft.com/office/drawing/2014/main" id="{D6D43F25-4FC7-4519-A525-133D3BC60BA0}"/>
                </a:ext>
              </a:extLst>
            </p:cNvPr>
            <p:cNvSpPr/>
            <p:nvPr/>
          </p:nvSpPr>
          <p:spPr>
            <a:xfrm>
              <a:off x="5130407" y="2972307"/>
              <a:ext cx="228600" cy="228600"/>
            </a:xfrm>
            <a:prstGeom prst="roundRect">
              <a:avLst/>
            </a:prstGeom>
            <a:solidFill>
              <a:srgbClr val="007CB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45720" rIns="4572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AFAFA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1</a:t>
              </a:r>
            </a:p>
          </p:txBody>
        </p:sp>
        <p:sp>
          <p:nvSpPr>
            <p:cNvPr id="164" name="NumBoxInside 10">
              <a:extLst>
                <a:ext uri="{FF2B5EF4-FFF2-40B4-BE49-F238E27FC236}">
                  <a16:creationId xmlns:a16="http://schemas.microsoft.com/office/drawing/2014/main" id="{BDF971A6-22B9-4909-B060-1CB7AD778949}"/>
                </a:ext>
              </a:extLst>
            </p:cNvPr>
            <p:cNvSpPr/>
            <p:nvPr/>
          </p:nvSpPr>
          <p:spPr>
            <a:xfrm>
              <a:off x="4328011" y="4538360"/>
              <a:ext cx="228600" cy="228600"/>
            </a:xfrm>
            <a:prstGeom prst="roundRect">
              <a:avLst/>
            </a:prstGeom>
            <a:solidFill>
              <a:srgbClr val="007CB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22860" rIns="2286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AFAFA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11</a:t>
              </a:r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CF4A566F-B185-4527-AAFC-54B4A8BE8F52}"/>
                </a:ext>
              </a:extLst>
            </p:cNvPr>
            <p:cNvSpPr/>
            <p:nvPr/>
          </p:nvSpPr>
          <p:spPr>
            <a:xfrm>
              <a:off x="1848041" y="3533680"/>
              <a:ext cx="731520" cy="369332"/>
            </a:xfrm>
            <a:prstGeom prst="rect">
              <a:avLst/>
            </a:prstGeom>
            <a:solidFill>
              <a:srgbClr val="E1EDF3"/>
            </a:solidFill>
          </p:spPr>
          <p:txBody>
            <a:bodyPr wrap="square" lIns="0">
              <a:spAutoFit/>
            </a:bodyPr>
            <a:lstStyle/>
            <a:p>
              <a:pPr algn="ctr" defTabSz="1097005"/>
              <a:r>
                <a:rPr 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Kubernetes</a:t>
              </a:r>
            </a:p>
            <a:p>
              <a:pPr algn="ctr" defTabSz="1097005"/>
              <a:r>
                <a:rPr 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Ingress</a:t>
              </a:r>
            </a:p>
          </p:txBody>
        </p:sp>
      </p:grpSp>
      <p:cxnSp>
        <p:nvCxnSpPr>
          <p:cNvPr id="170" name="Connector: Elbow 169">
            <a:extLst>
              <a:ext uri="{FF2B5EF4-FFF2-40B4-BE49-F238E27FC236}">
                <a16:creationId xmlns:a16="http://schemas.microsoft.com/office/drawing/2014/main" id="{C4008B9A-B5F0-45B8-B0C0-DC238EFBFA72}"/>
              </a:ext>
            </a:extLst>
          </p:cNvPr>
          <p:cNvCxnSpPr>
            <a:cxnSpLocks/>
          </p:cNvCxnSpPr>
          <p:nvPr/>
        </p:nvCxnSpPr>
        <p:spPr>
          <a:xfrm rot="10800000" flipV="1">
            <a:off x="8249183" y="2668970"/>
            <a:ext cx="284018" cy="615696"/>
          </a:xfrm>
          <a:prstGeom prst="bentConnector2">
            <a:avLst/>
          </a:prstGeom>
          <a:ln w="12700">
            <a:solidFill>
              <a:srgbClr val="545B64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71" name="Rectangle 170">
            <a:extLst>
              <a:ext uri="{FF2B5EF4-FFF2-40B4-BE49-F238E27FC236}">
                <a16:creationId xmlns:a16="http://schemas.microsoft.com/office/drawing/2014/main" id="{19D3CC9E-D2AD-41CE-B5A4-C99540C52334}"/>
              </a:ext>
            </a:extLst>
          </p:cNvPr>
          <p:cNvSpPr/>
          <p:nvPr/>
        </p:nvSpPr>
        <p:spPr>
          <a:xfrm>
            <a:off x="9578148" y="2734094"/>
            <a:ext cx="252012" cy="192009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>
              <a:spcAft>
                <a:spcPts val="450"/>
              </a:spcAft>
            </a:pPr>
            <a:endParaRPr lang="en-US" sz="900" dirty="0">
              <a:solidFill>
                <a:prstClr val="white"/>
              </a:solidFill>
              <a:latin typeface="Metropolis"/>
            </a:endParaRPr>
          </a:p>
        </p:txBody>
      </p:sp>
      <p:cxnSp>
        <p:nvCxnSpPr>
          <p:cNvPr id="172" name="Connector: Elbow 171">
            <a:extLst>
              <a:ext uri="{FF2B5EF4-FFF2-40B4-BE49-F238E27FC236}">
                <a16:creationId xmlns:a16="http://schemas.microsoft.com/office/drawing/2014/main" id="{63CFB11B-F41D-46AC-9560-0ED553166BF3}"/>
              </a:ext>
            </a:extLst>
          </p:cNvPr>
          <p:cNvCxnSpPr>
            <a:cxnSpLocks/>
          </p:cNvCxnSpPr>
          <p:nvPr/>
        </p:nvCxnSpPr>
        <p:spPr>
          <a:xfrm>
            <a:off x="7132543" y="3594932"/>
            <a:ext cx="672998" cy="1480984"/>
          </a:xfrm>
          <a:prstGeom prst="bentConnector3">
            <a:avLst>
              <a:gd name="adj1" fmla="val 58990"/>
            </a:avLst>
          </a:prstGeom>
          <a:ln w="12700">
            <a:solidFill>
              <a:srgbClr val="545B64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3" name="Graphic 172">
            <a:extLst>
              <a:ext uri="{FF2B5EF4-FFF2-40B4-BE49-F238E27FC236}">
                <a16:creationId xmlns:a16="http://schemas.microsoft.com/office/drawing/2014/main" id="{29FE2AF4-83EE-46F0-B223-C38B9AC460D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586431" y="1122254"/>
            <a:ext cx="381000" cy="381000"/>
          </a:xfrm>
          <a:prstGeom prst="rect">
            <a:avLst/>
          </a:prstGeom>
        </p:spPr>
      </p:pic>
      <p:pic>
        <p:nvPicPr>
          <p:cNvPr id="174" name="Graphic 6">
            <a:extLst>
              <a:ext uri="{FF2B5EF4-FFF2-40B4-BE49-F238E27FC236}">
                <a16:creationId xmlns:a16="http://schemas.microsoft.com/office/drawing/2014/main" id="{5FC2E87F-2DCC-49F0-94D5-AE2A2EE4F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 bwMode="auto">
          <a:xfrm>
            <a:off x="2784551" y="155600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" name="Graphic 21">
            <a:extLst>
              <a:ext uri="{FF2B5EF4-FFF2-40B4-BE49-F238E27FC236}">
                <a16:creationId xmlns:a16="http://schemas.microsoft.com/office/drawing/2014/main" id="{A491F931-9E4B-4A2F-B0FB-3EB562C95F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 bwMode="auto">
          <a:xfrm>
            <a:off x="1980995" y="325656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" name="Graphic 175">
            <a:extLst>
              <a:ext uri="{FF2B5EF4-FFF2-40B4-BE49-F238E27FC236}">
                <a16:creationId xmlns:a16="http://schemas.microsoft.com/office/drawing/2014/main" id="{A6F3A59C-73A9-4AF9-AECC-9AE8F3986E0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963076" y="3270900"/>
            <a:ext cx="365760" cy="365760"/>
          </a:xfrm>
          <a:prstGeom prst="rect">
            <a:avLst/>
          </a:prstGeom>
        </p:spPr>
      </p:pic>
      <p:pic>
        <p:nvPicPr>
          <p:cNvPr id="177" name="Graphic 23">
            <a:extLst>
              <a:ext uri="{FF2B5EF4-FFF2-40B4-BE49-F238E27FC236}">
                <a16:creationId xmlns:a16="http://schemas.microsoft.com/office/drawing/2014/main" id="{668E3EEE-E710-4932-BBDA-6CCA29FC67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3910219" y="2339035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8" name="Graphic 177">
            <a:extLst>
              <a:ext uri="{FF2B5EF4-FFF2-40B4-BE49-F238E27FC236}">
                <a16:creationId xmlns:a16="http://schemas.microsoft.com/office/drawing/2014/main" id="{488F81E9-D0CF-445C-B341-A4966DDC6D2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585311" y="2933913"/>
            <a:ext cx="365760" cy="365760"/>
          </a:xfrm>
          <a:prstGeom prst="rect">
            <a:avLst/>
          </a:prstGeom>
        </p:spPr>
      </p:pic>
      <p:pic>
        <p:nvPicPr>
          <p:cNvPr id="179" name="Graphic 178">
            <a:extLst>
              <a:ext uri="{FF2B5EF4-FFF2-40B4-BE49-F238E27FC236}">
                <a16:creationId xmlns:a16="http://schemas.microsoft.com/office/drawing/2014/main" id="{5BC779C1-EDFE-4010-A06E-14920C194E6A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5770575" y="2967517"/>
            <a:ext cx="365760" cy="365760"/>
          </a:xfrm>
          <a:prstGeom prst="rect">
            <a:avLst/>
          </a:prstGeom>
        </p:spPr>
      </p:pic>
      <p:pic>
        <p:nvPicPr>
          <p:cNvPr id="180" name="Graphic 179">
            <a:extLst>
              <a:ext uri="{FF2B5EF4-FFF2-40B4-BE49-F238E27FC236}">
                <a16:creationId xmlns:a16="http://schemas.microsoft.com/office/drawing/2014/main" id="{530FF6C9-1361-46E2-9800-445CE6AC2F75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4547550" y="3542082"/>
            <a:ext cx="457200" cy="457200"/>
          </a:xfrm>
          <a:prstGeom prst="rect">
            <a:avLst/>
          </a:prstGeom>
        </p:spPr>
      </p:pic>
      <p:pic>
        <p:nvPicPr>
          <p:cNvPr id="181" name="Graphic 180">
            <a:extLst>
              <a:ext uri="{FF2B5EF4-FFF2-40B4-BE49-F238E27FC236}">
                <a16:creationId xmlns:a16="http://schemas.microsoft.com/office/drawing/2014/main" id="{F847DB01-9365-4ADE-A0B5-0AF1381D812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5718181" y="3529498"/>
            <a:ext cx="457200" cy="457200"/>
          </a:xfrm>
          <a:prstGeom prst="rect">
            <a:avLst/>
          </a:prstGeom>
        </p:spPr>
      </p:pic>
      <p:pic>
        <p:nvPicPr>
          <p:cNvPr id="182" name="Graphic 181">
            <a:extLst>
              <a:ext uri="{FF2B5EF4-FFF2-40B4-BE49-F238E27FC236}">
                <a16:creationId xmlns:a16="http://schemas.microsoft.com/office/drawing/2014/main" id="{7F997B53-3723-40FE-90FD-F5CCE55D3B99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6780534" y="3284645"/>
            <a:ext cx="365760" cy="365760"/>
          </a:xfrm>
          <a:prstGeom prst="rect">
            <a:avLst/>
          </a:prstGeom>
        </p:spPr>
      </p:pic>
      <p:pic>
        <p:nvPicPr>
          <p:cNvPr id="183" name="Graphic 21">
            <a:extLst>
              <a:ext uri="{FF2B5EF4-FFF2-40B4-BE49-F238E27FC236}">
                <a16:creationId xmlns:a16="http://schemas.microsoft.com/office/drawing/2014/main" id="{1C69253E-1BE9-48AF-A25D-C33724384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 bwMode="auto">
          <a:xfrm>
            <a:off x="4108787" y="492637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" name="Graphic 19">
            <a:extLst>
              <a:ext uri="{FF2B5EF4-FFF2-40B4-BE49-F238E27FC236}">
                <a16:creationId xmlns:a16="http://schemas.microsoft.com/office/drawing/2014/main" id="{0981E2BD-59FC-43F0-99BE-B897E65CE1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5165531" y="493996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" name="Graphic 6">
            <a:extLst>
              <a:ext uri="{FF2B5EF4-FFF2-40B4-BE49-F238E27FC236}">
                <a16:creationId xmlns:a16="http://schemas.microsoft.com/office/drawing/2014/main" id="{0BACC15F-6DE5-4BEA-AE5C-A604372703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rcRect/>
          <a:stretch/>
        </p:blipFill>
        <p:spPr bwMode="auto">
          <a:xfrm>
            <a:off x="3119872" y="456612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" name="Graphic 20">
            <a:extLst>
              <a:ext uri="{FF2B5EF4-FFF2-40B4-BE49-F238E27FC236}">
                <a16:creationId xmlns:a16="http://schemas.microsoft.com/office/drawing/2014/main" id="{D63A3564-5F7D-4246-975F-43CBF086D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rcRect/>
          <a:stretch/>
        </p:blipFill>
        <p:spPr bwMode="auto">
          <a:xfrm>
            <a:off x="6147045" y="495612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" name="Graphic 7">
            <a:extLst>
              <a:ext uri="{FF2B5EF4-FFF2-40B4-BE49-F238E27FC236}">
                <a16:creationId xmlns:a16="http://schemas.microsoft.com/office/drawing/2014/main" id="{52F2BF44-898A-4B7B-96D8-AB03EAF7EC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/>
          <a:stretch/>
        </p:blipFill>
        <p:spPr bwMode="auto">
          <a:xfrm>
            <a:off x="7606977" y="157590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8" name="Rectangle 187">
            <a:extLst>
              <a:ext uri="{FF2B5EF4-FFF2-40B4-BE49-F238E27FC236}">
                <a16:creationId xmlns:a16="http://schemas.microsoft.com/office/drawing/2014/main" id="{D365373C-48D0-46DF-A102-D9AE9CB1B479}"/>
              </a:ext>
            </a:extLst>
          </p:cNvPr>
          <p:cNvSpPr/>
          <p:nvPr/>
        </p:nvSpPr>
        <p:spPr>
          <a:xfrm>
            <a:off x="7840331" y="2222256"/>
            <a:ext cx="2295064" cy="1802357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901C8077-7C2D-4272-9271-56AB3F51D71D}"/>
              </a:ext>
            </a:extLst>
          </p:cNvPr>
          <p:cNvSpPr/>
          <p:nvPr/>
        </p:nvSpPr>
        <p:spPr>
          <a:xfrm>
            <a:off x="7813945" y="4277170"/>
            <a:ext cx="2295064" cy="1387193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0" name="Graphic 189">
            <a:extLst>
              <a:ext uri="{FF2B5EF4-FFF2-40B4-BE49-F238E27FC236}">
                <a16:creationId xmlns:a16="http://schemas.microsoft.com/office/drawing/2014/main" id="{1A28E6E6-5BD2-455A-B533-72B578FDEF0A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8675730" y="4624089"/>
            <a:ext cx="457200" cy="457200"/>
          </a:xfrm>
          <a:prstGeom prst="rect">
            <a:avLst/>
          </a:prstGeom>
        </p:spPr>
      </p:pic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95E44D3F-5682-4535-9DC3-24C7C510F598}"/>
              </a:ext>
            </a:extLst>
          </p:cNvPr>
          <p:cNvCxnSpPr>
            <a:cxnSpLocks/>
          </p:cNvCxnSpPr>
          <p:nvPr/>
        </p:nvCxnSpPr>
        <p:spPr>
          <a:xfrm>
            <a:off x="8917249" y="2668970"/>
            <a:ext cx="1106701" cy="2021"/>
          </a:xfrm>
          <a:prstGeom prst="line">
            <a:avLst/>
          </a:prstGeom>
          <a:ln w="19050">
            <a:solidFill>
              <a:srgbClr val="545B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2" name="Graphic 6">
            <a:extLst>
              <a:ext uri="{FF2B5EF4-FFF2-40B4-BE49-F238E27FC236}">
                <a16:creationId xmlns:a16="http://schemas.microsoft.com/office/drawing/2014/main" id="{B0997B0F-7D8E-4E93-9FC4-13A2929F5C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213" y="2684697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3" name="Graphic 6">
            <a:extLst>
              <a:ext uri="{FF2B5EF4-FFF2-40B4-BE49-F238E27FC236}">
                <a16:creationId xmlns:a16="http://schemas.microsoft.com/office/drawing/2014/main" id="{3633B46B-0A3C-4A4F-A0F7-890B40120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9550" y="2684438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" name="Graphic 193">
            <a:extLst>
              <a:ext uri="{FF2B5EF4-FFF2-40B4-BE49-F238E27FC236}">
                <a16:creationId xmlns:a16="http://schemas.microsoft.com/office/drawing/2014/main" id="{625AF08F-5A84-4377-8316-717AEE897D3F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8502678" y="2466209"/>
            <a:ext cx="457200" cy="457200"/>
          </a:xfrm>
          <a:prstGeom prst="rect">
            <a:avLst/>
          </a:prstGeom>
        </p:spPr>
      </p:pic>
      <p:pic>
        <p:nvPicPr>
          <p:cNvPr id="195" name="Graphic 194">
            <a:extLst>
              <a:ext uri="{FF2B5EF4-FFF2-40B4-BE49-F238E27FC236}">
                <a16:creationId xmlns:a16="http://schemas.microsoft.com/office/drawing/2014/main" id="{3645E8FD-97C6-4908-B552-565122038F82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8053066" y="319877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58604</TotalTime>
  <Words>322</Words>
  <Application>Microsoft Office PowerPoint</Application>
  <PresentationFormat>Widescreen</PresentationFormat>
  <Paragraphs>61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Amazon Ember</vt:lpstr>
      <vt:lpstr>Arial</vt:lpstr>
      <vt:lpstr>Calibri</vt:lpstr>
      <vt:lpstr>Calibri Light</vt:lpstr>
      <vt:lpstr>Metropolis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Computing on AWS</dc:title>
  <dc:subject/>
  <dc:creator>Amazon Web Services</dc:creator>
  <cp:keywords/>
  <dc:description/>
  <cp:lastModifiedBy>Courtright, Andrea</cp:lastModifiedBy>
  <cp:revision>97</cp:revision>
  <dcterms:created xsi:type="dcterms:W3CDTF">2020-07-21T19:38:25Z</dcterms:created>
  <dcterms:modified xsi:type="dcterms:W3CDTF">2023-07-24T19:09:13Z</dcterms:modified>
  <cp:category/>
</cp:coreProperties>
</file>