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"/>
  </p:notesMasterIdLst>
  <p:sldIdLst>
    <p:sldId id="276" r:id="rId2"/>
    <p:sldId id="27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bby Chang" initials="DC" lastIdx="8" clrIdx="0">
    <p:extLst>
      <p:ext uri="{19B8F6BF-5375-455C-9EA6-DF929625EA0E}">
        <p15:presenceInfo xmlns:p15="http://schemas.microsoft.com/office/powerpoint/2012/main" userId="Debby Ch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7C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1317"/>
    <p:restoredTop sz="94721"/>
  </p:normalViewPr>
  <p:slideViewPr>
    <p:cSldViewPr snapToGrid="0" snapToObjects="1">
      <p:cViewPr varScale="1">
        <p:scale>
          <a:sx n="76" d="100"/>
          <a:sy n="76" d="100"/>
        </p:scale>
        <p:origin x="216" y="4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E6B231-60EB-4C49-AAEF-269B5DFF8A47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686CF6-1F11-0F42-9224-21A256809AA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17348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quip-amazon.com/5XEtAzI2yYvC/Code-Sample-Events" TargetMode="External"/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 developer initiates an activity in AWS CI/CD pipeline such as push code changes. These activities create Amazon </a:t>
            </a:r>
            <a:r>
              <a:rPr lang="en-US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CloudWatch events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EventBridge event rule detects the CloudWatch events and sends the event data to an Amazon Kinesis Firehose Delivery Stream. One event rule per event source.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event rule is also created to capture event data from Amazon CloudWatch Synthetics Canary if customer has set up the canary – only needed for MTTR.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Firehose uses a Lambda function for data transformation. It extracts relevant data and sends it to an Amazon S3 bucket.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Athena database queries the S3 data and returns the query result to an Amazon QuickSight.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 Amazon QuickSight obtains the query result and builds dashboard displays for the management team.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353B235-0EC1-A945-8A73-E24DD50E928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2364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F70B15-2441-8C40-A7FF-E2A903BA09D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AFEDCD3-FE1E-3A42-A167-0D7548E8604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AA736C-3AF2-754D-B90D-CBD0931395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846406-6A04-E148-9208-C65993B695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F5A83A-851E-1A44-9FCE-6FFD4813A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7658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6A80F3-24C0-CB47-9701-966500419C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E4C93E1-0242-0D43-9778-62EBD48D13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F8B7D1-6415-D741-8ED7-723B58CDB6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C8EDD59-7593-9648-BF09-F82F663A9C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3E32E3-4EBB-0146-BCB3-694DD54334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394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BD1C21A-B8BD-4146-8AD7-8E9448250F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22FC8A-61FE-DB4B-8F2A-FE5EDE2F03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F5535-45FC-9A44-81C9-97555F81DD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8AC401-C660-EF4F-B64A-0D14A2C67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02AEFD-3CC8-8F44-9371-5A08F34072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03680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85C4C-80D1-964F-8C27-E6533D3185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5D3B0B-74C5-4245-AEBB-F278384475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0775128-5C99-924A-8235-4D35BDF561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C43A23-0936-5347-BCEE-94B0BBC5ED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C6E944D-764C-594E-89F2-A935820D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7634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5914EC-30FA-784D-89FE-065ABF8A6F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902DC6-75AF-934A-8CD0-3860E57B69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21C632-EFB6-984D-9E96-59FFF44896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F414A-1C2C-F74E-966B-28ED860758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D465928-0931-B243-805D-290462A0E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15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29B84D-AA29-BF47-A2C3-00F3CC6F5C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9547C6-5414-4D49-B625-9F62F01829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F339C-0A28-6E45-9806-D043A1E2EB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000151-3BFF-394D-AA82-5EC5D874D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A515EA-2174-8A4C-9226-DDCFAF19D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8A7A2B-22F6-B34E-AAAA-F650C35AA0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3797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5B524-B009-1849-954B-63F1A2B25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1A1271-2C8E-744E-B3A6-F1F4D0BD5C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0C27E9-0BB9-684A-83E9-B98AEBE76C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68C2C89-FB2B-2848-9CBC-845ACD8AEE3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318A7B3-5BB6-F142-8991-B826A35EBC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37F6A90-BCA7-A844-BDD1-229C01420A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570EB13-5D11-5449-9512-615224438F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989CFB-D3AA-5D40-8CD5-82FB72E23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552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A4C06F-E9D1-9848-8730-019EDC09AF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4F6A42A-BD0A-6044-B98A-667A10B91A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E66F7CE-1782-F34B-8546-4418076A07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A4FECA-CEB6-EA48-989E-7692058365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383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725ACDC-A542-1644-ACC8-03BEFDCE9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73CAD7-D680-3248-89AC-406C3A2FBF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2F4454D-3F33-CF4C-AAEA-B9C5C3288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03239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78DC62-3092-4F47-B1CE-3F896D090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2C02A2-C681-EC4D-883E-EDD4C9F355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3B3D7A2-001A-E546-90B4-92D80CF484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7D9759-F5A3-D041-9C49-871DE9391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16F5AD-6FC4-0546-BCC8-1996C15EB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97A332-74A7-C049-9406-D84CFB5A0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185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6A51D8-6D19-DF4B-9F98-C7AC0FFEE2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D56044-1EBB-F64A-B5BC-EF7CA426207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045DFA7-FA61-E240-8E13-D17D1C0DAB7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896980-11CA-3B45-AE34-01194C85EF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3CCDDE-3E46-2544-ACD5-1F7475EA9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5FCE0F-973C-2D41-A199-7D2984F733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3736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15F298-9AE0-F440-B542-5F54802A7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99FAE3-2B3B-D548-B56B-CE84E6538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3DF35-730C-C244-B98A-CB1C9F822F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802BD-3636-C34F-81A0-C5C670484C61}" type="datetimeFigureOut">
              <a:rPr lang="en-US" smtClean="0"/>
              <a:t>2/28/23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4F7E14-3D8F-1644-8351-8BCD9C2C76C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280F83-AAFE-764D-9B87-A488A02ADD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73FA04-4AF2-1744-AE26-E4FC07BCCC7D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2102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18" Type="http://schemas.openxmlformats.org/officeDocument/2006/relationships/image" Target="../media/image15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4.svg"/><Relationship Id="rId12" Type="http://schemas.openxmlformats.org/officeDocument/2006/relationships/image" Target="../media/image9.png"/><Relationship Id="rId17" Type="http://schemas.openxmlformats.org/officeDocument/2006/relationships/image" Target="../media/image1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png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24" Type="http://schemas.openxmlformats.org/officeDocument/2006/relationships/image" Target="../media/image21.png"/><Relationship Id="rId5" Type="http://schemas.openxmlformats.org/officeDocument/2006/relationships/hyperlink" Target="https://docs.aws.amazon.com/architecture-diagrams/latest/omni-channel-customer-engagement-for-airlines/omni-channel-customer-engagement-for-airlines.html" TargetMode="External"/><Relationship Id="rId15" Type="http://schemas.openxmlformats.org/officeDocument/2006/relationships/image" Target="../media/image12.svg"/><Relationship Id="rId23" Type="http://schemas.openxmlformats.org/officeDocument/2006/relationships/image" Target="../media/image20.png"/><Relationship Id="rId10" Type="http://schemas.openxmlformats.org/officeDocument/2006/relationships/image" Target="../media/image7.png"/><Relationship Id="rId19" Type="http://schemas.openxmlformats.org/officeDocument/2006/relationships/image" Target="../media/image16.png"/><Relationship Id="rId4" Type="http://schemas.openxmlformats.org/officeDocument/2006/relationships/image" Target="../media/image2.svg"/><Relationship Id="rId9" Type="http://schemas.openxmlformats.org/officeDocument/2006/relationships/image" Target="../media/image6.png"/><Relationship Id="rId14" Type="http://schemas.openxmlformats.org/officeDocument/2006/relationships/image" Target="../media/image11.png"/><Relationship Id="rId22" Type="http://schemas.openxmlformats.org/officeDocument/2006/relationships/image" Target="../media/image19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aws.amazon.com/architecture/" TargetMode="External"/><Relationship Id="rId2" Type="http://schemas.openxmlformats.org/officeDocument/2006/relationships/hyperlink" Target="https://aws.amazon.com/architecture/icons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docs-feedback.aws.amazon.com/feedback.jsp?feedback_destination_id=a0d18259-7974-4e8f-8382-0a4be53f4374&amp;topic_url=http://docs.aws.amazon.com/en_us/architecture-diagrams/latest/high-performance-computing-on-aws/high-performance-computing-on-aws.html" TargetMode="External"/><Relationship Id="rId4" Type="http://schemas.openxmlformats.org/officeDocument/2006/relationships/hyperlink" Target="https://aws.amazon.com/architecture/well-architected/?wa-lens-whitepapers.sort-by=item.additionalFields.sortDate&amp;wa-lens-whitepapers.sort-order=desc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Box 71">
            <a:extLst>
              <a:ext uri="{FF2B5EF4-FFF2-40B4-BE49-F238E27FC236}">
                <a16:creationId xmlns:a16="http://schemas.microsoft.com/office/drawing/2014/main" id="{1271BE9C-FDD5-DC4D-9BA5-3B7493EA2D8F}"/>
              </a:ext>
            </a:extLst>
          </p:cNvPr>
          <p:cNvSpPr txBox="1"/>
          <p:nvPr/>
        </p:nvSpPr>
        <p:spPr>
          <a:xfrm>
            <a:off x="95668" y="134489"/>
            <a:ext cx="62719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Omni-channel Customer Engagement for Airlines</a:t>
            </a:r>
          </a:p>
        </p:txBody>
      </p:sp>
      <p:pic>
        <p:nvPicPr>
          <p:cNvPr id="103" name="Graphic 102">
            <a:extLst>
              <a:ext uri="{FF2B5EF4-FFF2-40B4-BE49-F238E27FC236}">
                <a16:creationId xmlns:a16="http://schemas.microsoft.com/office/drawing/2014/main" id="{1DD42CEA-08C0-B743-AC84-1AA6A123B8A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69392" y="6406198"/>
            <a:ext cx="585391" cy="348070"/>
          </a:xfrm>
          <a:prstGeom prst="rect">
            <a:avLst/>
          </a:prstGeom>
        </p:spPr>
      </p:pic>
      <p:sp>
        <p:nvSpPr>
          <p:cNvPr id="104" name="AWS copyright text">
            <a:extLst>
              <a:ext uri="{FF2B5EF4-FFF2-40B4-BE49-F238E27FC236}">
                <a16:creationId xmlns:a16="http://schemas.microsoft.com/office/drawing/2014/main" id="{E926D9DC-0FDF-1C44-85C5-53E31AA8B8D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43000" y="6619133"/>
            <a:ext cx="4036484" cy="143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x-none" sz="933" b="0" i="0" dirty="0">
                <a:solidFill>
                  <a:srgbClr val="7F7F7F"/>
                </a:solidFill>
                <a:latin typeface="Amazon Ember" charset="0"/>
                <a:ea typeface="Amazon Ember" charset="0"/>
                <a:cs typeface="Amazon Ember" charset="0"/>
              </a:rPr>
              <a:t>© 2022, Amazon Web Services, Inc. or its affiliates. All rights reserved.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54BEBEF-567F-BD43-B598-F246075C6BF3}"/>
              </a:ext>
            </a:extLst>
          </p:cNvPr>
          <p:cNvSpPr txBox="1"/>
          <p:nvPr/>
        </p:nvSpPr>
        <p:spPr>
          <a:xfrm>
            <a:off x="101092" y="458980"/>
            <a:ext cx="48628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For the architecture description, refer to the </a:t>
            </a:r>
            <a:r>
              <a:rPr lang="en-US" sz="1400" dirty="0">
                <a:hlinkClick r:id="rId5"/>
              </a:rPr>
              <a:t>full diagram</a:t>
            </a:r>
            <a:r>
              <a:rPr lang="en-US" sz="1400" dirty="0"/>
              <a:t>. </a:t>
            </a:r>
          </a:p>
        </p:txBody>
      </p:sp>
      <p:cxnSp>
        <p:nvCxnSpPr>
          <p:cNvPr id="2" name="Straight Arrow Connector 8">
            <a:extLst>
              <a:ext uri="{FF2B5EF4-FFF2-40B4-BE49-F238E27FC236}">
                <a16:creationId xmlns:a16="http://schemas.microsoft.com/office/drawing/2014/main" id="{138F43A3-C10B-A05B-6FF9-46CBBD30F168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7065378" y="4977998"/>
            <a:ext cx="730660" cy="745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Elbow Connector 18">
            <a:extLst>
              <a:ext uri="{FF2B5EF4-FFF2-40B4-BE49-F238E27FC236}">
                <a16:creationId xmlns:a16="http://schemas.microsoft.com/office/drawing/2014/main" id="{61B83527-E135-BF04-2359-0E14CB0BDA3C}"/>
              </a:ext>
            </a:extLst>
          </p:cNvPr>
          <p:cNvCxnSpPr>
            <a:cxnSpLocks/>
            <a:endCxn id="9" idx="0"/>
          </p:cNvCxnSpPr>
          <p:nvPr/>
        </p:nvCxnSpPr>
        <p:spPr>
          <a:xfrm rot="10800000" flipV="1">
            <a:off x="6780738" y="3820665"/>
            <a:ext cx="951674" cy="894678"/>
          </a:xfrm>
          <a:prstGeom prst="bentConnector2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9">
            <a:extLst>
              <a:ext uri="{FF2B5EF4-FFF2-40B4-BE49-F238E27FC236}">
                <a16:creationId xmlns:a16="http://schemas.microsoft.com/office/drawing/2014/main" id="{A8AC0AFE-F9DE-41EF-B7CE-CAEF53299518}"/>
              </a:ext>
            </a:extLst>
          </p:cNvPr>
          <p:cNvSpPr/>
          <p:nvPr/>
        </p:nvSpPr>
        <p:spPr>
          <a:xfrm>
            <a:off x="2874621" y="1403943"/>
            <a:ext cx="5720405" cy="434272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2920" tIns="91440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>
                <a:solidFill>
                  <a:sysClr val="windowText" lastClr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Cloud</a:t>
            </a:r>
          </a:p>
        </p:txBody>
      </p:sp>
      <p:pic>
        <p:nvPicPr>
          <p:cNvPr id="6" name="Graphic 35">
            <a:extLst>
              <a:ext uri="{FF2B5EF4-FFF2-40B4-BE49-F238E27FC236}">
                <a16:creationId xmlns:a16="http://schemas.microsoft.com/office/drawing/2014/main" id="{9B31DCE8-06BD-EC42-7E84-5CABFC2CD50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rcRect/>
          <a:stretch/>
        </p:blipFill>
        <p:spPr>
          <a:xfrm>
            <a:off x="2871871" y="1400821"/>
            <a:ext cx="381000" cy="381000"/>
          </a:xfrm>
          <a:prstGeom prst="rect">
            <a:avLst/>
          </a:prstGeom>
        </p:spPr>
      </p:pic>
      <p:sp>
        <p:nvSpPr>
          <p:cNvPr id="7" name="CuadroTexto 39">
            <a:extLst>
              <a:ext uri="{FF2B5EF4-FFF2-40B4-BE49-F238E27FC236}">
                <a16:creationId xmlns:a16="http://schemas.microsoft.com/office/drawing/2014/main" id="{1BDE3170-9D10-C9B6-C688-A7F32FB40479}"/>
              </a:ext>
            </a:extLst>
          </p:cNvPr>
          <p:cNvSpPr txBox="1"/>
          <p:nvPr/>
        </p:nvSpPr>
        <p:spPr>
          <a:xfrm>
            <a:off x="6648076" y="2926603"/>
            <a:ext cx="135507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R="0" lvl="0" indent="0" algn="ct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00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mazon Ember" panose="020B0603020204020204" pitchFamily="34" charset="0"/>
                <a:rtl val="0"/>
              </a:defRPr>
            </a:lvl1pPr>
          </a:lstStyle>
          <a:p>
            <a:r>
              <a:rPr lang="en-US" altLang="en-US" dirty="0">
                <a:solidFill>
                  <a:schemeClr val="tx1"/>
                </a:solidFill>
                <a:ea typeface="Amazon Ember" panose="020B0603020204020204" pitchFamily="34" charset="0"/>
                <a:cs typeface="Amazon Ember" panose="020B0603020204020204" pitchFamily="34" charset="0"/>
              </a:rPr>
              <a:t>Amazon DynamoDB</a:t>
            </a:r>
          </a:p>
        </p:txBody>
      </p:sp>
      <p:pic>
        <p:nvPicPr>
          <p:cNvPr id="8" name="Graphic 23">
            <a:extLst>
              <a:ext uri="{FF2B5EF4-FFF2-40B4-BE49-F238E27FC236}">
                <a16:creationId xmlns:a16="http://schemas.microsoft.com/office/drawing/2014/main" id="{A36DB8B3-B60D-E44D-3258-339CFB292C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3694" y="2410010"/>
            <a:ext cx="53999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phic 6">
            <a:extLst>
              <a:ext uri="{FF2B5EF4-FFF2-40B4-BE49-F238E27FC236}">
                <a16:creationId xmlns:a16="http://schemas.microsoft.com/office/drawing/2014/main" id="{3E5ED288-63C4-D58E-C7CC-06D905624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0737" y="4715343"/>
            <a:ext cx="540001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EC75A3A-C99E-FB29-F265-D3F6FF95153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101532" y="5248743"/>
            <a:ext cx="138211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Personalize</a:t>
            </a:r>
          </a:p>
        </p:txBody>
      </p:sp>
      <p:grpSp>
        <p:nvGrpSpPr>
          <p:cNvPr id="11" name="Group 102">
            <a:extLst>
              <a:ext uri="{FF2B5EF4-FFF2-40B4-BE49-F238E27FC236}">
                <a16:creationId xmlns:a16="http://schemas.microsoft.com/office/drawing/2014/main" id="{F4BCABBA-763A-7AB7-2143-C8D4D5E50A79}"/>
              </a:ext>
            </a:extLst>
          </p:cNvPr>
          <p:cNvGrpSpPr/>
          <p:nvPr/>
        </p:nvGrpSpPr>
        <p:grpSpPr>
          <a:xfrm>
            <a:off x="5357376" y="4296384"/>
            <a:ext cx="2155944" cy="1326102"/>
            <a:chOff x="6682710" y="1166776"/>
            <a:chExt cx="2946635" cy="1326102"/>
          </a:xfrm>
        </p:grpSpPr>
        <p:sp>
          <p:nvSpPr>
            <p:cNvPr id="12" name="Rectangle 73">
              <a:extLst>
                <a:ext uri="{FF2B5EF4-FFF2-40B4-BE49-F238E27FC236}">
                  <a16:creationId xmlns:a16="http://schemas.microsoft.com/office/drawing/2014/main" id="{4FE986F7-03EE-ADF6-C1DB-C658F5D375FE}"/>
                </a:ext>
              </a:extLst>
            </p:cNvPr>
            <p:cNvSpPr/>
            <p:nvPr/>
          </p:nvSpPr>
          <p:spPr>
            <a:xfrm>
              <a:off x="6682710" y="1166776"/>
              <a:ext cx="2946635" cy="1326102"/>
            </a:xfrm>
            <a:prstGeom prst="rect">
              <a:avLst/>
            </a:prstGeom>
            <a:noFill/>
            <a:ln w="15875">
              <a:solidFill>
                <a:schemeClr val="tx2">
                  <a:lumMod val="9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tIns="91440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00" dirty="0">
                <a:solidFill>
                  <a:schemeClr val="tx1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  <p:sp>
          <p:nvSpPr>
            <p:cNvPr id="13" name="TextBox 49">
              <a:extLst>
                <a:ext uri="{FF2B5EF4-FFF2-40B4-BE49-F238E27FC236}">
                  <a16:creationId xmlns:a16="http://schemas.microsoft.com/office/drawing/2014/main" id="{DEEE057D-944D-C6D3-1E3C-AD535D9B933C}"/>
                </a:ext>
              </a:extLst>
            </p:cNvPr>
            <p:cNvSpPr txBox="1"/>
            <p:nvPr/>
          </p:nvSpPr>
          <p:spPr>
            <a:xfrm>
              <a:off x="7699785" y="1361516"/>
              <a:ext cx="763745" cy="24622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l"/>
              <a:endPara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endParaRPr>
            </a:p>
          </p:txBody>
        </p:sp>
      </p:grpSp>
      <p:sp>
        <p:nvSpPr>
          <p:cNvPr id="14" name="CuadroTexto 65">
            <a:extLst>
              <a:ext uri="{FF2B5EF4-FFF2-40B4-BE49-F238E27FC236}">
                <a16:creationId xmlns:a16="http://schemas.microsoft.com/office/drawing/2014/main" id="{9A689E3E-12F5-CD45-767C-EABD4587211B}"/>
              </a:ext>
            </a:extLst>
          </p:cNvPr>
          <p:cNvSpPr txBox="1"/>
          <p:nvPr/>
        </p:nvSpPr>
        <p:spPr>
          <a:xfrm>
            <a:off x="4438590" y="4846099"/>
            <a:ext cx="907621" cy="430887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1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Amazon S3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MX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website</a:t>
            </a:r>
            <a:endParaRPr kumimoji="0" lang="es-MX" sz="1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  <a:sym typeface="Helvetica"/>
              <a:rtl val="0"/>
            </a:endParaRPr>
          </a:p>
        </p:txBody>
      </p:sp>
      <p:pic>
        <p:nvPicPr>
          <p:cNvPr id="15" name="Graphic 8">
            <a:extLst>
              <a:ext uri="{FF2B5EF4-FFF2-40B4-BE49-F238E27FC236}">
                <a16:creationId xmlns:a16="http://schemas.microsoft.com/office/drawing/2014/main" id="{9965CE46-A5AD-7DB5-AD64-8DB9C9874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2612" y="4715343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25">
            <a:extLst>
              <a:ext uri="{FF2B5EF4-FFF2-40B4-BE49-F238E27FC236}">
                <a16:creationId xmlns:a16="http://schemas.microsoft.com/office/drawing/2014/main" id="{FC0DE402-7B15-C1A3-F084-4286941CD08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41335" y="3917754"/>
            <a:ext cx="115436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  <a:p>
            <a:pPr algn="ctr"/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core</a:t>
            </a:r>
          </a:p>
        </p:txBody>
      </p:sp>
      <p:sp>
        <p:nvSpPr>
          <p:cNvPr id="17" name="TextBox 25">
            <a:extLst>
              <a:ext uri="{FF2B5EF4-FFF2-40B4-BE49-F238E27FC236}">
                <a16:creationId xmlns:a16="http://schemas.microsoft.com/office/drawing/2014/main" id="{BD399C8C-8ADC-334D-2B3C-7946B363D32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69811" y="2089071"/>
            <a:ext cx="1134499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  <a:p>
            <a:pPr algn="ctr"/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search</a:t>
            </a:r>
          </a:p>
        </p:txBody>
      </p:sp>
      <p:pic>
        <p:nvPicPr>
          <p:cNvPr id="18" name="Graphic 18">
            <a:extLst>
              <a:ext uri="{FF2B5EF4-FFF2-40B4-BE49-F238E27FC236}">
                <a16:creationId xmlns:a16="http://schemas.microsoft.com/office/drawing/2014/main" id="{A1718B27-648B-4DBC-9486-61F61D1D65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542" y="1603505"/>
            <a:ext cx="5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TextBox 19">
            <a:extLst>
              <a:ext uri="{FF2B5EF4-FFF2-40B4-BE49-F238E27FC236}">
                <a16:creationId xmlns:a16="http://schemas.microsoft.com/office/drawing/2014/main" id="{C58F6D6E-BEA4-DB85-27CB-86FB44B38B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62722" y="2126545"/>
            <a:ext cx="195514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OpenSearch Service</a:t>
            </a:r>
          </a:p>
        </p:txBody>
      </p:sp>
      <p:pic>
        <p:nvPicPr>
          <p:cNvPr id="20" name="Graphic 8">
            <a:extLst>
              <a:ext uri="{FF2B5EF4-FFF2-40B4-BE49-F238E27FC236}">
                <a16:creationId xmlns:a16="http://schemas.microsoft.com/office/drawing/2014/main" id="{4AA87616-44A5-D674-C5AD-6DE4571BC2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2412" y="4306391"/>
            <a:ext cx="540000" cy="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Graphic 17">
            <a:extLst>
              <a:ext uri="{FF2B5EF4-FFF2-40B4-BE49-F238E27FC236}">
                <a16:creationId xmlns:a16="http://schemas.microsoft.com/office/drawing/2014/main" id="{B0E8677A-C8EA-C99D-7095-1FD9F22A12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/>
          <a:srcRect/>
          <a:stretch/>
        </p:blipFill>
        <p:spPr bwMode="auto">
          <a:xfrm>
            <a:off x="3398520" y="3384471"/>
            <a:ext cx="53999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Graphic 23">
            <a:extLst>
              <a:ext uri="{FF2B5EF4-FFF2-40B4-BE49-F238E27FC236}">
                <a16:creationId xmlns:a16="http://schemas.microsoft.com/office/drawing/2014/main" id="{855160BA-96E0-4435-F614-5A9B7F431C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8100" y="3395722"/>
            <a:ext cx="540002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15">
            <a:extLst>
              <a:ext uri="{FF2B5EF4-FFF2-40B4-BE49-F238E27FC236}">
                <a16:creationId xmlns:a16="http://schemas.microsoft.com/office/drawing/2014/main" id="{2E6A2810-1405-8B50-2CA3-59B5DE6A5B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20668" y="3946973"/>
            <a:ext cx="122223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Lex</a:t>
            </a:r>
          </a:p>
        </p:txBody>
      </p:sp>
      <p:pic>
        <p:nvPicPr>
          <p:cNvPr id="24" name="Graphic 25">
            <a:extLst>
              <a:ext uri="{FF2B5EF4-FFF2-40B4-BE49-F238E27FC236}">
                <a16:creationId xmlns:a16="http://schemas.microsoft.com/office/drawing/2014/main" id="{9A63C69F-28D6-E1AB-1EE4-176370B760B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>
            <a:extLst>
              <a:ext uri="{96DAC541-7B7A-43D3-8B79-37D633B846F1}">
                <asvg:svgBlip xmlns:asvg="http://schemas.microsoft.com/office/drawing/2016/SVG/main" r:embed="rId15"/>
              </a:ext>
            </a:extLst>
          </a:blip>
          <a:srcRect/>
          <a:stretch/>
        </p:blipFill>
        <p:spPr bwMode="auto">
          <a:xfrm>
            <a:off x="7796038" y="4708743"/>
            <a:ext cx="5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TextBox 11">
            <a:extLst>
              <a:ext uri="{FF2B5EF4-FFF2-40B4-BE49-F238E27FC236}">
                <a16:creationId xmlns:a16="http://schemas.microsoft.com/office/drawing/2014/main" id="{A59293AB-BF83-660B-5B2E-E59739A8B6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454632" y="5250206"/>
            <a:ext cx="124563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Pinpoint</a:t>
            </a:r>
          </a:p>
        </p:txBody>
      </p:sp>
      <p:pic>
        <p:nvPicPr>
          <p:cNvPr id="26" name="Graphic 10">
            <a:extLst>
              <a:ext uri="{FF2B5EF4-FFF2-40B4-BE49-F238E27FC236}">
                <a16:creationId xmlns:a16="http://schemas.microsoft.com/office/drawing/2014/main" id="{03C87CCF-B9D8-B588-8E10-603CAD16E99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9943" y="3395722"/>
            <a:ext cx="53999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5">
            <a:extLst>
              <a:ext uri="{FF2B5EF4-FFF2-40B4-BE49-F238E27FC236}">
                <a16:creationId xmlns:a16="http://schemas.microsoft.com/office/drawing/2014/main" id="{A0F76E9B-0CD5-299C-38AB-E29073A06F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56493" y="3930792"/>
            <a:ext cx="1355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AWS Lambda</a:t>
            </a:r>
          </a:p>
          <a:p>
            <a:pPr algn="ctr"/>
            <a:r>
              <a:rPr lang="en-US" altLang="en-US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recommendations</a:t>
            </a:r>
          </a:p>
        </p:txBody>
      </p:sp>
      <p:pic>
        <p:nvPicPr>
          <p:cNvPr id="28" name="Graphic 10">
            <a:extLst>
              <a:ext uri="{FF2B5EF4-FFF2-40B4-BE49-F238E27FC236}">
                <a16:creationId xmlns:a16="http://schemas.microsoft.com/office/drawing/2014/main" id="{4C861A4E-237D-9872-5847-A8F9705C38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449" y="3384471"/>
            <a:ext cx="53999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Graphic 10">
            <a:extLst>
              <a:ext uri="{FF2B5EF4-FFF2-40B4-BE49-F238E27FC236}">
                <a16:creationId xmlns:a16="http://schemas.microsoft.com/office/drawing/2014/main" id="{09A67AB1-3785-B648-777A-962C538652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7345" y="1589986"/>
            <a:ext cx="539999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Graphic 19">
            <a:extLst>
              <a:ext uri="{FF2B5EF4-FFF2-40B4-BE49-F238E27FC236}">
                <a16:creationId xmlns:a16="http://schemas.microsoft.com/office/drawing/2014/main" id="{B63A3A6F-9052-BE5A-C393-0AC11B0B71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7406" y="4308183"/>
            <a:ext cx="5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" name="TextBox 11">
            <a:extLst>
              <a:ext uri="{FF2B5EF4-FFF2-40B4-BE49-F238E27FC236}">
                <a16:creationId xmlns:a16="http://schemas.microsoft.com/office/drawing/2014/main" id="{C0000B5F-4646-35DE-2B87-15C6AB6A135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2997" y="4846391"/>
            <a:ext cx="144881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CloudFront</a:t>
            </a:r>
          </a:p>
        </p:txBody>
      </p:sp>
      <p:pic>
        <p:nvPicPr>
          <p:cNvPr id="32" name="Graphic 17">
            <a:extLst>
              <a:ext uri="{FF2B5EF4-FFF2-40B4-BE49-F238E27FC236}">
                <a16:creationId xmlns:a16="http://schemas.microsoft.com/office/drawing/2014/main" id="{1F1BE7D2-D45F-0C60-A280-2767DD8CB8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2663" y="2233817"/>
            <a:ext cx="540000" cy="54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TextBox 19">
            <a:extLst>
              <a:ext uri="{FF2B5EF4-FFF2-40B4-BE49-F238E27FC236}">
                <a16:creationId xmlns:a16="http://schemas.microsoft.com/office/drawing/2014/main" id="{9DD5FFB9-BBF0-D91A-A153-D5668B6F15E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7811" y="2794014"/>
            <a:ext cx="1410303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Cognito</a:t>
            </a:r>
          </a:p>
        </p:txBody>
      </p:sp>
      <p:pic>
        <p:nvPicPr>
          <p:cNvPr id="34" name="Graphic 24">
            <a:extLst>
              <a:ext uri="{FF2B5EF4-FFF2-40B4-BE49-F238E27FC236}">
                <a16:creationId xmlns:a16="http://schemas.microsoft.com/office/drawing/2014/main" id="{28FB062B-00EC-8382-4361-1A253F4FF0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3332" y="2328470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" name="CuadroTexto 133">
            <a:extLst>
              <a:ext uri="{FF2B5EF4-FFF2-40B4-BE49-F238E27FC236}">
                <a16:creationId xmlns:a16="http://schemas.microsoft.com/office/drawing/2014/main" id="{205A6B95-2819-38D1-4358-C85F01C6ACE9}"/>
              </a:ext>
            </a:extLst>
          </p:cNvPr>
          <p:cNvSpPr txBox="1"/>
          <p:nvPr/>
        </p:nvSpPr>
        <p:spPr>
          <a:xfrm>
            <a:off x="5335656" y="5248743"/>
            <a:ext cx="840295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10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Amazon S3</a:t>
            </a:r>
          </a:p>
          <a:p>
            <a:pPr lvl="0" algn="ctr">
              <a:defRPr/>
            </a:pPr>
            <a:r>
              <a:rPr kumimoji="0" lang="es-MX" sz="1000" b="0" i="1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data </a:t>
            </a:r>
            <a:r>
              <a:rPr lang="es-MX" sz="1000" i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  <a:sym typeface="Helvetica"/>
                <a:rtl val="0"/>
              </a:rPr>
              <a:t>sets</a:t>
            </a:r>
            <a:endParaRPr kumimoji="0" lang="es-MX" sz="1000" b="0" i="1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  <a:sym typeface="Helvetica"/>
              <a:rtl val="0"/>
            </a:endParaRPr>
          </a:p>
        </p:txBody>
      </p:sp>
      <p:cxnSp>
        <p:nvCxnSpPr>
          <p:cNvPr id="36" name="Straight Arrow Connector 8">
            <a:extLst>
              <a:ext uri="{FF2B5EF4-FFF2-40B4-BE49-F238E27FC236}">
                <a16:creationId xmlns:a16="http://schemas.microsoft.com/office/drawing/2014/main" id="{D2895C1F-9F40-435F-E7C1-C8AA87FE32A4}"/>
              </a:ext>
            </a:extLst>
          </p:cNvPr>
          <p:cNvCxnSpPr>
            <a:cxnSpLocks/>
          </p:cNvCxnSpPr>
          <p:nvPr/>
        </p:nvCxnSpPr>
        <p:spPr>
          <a:xfrm>
            <a:off x="3931920" y="3722927"/>
            <a:ext cx="840295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8">
            <a:extLst>
              <a:ext uri="{FF2B5EF4-FFF2-40B4-BE49-F238E27FC236}">
                <a16:creationId xmlns:a16="http://schemas.microsoft.com/office/drawing/2014/main" id="{2F97DF80-39C3-FB2B-0906-0F3D8315A9B8}"/>
              </a:ext>
            </a:extLst>
          </p:cNvPr>
          <p:cNvCxnSpPr>
            <a:cxnSpLocks/>
          </p:cNvCxnSpPr>
          <p:nvPr/>
        </p:nvCxnSpPr>
        <p:spPr>
          <a:xfrm>
            <a:off x="6446520" y="3724743"/>
            <a:ext cx="786879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11">
            <a:extLst>
              <a:ext uri="{FF2B5EF4-FFF2-40B4-BE49-F238E27FC236}">
                <a16:creationId xmlns:a16="http://schemas.microsoft.com/office/drawing/2014/main" id="{E9233094-F50A-B270-8B4E-FE8FF21C9EC8}"/>
              </a:ext>
            </a:extLst>
          </p:cNvPr>
          <p:cNvCxnSpPr>
            <a:cxnSpLocks/>
            <a:stCxn id="26" idx="0"/>
            <a:endCxn id="8" idx="1"/>
          </p:cNvCxnSpPr>
          <p:nvPr/>
        </p:nvCxnSpPr>
        <p:spPr>
          <a:xfrm rot="5400000" flipH="1" flipV="1">
            <a:off x="5698962" y="2020991"/>
            <a:ext cx="715712" cy="2033751"/>
          </a:xfrm>
          <a:prstGeom prst="bentConnector2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11">
            <a:extLst>
              <a:ext uri="{FF2B5EF4-FFF2-40B4-BE49-F238E27FC236}">
                <a16:creationId xmlns:a16="http://schemas.microsoft.com/office/drawing/2014/main" id="{4E679559-1A92-18E1-DBC3-01284148CECA}"/>
              </a:ext>
            </a:extLst>
          </p:cNvPr>
          <p:cNvCxnSpPr>
            <a:cxnSpLocks/>
          </p:cNvCxnSpPr>
          <p:nvPr/>
        </p:nvCxnSpPr>
        <p:spPr>
          <a:xfrm flipV="1">
            <a:off x="3938519" y="1854058"/>
            <a:ext cx="1528826" cy="1794485"/>
          </a:xfrm>
          <a:prstGeom prst="bentConnector3">
            <a:avLst>
              <a:gd name="adj1" fmla="val 29538"/>
            </a:avLst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8">
            <a:extLst>
              <a:ext uri="{FF2B5EF4-FFF2-40B4-BE49-F238E27FC236}">
                <a16:creationId xmlns:a16="http://schemas.microsoft.com/office/drawing/2014/main" id="{8BA823F8-7CD6-8866-0A84-B867715256FC}"/>
              </a:ext>
            </a:extLst>
          </p:cNvPr>
          <p:cNvCxnSpPr>
            <a:cxnSpLocks/>
            <a:endCxn id="18" idx="1"/>
          </p:cNvCxnSpPr>
          <p:nvPr/>
        </p:nvCxnSpPr>
        <p:spPr>
          <a:xfrm flipV="1">
            <a:off x="6003450" y="1873505"/>
            <a:ext cx="1111092" cy="2126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8">
            <a:extLst>
              <a:ext uri="{FF2B5EF4-FFF2-40B4-BE49-F238E27FC236}">
                <a16:creationId xmlns:a16="http://schemas.microsoft.com/office/drawing/2014/main" id="{2D708ABA-F39D-2AD0-E408-2B78B26DBF2A}"/>
              </a:ext>
            </a:extLst>
          </p:cNvPr>
          <p:cNvCxnSpPr>
            <a:cxnSpLocks/>
          </p:cNvCxnSpPr>
          <p:nvPr/>
        </p:nvCxnSpPr>
        <p:spPr>
          <a:xfrm flipH="1" flipV="1">
            <a:off x="3947405" y="4578183"/>
            <a:ext cx="640080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18">
            <a:extLst>
              <a:ext uri="{FF2B5EF4-FFF2-40B4-BE49-F238E27FC236}">
                <a16:creationId xmlns:a16="http://schemas.microsoft.com/office/drawing/2014/main" id="{CA343BB8-A696-6B39-AE9F-8E9215DF1A07}"/>
              </a:ext>
            </a:extLst>
          </p:cNvPr>
          <p:cNvCxnSpPr>
            <a:cxnSpLocks/>
            <a:stCxn id="24" idx="3"/>
            <a:endCxn id="44" idx="3"/>
          </p:cNvCxnSpPr>
          <p:nvPr/>
        </p:nvCxnSpPr>
        <p:spPr>
          <a:xfrm flipV="1">
            <a:off x="8336038" y="4977196"/>
            <a:ext cx="624043" cy="1547"/>
          </a:xfrm>
          <a:prstGeom prst="bentConnector3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Graphic 50">
            <a:extLst>
              <a:ext uri="{FF2B5EF4-FFF2-40B4-BE49-F238E27FC236}">
                <a16:creationId xmlns:a16="http://schemas.microsoft.com/office/drawing/2014/main" id="{09265FC4-BDF0-D1EB-4708-843B469400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53853" y="4977196"/>
            <a:ext cx="293067" cy="2930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Graphic 23">
            <a:extLst>
              <a:ext uri="{FF2B5EF4-FFF2-40B4-BE49-F238E27FC236}">
                <a16:creationId xmlns:a16="http://schemas.microsoft.com/office/drawing/2014/main" id="{950CA73A-DEA2-2085-CC6F-D96FD68171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96DAC541-7B7A-43D3-8B79-37D633B846F1}">
                <asvg:svgBlip xmlns:asvg="http://schemas.microsoft.com/office/drawing/2016/SVG/main" r:embed="rId22"/>
              </a:ext>
            </a:extLst>
          </a:blip>
          <a:srcRect/>
          <a:stretch/>
        </p:blipFill>
        <p:spPr bwMode="auto">
          <a:xfrm flipH="1">
            <a:off x="8960081" y="4742246"/>
            <a:ext cx="46990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7">
            <a:extLst>
              <a:ext uri="{FF2B5EF4-FFF2-40B4-BE49-F238E27FC236}">
                <a16:creationId xmlns:a16="http://schemas.microsoft.com/office/drawing/2014/main" id="{7FF03CE7-24BA-8F64-7C23-62F2BB633B8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586647" y="5235336"/>
            <a:ext cx="1465136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Push notification: email and text</a:t>
            </a:r>
            <a:endParaRPr lang="en-US" altLang="en-US" sz="1100" dirty="0"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pic>
        <p:nvPicPr>
          <p:cNvPr id="46" name="Graphic 18">
            <a:extLst>
              <a:ext uri="{FF2B5EF4-FFF2-40B4-BE49-F238E27FC236}">
                <a16:creationId xmlns:a16="http://schemas.microsoft.com/office/drawing/2014/main" id="{4A42740C-93A6-43E1-361E-4228517A37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5680" y="2353143"/>
            <a:ext cx="260440" cy="2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7" name="Straight Arrow Connector 8">
            <a:extLst>
              <a:ext uri="{FF2B5EF4-FFF2-40B4-BE49-F238E27FC236}">
                <a16:creationId xmlns:a16="http://schemas.microsoft.com/office/drawing/2014/main" id="{FF6E414F-EB9B-CB50-761E-5E2C7156EA97}"/>
              </a:ext>
            </a:extLst>
          </p:cNvPr>
          <p:cNvCxnSpPr>
            <a:cxnSpLocks/>
          </p:cNvCxnSpPr>
          <p:nvPr/>
        </p:nvCxnSpPr>
        <p:spPr>
          <a:xfrm>
            <a:off x="5309942" y="3724743"/>
            <a:ext cx="588158" cy="0"/>
          </a:xfrm>
          <a:prstGeom prst="straightConnector1">
            <a:avLst/>
          </a:prstGeom>
          <a:ln w="12700">
            <a:solidFill>
              <a:srgbClr val="545B64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25">
            <a:extLst>
              <a:ext uri="{FF2B5EF4-FFF2-40B4-BE49-F238E27FC236}">
                <a16:creationId xmlns:a16="http://schemas.microsoft.com/office/drawing/2014/main" id="{09B10AC3-0993-0F89-21CA-F0A9521C130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62066" y="2110762"/>
            <a:ext cx="82417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8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login Information</a:t>
            </a:r>
            <a:endParaRPr lang="en-US" altLang="en-US" sz="1050" dirty="0">
              <a:solidFill>
                <a:srgbClr val="000000"/>
              </a:solidFill>
              <a:latin typeface="Amazon Ember" panose="020B0603020204020204" pitchFamily="34" charset="0"/>
              <a:ea typeface="Amazon Ember" panose="020B0603020204020204" pitchFamily="34" charset="0"/>
              <a:cs typeface="Amazon Ember" panose="020B0603020204020204" pitchFamily="34" charset="0"/>
            </a:endParaRPr>
          </a:p>
        </p:txBody>
      </p:sp>
      <p:sp>
        <p:nvSpPr>
          <p:cNvPr id="49" name="TextBox 25">
            <a:extLst>
              <a:ext uri="{FF2B5EF4-FFF2-40B4-BE49-F238E27FC236}">
                <a16:creationId xmlns:a16="http://schemas.microsoft.com/office/drawing/2014/main" id="{643DAB36-AE7D-5C1F-D227-A80D5BEE6B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871781" y="3947303"/>
            <a:ext cx="1614958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/>
            <a:r>
              <a:rPr lang="en-US" altLang="en-US" sz="11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Amazon API Gateway</a:t>
            </a:r>
          </a:p>
        </p:txBody>
      </p:sp>
      <p:sp>
        <p:nvSpPr>
          <p:cNvPr id="50" name="NumBox 1">
            <a:extLst>
              <a:ext uri="{FF2B5EF4-FFF2-40B4-BE49-F238E27FC236}">
                <a16:creationId xmlns:a16="http://schemas.microsoft.com/office/drawing/2014/main" id="{4F81312C-3080-EC78-5B2F-937834DAD4FE}"/>
              </a:ext>
            </a:extLst>
          </p:cNvPr>
          <p:cNvSpPr>
            <a:spLocks noChangeAspect="1"/>
          </p:cNvSpPr>
          <p:nvPr/>
        </p:nvSpPr>
        <p:spPr>
          <a:xfrm>
            <a:off x="3843605" y="5151191"/>
            <a:ext cx="274320" cy="27140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0"/>
          <a:lstStyle/>
          <a:p>
            <a:pPr algn="ctr"/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1</a:t>
            </a:r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DF0A22E4-CAB1-2E51-12E0-91C60CF39F9F}"/>
              </a:ext>
            </a:extLst>
          </p:cNvPr>
          <p:cNvGrpSpPr/>
          <p:nvPr/>
        </p:nvGrpSpPr>
        <p:grpSpPr>
          <a:xfrm>
            <a:off x="8715247" y="1819743"/>
            <a:ext cx="1312673" cy="2667000"/>
            <a:chOff x="148261" y="3840896"/>
            <a:chExt cx="1147721" cy="2300012"/>
          </a:xfrm>
        </p:grpSpPr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2B7120C2-55AF-FD1D-8E3E-6AD4FEE6709A}"/>
                </a:ext>
              </a:extLst>
            </p:cNvPr>
            <p:cNvSpPr/>
            <p:nvPr/>
          </p:nvSpPr>
          <p:spPr>
            <a:xfrm>
              <a:off x="170932" y="3840896"/>
              <a:ext cx="1125050" cy="2278978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24000" tIns="54000" rIns="0"/>
            <a:lstStyle/>
            <a:p>
              <a:r>
                <a:rPr lang="en-US" altLang="en-US" sz="9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systems of record</a:t>
              </a:r>
            </a:p>
          </p:txBody>
        </p:sp>
        <p:pic>
          <p:nvPicPr>
            <p:cNvPr id="53" name="Graphic 44">
              <a:extLst>
                <a:ext uri="{FF2B5EF4-FFF2-40B4-BE49-F238E27FC236}">
                  <a16:creationId xmlns:a16="http://schemas.microsoft.com/office/drawing/2014/main" id="{AB8935FE-8302-D856-2D43-A55C9A4DA98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207" y="3894460"/>
              <a:ext cx="294154" cy="294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4" name="TextBox 41">
              <a:extLst>
                <a:ext uri="{FF2B5EF4-FFF2-40B4-BE49-F238E27FC236}">
                  <a16:creationId xmlns:a16="http://schemas.microsoft.com/office/drawing/2014/main" id="{EDDFBFA8-FA13-021F-E632-747D7378D04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148261" y="4221894"/>
              <a:ext cx="1139377" cy="19190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rIns="3600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85725" indent="-85725">
                <a:buFont typeface="Arial" panose="020B0604020202020204" pitchFamily="34" charset="0"/>
                <a:buChar char="•"/>
              </a:pPr>
              <a:r>
                <a:rPr lang="en-US" altLang="en-US" sz="9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passenger service system</a:t>
              </a:r>
            </a:p>
            <a:p>
              <a:pPr marL="85725" indent="-85725" eaLnBrk="1" hangingPunct="1">
                <a:buFont typeface="Arial" panose="020B0604020202020204" pitchFamily="34" charset="0"/>
                <a:buChar char="•"/>
              </a:pPr>
              <a:r>
                <a:rPr lang="en-US" altLang="en-US" sz="9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loyalty systems</a:t>
              </a:r>
            </a:p>
            <a:p>
              <a:pPr marL="85725" indent="-85725" eaLnBrk="1" hangingPunct="1">
                <a:buFont typeface="Arial" panose="020B0604020202020204" pitchFamily="34" charset="0"/>
                <a:buChar char="•"/>
              </a:pPr>
              <a:r>
                <a:rPr lang="en-US" altLang="en-US" sz="9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baggage management</a:t>
              </a:r>
            </a:p>
            <a:p>
              <a:pPr marL="85725" indent="-85725" eaLnBrk="1" hangingPunct="1">
                <a:buFont typeface="Arial" panose="020B0604020202020204" pitchFamily="34" charset="0"/>
                <a:buChar char="•"/>
              </a:pPr>
              <a:r>
                <a:rPr lang="en-US" altLang="en-US" sz="9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kiosks and common use self-service kiosk</a:t>
              </a:r>
            </a:p>
            <a:p>
              <a:pPr marL="85725" indent="-85725" eaLnBrk="1" hangingPunct="1">
                <a:buFont typeface="Arial" panose="020B0604020202020204" pitchFamily="34" charset="0"/>
                <a:buChar char="•"/>
              </a:pPr>
              <a:r>
                <a:rPr lang="en-US" altLang="en-US" sz="9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global distribution system</a:t>
              </a:r>
            </a:p>
            <a:p>
              <a:pPr marL="85725" indent="-85725" eaLnBrk="1" hangingPunct="1">
                <a:buFont typeface="Arial" panose="020B0604020202020204" pitchFamily="34" charset="0"/>
                <a:buChar char="•"/>
              </a:pPr>
              <a:r>
                <a:rPr lang="en-US" altLang="en-US" sz="9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booking engine</a:t>
              </a:r>
            </a:p>
            <a:p>
              <a:pPr marL="85725" indent="-85725" eaLnBrk="1" hangingPunct="1">
                <a:buFont typeface="Arial" panose="020B0604020202020204" pitchFamily="34" charset="0"/>
                <a:buChar char="•"/>
              </a:pPr>
              <a:r>
                <a:rPr lang="en-US" altLang="en-US" sz="9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travel agencies</a:t>
              </a:r>
            </a:p>
            <a:p>
              <a:pPr marL="85725" indent="-85725" eaLnBrk="1" hangingPunct="1">
                <a:buFont typeface="Arial" panose="020B0604020202020204" pitchFamily="34" charset="0"/>
                <a:buChar char="•"/>
              </a:pPr>
              <a:r>
                <a:rPr lang="en-US" altLang="en-US" sz="9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machine learning jobs outputs</a:t>
              </a:r>
            </a:p>
            <a:p>
              <a:pPr marL="85725" indent="-85725" eaLnBrk="1" hangingPunct="1">
                <a:buFont typeface="Arial" panose="020B0604020202020204" pitchFamily="34" charset="0"/>
                <a:buChar char="•"/>
              </a:pPr>
              <a:r>
                <a:rPr lang="en-US" altLang="en-US" sz="900" dirty="0">
                  <a:solidFill>
                    <a:srgbClr val="000000"/>
                  </a:solidFill>
                  <a:latin typeface="Amazon Ember" panose="020B0603020204020204" pitchFamily="34" charset="0"/>
                  <a:ea typeface="Amazon Ember" panose="020B0603020204020204" pitchFamily="34" charset="0"/>
                  <a:cs typeface="Amazon Ember" panose="020B0603020204020204" pitchFamily="34" charset="0"/>
                </a:rPr>
                <a:t>customer data platform</a:t>
              </a:r>
            </a:p>
          </p:txBody>
        </p:sp>
      </p:grpSp>
      <p:cxnSp>
        <p:nvCxnSpPr>
          <p:cNvPr id="55" name="Elbow Connector 18">
            <a:extLst>
              <a:ext uri="{FF2B5EF4-FFF2-40B4-BE49-F238E27FC236}">
                <a16:creationId xmlns:a16="http://schemas.microsoft.com/office/drawing/2014/main" id="{11644178-2B0B-1447-918C-36E4B8FC1BEE}"/>
              </a:ext>
            </a:extLst>
          </p:cNvPr>
          <p:cNvCxnSpPr>
            <a:cxnSpLocks/>
            <a:stCxn id="54" idx="1"/>
            <a:endCxn id="8" idx="3"/>
          </p:cNvCxnSpPr>
          <p:nvPr/>
        </p:nvCxnSpPr>
        <p:spPr>
          <a:xfrm rot="10800000">
            <a:off x="7613693" y="2680010"/>
            <a:ext cx="1101554" cy="694128"/>
          </a:xfrm>
          <a:prstGeom prst="bentConnector3">
            <a:avLst>
              <a:gd name="adj1" fmla="val 50000"/>
            </a:avLst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Elbow Connector 18">
            <a:extLst>
              <a:ext uri="{FF2B5EF4-FFF2-40B4-BE49-F238E27FC236}">
                <a16:creationId xmlns:a16="http://schemas.microsoft.com/office/drawing/2014/main" id="{7223D6F3-C5D9-ECF0-EBBD-A5A83BD22327}"/>
              </a:ext>
            </a:extLst>
          </p:cNvPr>
          <p:cNvCxnSpPr>
            <a:cxnSpLocks/>
            <a:endCxn id="21" idx="1"/>
          </p:cNvCxnSpPr>
          <p:nvPr/>
        </p:nvCxnSpPr>
        <p:spPr>
          <a:xfrm>
            <a:off x="2274789" y="2632173"/>
            <a:ext cx="1123731" cy="1022298"/>
          </a:xfrm>
          <a:prstGeom prst="bentConnector3">
            <a:avLst>
              <a:gd name="adj1" fmla="val 37480"/>
            </a:avLst>
          </a:prstGeom>
          <a:ln w="12700">
            <a:solidFill>
              <a:schemeClr val="tx2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8">
            <a:extLst>
              <a:ext uri="{FF2B5EF4-FFF2-40B4-BE49-F238E27FC236}">
                <a16:creationId xmlns:a16="http://schemas.microsoft.com/office/drawing/2014/main" id="{E697AB60-494F-15F3-0531-5685B10D94D0}"/>
              </a:ext>
            </a:extLst>
          </p:cNvPr>
          <p:cNvCxnSpPr>
            <a:cxnSpLocks/>
            <a:stCxn id="32" idx="1"/>
          </p:cNvCxnSpPr>
          <p:nvPr/>
        </p:nvCxnSpPr>
        <p:spPr>
          <a:xfrm flipH="1">
            <a:off x="2274789" y="2503817"/>
            <a:ext cx="1137874" cy="0"/>
          </a:xfrm>
          <a:prstGeom prst="straightConnector1">
            <a:avLst/>
          </a:prstGeom>
          <a:ln w="12700">
            <a:solidFill>
              <a:srgbClr val="545B64"/>
            </a:solidFill>
            <a:headEnd type="arrow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Elbow Connector 18">
            <a:extLst>
              <a:ext uri="{FF2B5EF4-FFF2-40B4-BE49-F238E27FC236}">
                <a16:creationId xmlns:a16="http://schemas.microsoft.com/office/drawing/2014/main" id="{2E9D29AD-4F75-65ED-F82C-35CE6DBBF876}"/>
              </a:ext>
            </a:extLst>
          </p:cNvPr>
          <p:cNvCxnSpPr>
            <a:cxnSpLocks/>
            <a:endCxn id="30" idx="1"/>
          </p:cNvCxnSpPr>
          <p:nvPr/>
        </p:nvCxnSpPr>
        <p:spPr>
          <a:xfrm rot="16200000" flipH="1">
            <a:off x="2410129" y="3580906"/>
            <a:ext cx="1281698" cy="712856"/>
          </a:xfrm>
          <a:prstGeom prst="bentConnector2">
            <a:avLst/>
          </a:prstGeom>
          <a:ln w="12700">
            <a:solidFill>
              <a:schemeClr val="tx2"/>
            </a:solidFill>
            <a:headEnd type="none" w="med" len="sm"/>
            <a:tailEnd type="arrow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NumBox 1">
            <a:extLst>
              <a:ext uri="{FF2B5EF4-FFF2-40B4-BE49-F238E27FC236}">
                <a16:creationId xmlns:a16="http://schemas.microsoft.com/office/drawing/2014/main" id="{5FF2EC31-DB3F-3460-C19A-1A41BC3D6EE2}"/>
              </a:ext>
            </a:extLst>
          </p:cNvPr>
          <p:cNvSpPr>
            <a:spLocks noChangeAspect="1"/>
          </p:cNvSpPr>
          <p:nvPr/>
        </p:nvSpPr>
        <p:spPr>
          <a:xfrm>
            <a:off x="4196120" y="3041692"/>
            <a:ext cx="274320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0"/>
          <a:lstStyle/>
          <a:p>
            <a:pPr algn="ctr"/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2</a:t>
            </a:r>
          </a:p>
        </p:txBody>
      </p:sp>
      <p:sp>
        <p:nvSpPr>
          <p:cNvPr id="60" name="NumBox 1">
            <a:extLst>
              <a:ext uri="{FF2B5EF4-FFF2-40B4-BE49-F238E27FC236}">
                <a16:creationId xmlns:a16="http://schemas.microsoft.com/office/drawing/2014/main" id="{4F2829E8-2F0D-CB56-4BA8-6B50CC38FAF7}"/>
              </a:ext>
            </a:extLst>
          </p:cNvPr>
          <p:cNvSpPr>
            <a:spLocks noChangeAspect="1"/>
          </p:cNvSpPr>
          <p:nvPr/>
        </p:nvSpPr>
        <p:spPr>
          <a:xfrm>
            <a:off x="7785699" y="2376875"/>
            <a:ext cx="274320" cy="27140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0"/>
          <a:lstStyle/>
          <a:p>
            <a:pPr algn="ctr"/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3</a:t>
            </a:r>
          </a:p>
        </p:txBody>
      </p:sp>
      <p:sp>
        <p:nvSpPr>
          <p:cNvPr id="61" name="NumBox 1">
            <a:extLst>
              <a:ext uri="{FF2B5EF4-FFF2-40B4-BE49-F238E27FC236}">
                <a16:creationId xmlns:a16="http://schemas.microsoft.com/office/drawing/2014/main" id="{CE17F1CC-4349-1A13-1ACB-6336D6633A80}"/>
              </a:ext>
            </a:extLst>
          </p:cNvPr>
          <p:cNvSpPr>
            <a:spLocks noChangeAspect="1"/>
          </p:cNvSpPr>
          <p:nvPr/>
        </p:nvSpPr>
        <p:spPr>
          <a:xfrm>
            <a:off x="5542889" y="3005847"/>
            <a:ext cx="277271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0"/>
          <a:lstStyle/>
          <a:p>
            <a:pPr algn="ctr"/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4</a:t>
            </a:r>
          </a:p>
        </p:txBody>
      </p:sp>
      <p:sp>
        <p:nvSpPr>
          <p:cNvPr id="62" name="NumBox 1">
            <a:extLst>
              <a:ext uri="{FF2B5EF4-FFF2-40B4-BE49-F238E27FC236}">
                <a16:creationId xmlns:a16="http://schemas.microsoft.com/office/drawing/2014/main" id="{F2DD5C10-BACC-AC63-3EED-F6C81E48F86D}"/>
              </a:ext>
            </a:extLst>
          </p:cNvPr>
          <p:cNvSpPr>
            <a:spLocks noChangeAspect="1"/>
          </p:cNvSpPr>
          <p:nvPr/>
        </p:nvSpPr>
        <p:spPr>
          <a:xfrm>
            <a:off x="6598921" y="1422060"/>
            <a:ext cx="277271" cy="274320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0"/>
          <a:lstStyle/>
          <a:p>
            <a:pPr algn="ctr"/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5</a:t>
            </a:r>
          </a:p>
        </p:txBody>
      </p:sp>
      <p:sp>
        <p:nvSpPr>
          <p:cNvPr id="63" name="NumBox 1">
            <a:extLst>
              <a:ext uri="{FF2B5EF4-FFF2-40B4-BE49-F238E27FC236}">
                <a16:creationId xmlns:a16="http://schemas.microsoft.com/office/drawing/2014/main" id="{7E0DA9CD-B901-9725-6D01-2A73F9936833}"/>
              </a:ext>
            </a:extLst>
          </p:cNvPr>
          <p:cNvSpPr>
            <a:spLocks noChangeAspect="1"/>
          </p:cNvSpPr>
          <p:nvPr/>
        </p:nvSpPr>
        <p:spPr>
          <a:xfrm>
            <a:off x="8365096" y="4568534"/>
            <a:ext cx="274320" cy="271401"/>
          </a:xfrm>
          <a:prstGeom prst="roundRect">
            <a:avLst/>
          </a:prstGeom>
          <a:solidFill>
            <a:srgbClr val="047C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720" rIns="45720" rtlCol="0" anchor="ctr" anchorCtr="0"/>
          <a:lstStyle/>
          <a:p>
            <a:pPr algn="ctr"/>
            <a:r>
              <a:rPr lang="en-US" sz="1400" b="1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6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D78EDF95-C158-95AD-670F-37A8E1C334A0}"/>
              </a:ext>
            </a:extLst>
          </p:cNvPr>
          <p:cNvSpPr/>
          <p:nvPr/>
        </p:nvSpPr>
        <p:spPr>
          <a:xfrm>
            <a:off x="6742538" y="4342153"/>
            <a:ext cx="113956" cy="2678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5" name="TextBox 49">
            <a:extLst>
              <a:ext uri="{FF2B5EF4-FFF2-40B4-BE49-F238E27FC236}">
                <a16:creationId xmlns:a16="http://schemas.microsoft.com/office/drawing/2014/main" id="{424A4BF3-32AA-3007-BDD7-303DF08A07ED}"/>
              </a:ext>
            </a:extLst>
          </p:cNvPr>
          <p:cNvSpPr txBox="1"/>
          <p:nvPr/>
        </p:nvSpPr>
        <p:spPr>
          <a:xfrm>
            <a:off x="5275927" y="4269066"/>
            <a:ext cx="2378347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artificial intelligence</a:t>
            </a:r>
          </a:p>
          <a:p>
            <a:pPr algn="ctr"/>
            <a:r>
              <a:rPr lang="en-US" sz="1000" dirty="0"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/machine learning (AI/ML)</a:t>
            </a:r>
          </a:p>
        </p:txBody>
      </p:sp>
      <p:sp>
        <p:nvSpPr>
          <p:cNvPr id="178" name="TextBox 25">
            <a:extLst>
              <a:ext uri="{FF2B5EF4-FFF2-40B4-BE49-F238E27FC236}">
                <a16:creationId xmlns:a16="http://schemas.microsoft.com/office/drawing/2014/main" id="{54F027DE-541B-87F0-1003-5804EC4268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06571" y="2829338"/>
            <a:ext cx="1123422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/>
            <a:r>
              <a:rPr lang="en-US" altLang="en-US" sz="1100" dirty="0">
                <a:solidFill>
                  <a:srgbClr val="000000"/>
                </a:solidFill>
                <a:latin typeface="Amazon Ember" panose="020B0603020204020204" pitchFamily="34" charset="0"/>
                <a:ea typeface="Amazon Ember" panose="020B0603020204020204" pitchFamily="34" charset="0"/>
                <a:cs typeface="Amazon Ember" panose="020B0603020204020204" pitchFamily="34" charset="0"/>
              </a:rPr>
              <a:t>omni-channel user interface</a:t>
            </a:r>
          </a:p>
        </p:txBody>
      </p:sp>
    </p:spTree>
    <p:extLst>
      <p:ext uri="{BB962C8B-B14F-4D97-AF65-F5344CB8AC3E}">
        <p14:creationId xmlns:p14="http://schemas.microsoft.com/office/powerpoint/2010/main" val="644375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2C6148-E3E5-664B-8A24-89C2726A7A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768" y="401065"/>
            <a:ext cx="10515600" cy="982412"/>
          </a:xfrm>
        </p:spPr>
        <p:txBody>
          <a:bodyPr/>
          <a:lstStyle/>
          <a:p>
            <a:r>
              <a:rPr lang="en-US" dirty="0"/>
              <a:t>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CCB9B0-CBBE-A041-9695-C37896486A2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For all service icons, refer to </a:t>
            </a:r>
            <a:r>
              <a:rPr lang="en-US" dirty="0">
                <a:hlinkClick r:id="rId2"/>
              </a:rPr>
              <a:t>AWS Architecture Icons</a:t>
            </a:r>
            <a:r>
              <a:rPr lang="en-US" dirty="0"/>
              <a:t>.</a:t>
            </a:r>
          </a:p>
          <a:p>
            <a:r>
              <a:rPr lang="en-US" dirty="0"/>
              <a:t>For more architecture diagrams, refer to </a:t>
            </a:r>
            <a:r>
              <a:rPr lang="en-US" dirty="0">
                <a:hlinkClick r:id="rId3"/>
              </a:rPr>
              <a:t>AWS Architecture Center</a:t>
            </a:r>
            <a:r>
              <a:rPr lang="en-US" dirty="0"/>
              <a:t>.</a:t>
            </a:r>
          </a:p>
          <a:p>
            <a:r>
              <a:rPr lang="en-US" dirty="0"/>
              <a:t>For more AWS best practices, refer to </a:t>
            </a:r>
            <a:r>
              <a:rPr lang="en-US" dirty="0">
                <a:hlinkClick r:id="rId4"/>
              </a:rPr>
              <a:t>AWS Well-Architected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If you have suggestions about making this experience better, </a:t>
            </a:r>
            <a:r>
              <a:rPr lang="en-US" dirty="0">
                <a:hlinkClick r:id="rId5"/>
              </a:rPr>
              <a:t>provide feedback</a:t>
            </a:r>
            <a:r>
              <a:rPr lang="en-US" dirty="0"/>
              <a:t>.</a:t>
            </a:r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26C8BDD-2AC7-FD49-B718-D5C3842239D0}"/>
              </a:ext>
            </a:extLst>
          </p:cNvPr>
          <p:cNvSpPr txBox="1"/>
          <p:nvPr/>
        </p:nvSpPr>
        <p:spPr>
          <a:xfrm>
            <a:off x="673768" y="1174282"/>
            <a:ext cx="97311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To get started with customizing your architecture diagram, refer to the following resources.</a:t>
            </a:r>
          </a:p>
        </p:txBody>
      </p:sp>
    </p:spTree>
    <p:extLst>
      <p:ext uri="{BB962C8B-B14F-4D97-AF65-F5344CB8AC3E}">
        <p14:creationId xmlns:p14="http://schemas.microsoft.com/office/powerpoint/2010/main" val="2495759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58606</TotalTime>
  <Words>327</Words>
  <Application>Microsoft Macintosh PowerPoint</Application>
  <PresentationFormat>Widescreen</PresentationFormat>
  <Paragraphs>57</Paragraphs>
  <Slides>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Amazon Ember</vt:lpstr>
      <vt:lpstr>Arial</vt:lpstr>
      <vt:lpstr>Calibri</vt:lpstr>
      <vt:lpstr>Calibri Light</vt:lpstr>
      <vt:lpstr>Office Theme</vt:lpstr>
      <vt:lpstr>PowerPoint Presentation</vt:lpstr>
      <vt:lpstr>Resources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Omni-channel Customer Engagement for Airlines  </dc:title>
  <dc:subject/>
  <dc:creator>Amazon Web Services</dc:creator>
  <cp:keywords/>
  <dc:description/>
  <cp:lastModifiedBy>Janelle Nolan</cp:lastModifiedBy>
  <cp:revision>99</cp:revision>
  <dcterms:created xsi:type="dcterms:W3CDTF">2020-07-21T19:38:25Z</dcterms:created>
  <dcterms:modified xsi:type="dcterms:W3CDTF">2023-02-28T16:22:52Z</dcterms:modified>
  <cp:category/>
</cp:coreProperties>
</file>