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/>
    <p:restoredTop sz="94721"/>
  </p:normalViewPr>
  <p:slideViewPr>
    <p:cSldViewPr snapToGrid="0" snapToObjects="1">
      <p:cViewPr varScale="1">
        <p:scale>
          <a:sx n="107" d="100"/>
          <a:sy n="107" d="100"/>
        </p:scale>
        <p:origin x="176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34" Type="http://schemas.openxmlformats.org/officeDocument/2006/relationships/image" Target="../media/image31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3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29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32" Type="http://schemas.openxmlformats.org/officeDocument/2006/relationships/image" Target="../media/image29.png"/><Relationship Id="rId5" Type="http://schemas.openxmlformats.org/officeDocument/2006/relationships/hyperlink" Target="https://docs.aws.amazon.com/architecture-diagrams/latest/payment-system-interface-modernization/payment-system-interface-modernization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31" Type="http://schemas.openxmlformats.org/officeDocument/2006/relationships/image" Target="../media/image28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png"/><Relationship Id="rId30" Type="http://schemas.openxmlformats.org/officeDocument/2006/relationships/image" Target="../media/image27.png"/><Relationship Id="rId35" Type="http://schemas.openxmlformats.org/officeDocument/2006/relationships/image" Target="../media/image32.png"/><Relationship Id="rId8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effectLst/>
              </a:rPr>
              <a:t>Payment System Interface Modernization on AWS:</a:t>
            </a:r>
            <a:br>
              <a:rPr lang="en-US" sz="2000" dirty="0"/>
            </a:br>
            <a:r>
              <a:rPr lang="en-US" sz="2000" dirty="0">
                <a:effectLst/>
              </a:rPr>
              <a:t>Modern Cloud-Native Payment Systems</a:t>
            </a:r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</a:t>
            </a:r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95668" y="842375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pic>
        <p:nvPicPr>
          <p:cNvPr id="2" name="Graphic 21">
            <a:extLst>
              <a:ext uri="{FF2B5EF4-FFF2-40B4-BE49-F238E27FC236}">
                <a16:creationId xmlns:a16="http://schemas.microsoft.com/office/drawing/2014/main" id="{10EB4F0B-6B99-9263-CDEB-4081A352C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546" y="133593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93">
            <a:extLst>
              <a:ext uri="{FF2B5EF4-FFF2-40B4-BE49-F238E27FC236}">
                <a16:creationId xmlns:a16="http://schemas.microsoft.com/office/drawing/2014/main" id="{20FD6FC9-EC30-12AA-9EAD-A5D5DFB383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4838" y="1736592"/>
            <a:ext cx="87172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 dirty="0">
                <a:solidFill>
                  <a:srgbClr val="232F3E"/>
                </a:solidFill>
              </a:rPr>
              <a:t> </a:t>
            </a: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users</a:t>
            </a:r>
          </a:p>
        </p:txBody>
      </p:sp>
      <p:pic>
        <p:nvPicPr>
          <p:cNvPr id="5" name="Graphic 25">
            <a:extLst>
              <a:ext uri="{FF2B5EF4-FFF2-40B4-BE49-F238E27FC236}">
                <a16:creationId xmlns:a16="http://schemas.microsoft.com/office/drawing/2014/main" id="{8D81EB1D-76DC-3381-48BA-76DBB1FB7F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277" y="1272551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75">
            <a:extLst>
              <a:ext uri="{FF2B5EF4-FFF2-40B4-BE49-F238E27FC236}">
                <a16:creationId xmlns:a16="http://schemas.microsoft.com/office/drawing/2014/main" id="{9EF37B69-6561-D21D-771B-CA0B2D2E9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5054" y="1728247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banks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686089-AF02-CD49-7DAE-199888867654}"/>
              </a:ext>
            </a:extLst>
          </p:cNvPr>
          <p:cNvSpPr/>
          <p:nvPr/>
        </p:nvSpPr>
        <p:spPr>
          <a:xfrm>
            <a:off x="4797710" y="1255725"/>
            <a:ext cx="5535708" cy="7760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" name="Graphic 19">
            <a:extLst>
              <a:ext uri="{FF2B5EF4-FFF2-40B4-BE49-F238E27FC236}">
                <a16:creationId xmlns:a16="http://schemas.microsoft.com/office/drawing/2014/main" id="{DDAD04C0-91E4-1F81-99F8-DA0B1AA9E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396" y="1297411"/>
            <a:ext cx="363220" cy="36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9">
            <a:extLst>
              <a:ext uri="{FF2B5EF4-FFF2-40B4-BE49-F238E27FC236}">
                <a16:creationId xmlns:a16="http://schemas.microsoft.com/office/drawing/2014/main" id="{CFEEBB47-3966-445F-4D0F-FCD6DE027E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8416" y="1828561"/>
            <a:ext cx="188293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request gateway</a:t>
            </a:r>
          </a:p>
        </p:txBody>
      </p:sp>
      <p:pic>
        <p:nvPicPr>
          <p:cNvPr id="10" name="Graphic 46">
            <a:extLst>
              <a:ext uri="{FF2B5EF4-FFF2-40B4-BE49-F238E27FC236}">
                <a16:creationId xmlns:a16="http://schemas.microsoft.com/office/drawing/2014/main" id="{C4724094-5C2A-4694-B07C-B3E1E299B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450" y="152148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AAC16C3-F784-71B0-03E2-791FE6FA5B81}"/>
              </a:ext>
            </a:extLst>
          </p:cNvPr>
          <p:cNvSpPr/>
          <p:nvPr/>
        </p:nvSpPr>
        <p:spPr>
          <a:xfrm>
            <a:off x="2771626" y="3535332"/>
            <a:ext cx="7227084" cy="2881664"/>
          </a:xfrm>
          <a:prstGeom prst="rect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n w="0"/>
                <a:solidFill>
                  <a:schemeClr val="accent5"/>
                </a:solidFill>
              </a:rPr>
              <a:t>VPC</a:t>
            </a:r>
          </a:p>
        </p:txBody>
      </p:sp>
      <p:pic>
        <p:nvPicPr>
          <p:cNvPr id="12" name="Graphic 66">
            <a:extLst>
              <a:ext uri="{FF2B5EF4-FFF2-40B4-BE49-F238E27FC236}">
                <a16:creationId xmlns:a16="http://schemas.microsoft.com/office/drawing/2014/main" id="{1AF912B8-D567-4663-ACD6-C8C006B6B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318" y="3515173"/>
            <a:ext cx="330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aphic 16">
            <a:extLst>
              <a:ext uri="{FF2B5EF4-FFF2-40B4-BE49-F238E27FC236}">
                <a16:creationId xmlns:a16="http://schemas.microsoft.com/office/drawing/2014/main" id="{0C47EDDE-D624-96D7-DEFB-87A86414E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240" y="3573937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737EC9D-C6DA-D535-01DA-4BD027B0FF9A}"/>
              </a:ext>
            </a:extLst>
          </p:cNvPr>
          <p:cNvSpPr/>
          <p:nvPr/>
        </p:nvSpPr>
        <p:spPr>
          <a:xfrm>
            <a:off x="4594713" y="3984172"/>
            <a:ext cx="5262702" cy="1788786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</a:endParaRPr>
          </a:p>
        </p:txBody>
      </p:sp>
      <p:pic>
        <p:nvPicPr>
          <p:cNvPr id="15" name="Graphic 7">
            <a:extLst>
              <a:ext uri="{FF2B5EF4-FFF2-40B4-BE49-F238E27FC236}">
                <a16:creationId xmlns:a16="http://schemas.microsoft.com/office/drawing/2014/main" id="{C7BED81C-5550-2E2A-ADD6-5CCD242BD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607" y="370931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39C5CD0D-BB91-C7AD-D353-6C961C01577A}"/>
              </a:ext>
            </a:extLst>
          </p:cNvPr>
          <p:cNvCxnSpPr>
            <a:cxnSpLocks/>
          </p:cNvCxnSpPr>
          <p:nvPr/>
        </p:nvCxnSpPr>
        <p:spPr>
          <a:xfrm rot="5400000">
            <a:off x="6815346" y="3148672"/>
            <a:ext cx="555988" cy="265448"/>
          </a:xfrm>
          <a:prstGeom prst="bentConnector3">
            <a:avLst>
              <a:gd name="adj1" fmla="val 32789"/>
            </a:avLst>
          </a:prstGeom>
          <a:ln w="12700">
            <a:solidFill>
              <a:schemeClr val="tx1"/>
            </a:solidFill>
            <a:headEnd type="none" w="med" len="sm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7">
            <a:extLst>
              <a:ext uri="{FF2B5EF4-FFF2-40B4-BE49-F238E27FC236}">
                <a16:creationId xmlns:a16="http://schemas.microsoft.com/office/drawing/2014/main" id="{B2181BFC-844C-8A96-BB9D-73134793B0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747" y="453945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Graphic 59">
            <a:extLst>
              <a:ext uri="{FF2B5EF4-FFF2-40B4-BE49-F238E27FC236}">
                <a16:creationId xmlns:a16="http://schemas.microsoft.com/office/drawing/2014/main" id="{FCAEE3B9-0990-1266-A12B-7258D806D1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696" y="585776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Graphic 80">
            <a:extLst>
              <a:ext uri="{FF2B5EF4-FFF2-40B4-BE49-F238E27FC236}">
                <a16:creationId xmlns:a16="http://schemas.microsoft.com/office/drawing/2014/main" id="{675F16C4-9BE3-3A8D-D482-67D156BC0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849" y="551898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Graphic 33">
            <a:extLst>
              <a:ext uri="{FF2B5EF4-FFF2-40B4-BE49-F238E27FC236}">
                <a16:creationId xmlns:a16="http://schemas.microsoft.com/office/drawing/2014/main" id="{9A3E56E5-C77D-97CC-CF92-B17A6AA2C6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187" y="5552974"/>
            <a:ext cx="379188" cy="37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Graphic 36">
            <a:extLst>
              <a:ext uri="{FF2B5EF4-FFF2-40B4-BE49-F238E27FC236}">
                <a16:creationId xmlns:a16="http://schemas.microsoft.com/office/drawing/2014/main" id="{0ED13E6A-4187-974F-0E39-920EF8D5B3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0105" y="221717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Graphic 33">
            <a:extLst>
              <a:ext uri="{FF2B5EF4-FFF2-40B4-BE49-F238E27FC236}">
                <a16:creationId xmlns:a16="http://schemas.microsoft.com/office/drawing/2014/main" id="{FB8C3F42-0DE5-995E-A812-8A382F94C4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1121" y="2207032"/>
            <a:ext cx="368286" cy="368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D86BE8B8-7C7A-BDA9-67F3-DBDBF08F34DC}"/>
              </a:ext>
            </a:extLst>
          </p:cNvPr>
          <p:cNvSpPr/>
          <p:nvPr/>
        </p:nvSpPr>
        <p:spPr>
          <a:xfrm>
            <a:off x="2979706" y="5491214"/>
            <a:ext cx="1428970" cy="850362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</a:endParaRPr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8C2CB159-C739-0F76-61D8-6BF6048BF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475" y="4626762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Graphic 13">
            <a:extLst>
              <a:ext uri="{FF2B5EF4-FFF2-40B4-BE49-F238E27FC236}">
                <a16:creationId xmlns:a16="http://schemas.microsoft.com/office/drawing/2014/main" id="{4168772A-2845-EEE6-8ED3-318FE1FF5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227" y="4626762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42024751-7AC0-0F67-D80D-828FB1039CE5}"/>
              </a:ext>
            </a:extLst>
          </p:cNvPr>
          <p:cNvSpPr/>
          <p:nvPr/>
        </p:nvSpPr>
        <p:spPr>
          <a:xfrm>
            <a:off x="8269076" y="2162608"/>
            <a:ext cx="1986110" cy="692272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</a:endParaRPr>
          </a:p>
        </p:txBody>
      </p:sp>
      <p:sp>
        <p:nvSpPr>
          <p:cNvPr id="27" name="TextBox 75">
            <a:extLst>
              <a:ext uri="{FF2B5EF4-FFF2-40B4-BE49-F238E27FC236}">
                <a16:creationId xmlns:a16="http://schemas.microsoft.com/office/drawing/2014/main" id="{E31D51F2-E61D-0918-98AD-0E6BAC7551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1298" y="2666799"/>
            <a:ext cx="14432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Connect</a:t>
            </a:r>
          </a:p>
        </p:txBody>
      </p:sp>
      <p:sp>
        <p:nvSpPr>
          <p:cNvPr id="28" name="TextBox 75">
            <a:extLst>
              <a:ext uri="{FF2B5EF4-FFF2-40B4-BE49-F238E27FC236}">
                <a16:creationId xmlns:a16="http://schemas.microsoft.com/office/drawing/2014/main" id="{3A2A0737-B3D0-810A-07B2-55D42CC781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4301" y="4911456"/>
            <a:ext cx="126485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MSK</a:t>
            </a:r>
          </a:p>
        </p:txBody>
      </p:sp>
      <p:sp>
        <p:nvSpPr>
          <p:cNvPr id="29" name="TextBox 75">
            <a:extLst>
              <a:ext uri="{FF2B5EF4-FFF2-40B4-BE49-F238E27FC236}">
                <a16:creationId xmlns:a16="http://schemas.microsoft.com/office/drawing/2014/main" id="{89A630BD-6CB3-8DB5-D4D4-44F9A37210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8478" y="6190826"/>
            <a:ext cx="133796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ElastiCache</a:t>
            </a:r>
          </a:p>
        </p:txBody>
      </p:sp>
      <p:sp>
        <p:nvSpPr>
          <p:cNvPr id="30" name="TextBox 75">
            <a:extLst>
              <a:ext uri="{FF2B5EF4-FFF2-40B4-BE49-F238E27FC236}">
                <a16:creationId xmlns:a16="http://schemas.microsoft.com/office/drawing/2014/main" id="{497C86F5-3C27-8B88-66A6-EF21D3C23B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2760" y="6231822"/>
            <a:ext cx="107315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800" i="1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primary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5A2CF05-81C2-056E-E160-10794B71100E}"/>
              </a:ext>
            </a:extLst>
          </p:cNvPr>
          <p:cNvSpPr/>
          <p:nvPr/>
        </p:nvSpPr>
        <p:spPr>
          <a:xfrm>
            <a:off x="7236896" y="5796069"/>
            <a:ext cx="2085576" cy="601095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</a:endParaRPr>
          </a:p>
        </p:txBody>
      </p:sp>
      <p:pic>
        <p:nvPicPr>
          <p:cNvPr id="32" name="Graphic 15">
            <a:extLst>
              <a:ext uri="{FF2B5EF4-FFF2-40B4-BE49-F238E27FC236}">
                <a16:creationId xmlns:a16="http://schemas.microsoft.com/office/drawing/2014/main" id="{FC16B06D-49A6-D0E6-9C94-B8B36CA67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479" y="5796708"/>
            <a:ext cx="362912" cy="36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Graphic 15">
            <a:extLst>
              <a:ext uri="{FF2B5EF4-FFF2-40B4-BE49-F238E27FC236}">
                <a16:creationId xmlns:a16="http://schemas.microsoft.com/office/drawing/2014/main" id="{72F55774-A43C-3337-ED26-518B5DF4A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953" y="5787714"/>
            <a:ext cx="371906" cy="37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75">
            <a:extLst>
              <a:ext uri="{FF2B5EF4-FFF2-40B4-BE49-F238E27FC236}">
                <a16:creationId xmlns:a16="http://schemas.microsoft.com/office/drawing/2014/main" id="{5212F935-1D9A-F32C-AABC-323D52DE47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1146" y="6231151"/>
            <a:ext cx="107315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800" i="1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standby</a:t>
            </a:r>
          </a:p>
        </p:txBody>
      </p:sp>
      <p:sp>
        <p:nvSpPr>
          <p:cNvPr id="35" name="TextBox 75">
            <a:extLst>
              <a:ext uri="{FF2B5EF4-FFF2-40B4-BE49-F238E27FC236}">
                <a16:creationId xmlns:a16="http://schemas.microsoft.com/office/drawing/2014/main" id="{EF74AD9A-0592-418D-8D81-46A135497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5984" y="6223793"/>
            <a:ext cx="107315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800" i="1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replica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EEFD0A-F779-2F5E-A88A-1C52479D4C75}"/>
              </a:ext>
            </a:extLst>
          </p:cNvPr>
          <p:cNvSpPr txBox="1"/>
          <p:nvPr/>
        </p:nvSpPr>
        <p:spPr>
          <a:xfrm>
            <a:off x="6337328" y="7384343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RDS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366CCF0-7EC1-2649-B2F9-D60FB65CF29C}"/>
              </a:ext>
            </a:extLst>
          </p:cNvPr>
          <p:cNvSpPr/>
          <p:nvPr/>
        </p:nvSpPr>
        <p:spPr>
          <a:xfrm>
            <a:off x="4980007" y="4431972"/>
            <a:ext cx="1769749" cy="1194798"/>
          </a:xfrm>
          <a:prstGeom prst="rect">
            <a:avLst/>
          </a:prstGeom>
          <a:noFill/>
          <a:ln w="127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accent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pic>
        <p:nvPicPr>
          <p:cNvPr id="38" name="Graphic 13">
            <a:extLst>
              <a:ext uri="{FF2B5EF4-FFF2-40B4-BE49-F238E27FC236}">
                <a16:creationId xmlns:a16="http://schemas.microsoft.com/office/drawing/2014/main" id="{C901CF16-9236-5E39-5993-056762249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778" y="462293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75">
            <a:extLst>
              <a:ext uri="{FF2B5EF4-FFF2-40B4-BE49-F238E27FC236}">
                <a16:creationId xmlns:a16="http://schemas.microsoft.com/office/drawing/2014/main" id="{EFE6B27D-CF41-F08C-5364-FDEC6DD3CE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4329" y="4957344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payment</a:t>
            </a:r>
          </a:p>
        </p:txBody>
      </p:sp>
      <p:sp>
        <p:nvSpPr>
          <p:cNvPr id="40" name="TextBox 75">
            <a:extLst>
              <a:ext uri="{FF2B5EF4-FFF2-40B4-BE49-F238E27FC236}">
                <a16:creationId xmlns:a16="http://schemas.microsoft.com/office/drawing/2014/main" id="{09877984-9244-B230-2725-59933C9AD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0758" y="4962682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balance</a:t>
            </a:r>
          </a:p>
        </p:txBody>
      </p:sp>
      <p:sp>
        <p:nvSpPr>
          <p:cNvPr id="41" name="TextBox 75">
            <a:extLst>
              <a:ext uri="{FF2B5EF4-FFF2-40B4-BE49-F238E27FC236}">
                <a16:creationId xmlns:a16="http://schemas.microsoft.com/office/drawing/2014/main" id="{582EDA8C-60E8-77DE-DF0A-B781CEAF9D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3268" y="4958020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Account</a:t>
            </a:r>
          </a:p>
        </p:txBody>
      </p:sp>
      <p:pic>
        <p:nvPicPr>
          <p:cNvPr id="42" name="Graphic 13">
            <a:extLst>
              <a:ext uri="{FF2B5EF4-FFF2-40B4-BE49-F238E27FC236}">
                <a16:creationId xmlns:a16="http://schemas.microsoft.com/office/drawing/2014/main" id="{95F00422-4A38-B705-899E-4830FCA98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434" y="5097673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Graphic 13">
            <a:extLst>
              <a:ext uri="{FF2B5EF4-FFF2-40B4-BE49-F238E27FC236}">
                <a16:creationId xmlns:a16="http://schemas.microsoft.com/office/drawing/2014/main" id="{DFD9B728-3F7C-0335-4421-05BBF2E12F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493" y="5088096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Box 75">
            <a:extLst>
              <a:ext uri="{FF2B5EF4-FFF2-40B4-BE49-F238E27FC236}">
                <a16:creationId xmlns:a16="http://schemas.microsoft.com/office/drawing/2014/main" id="{1B7ABA72-5B5A-31D1-3848-7731654293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8081" y="5434088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onboarding</a:t>
            </a:r>
          </a:p>
        </p:txBody>
      </p:sp>
      <p:pic>
        <p:nvPicPr>
          <p:cNvPr id="45" name="Graphic 13">
            <a:extLst>
              <a:ext uri="{FF2B5EF4-FFF2-40B4-BE49-F238E27FC236}">
                <a16:creationId xmlns:a16="http://schemas.microsoft.com/office/drawing/2014/main" id="{6F4CAE49-B75B-4A6D-B8F6-3D7C9FA09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8" y="5084062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75">
            <a:extLst>
              <a:ext uri="{FF2B5EF4-FFF2-40B4-BE49-F238E27FC236}">
                <a16:creationId xmlns:a16="http://schemas.microsoft.com/office/drawing/2014/main" id="{1A5664D6-0B7F-A2D2-B689-ED2E2270F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1780" y="5420931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merchant</a:t>
            </a:r>
          </a:p>
        </p:txBody>
      </p:sp>
      <p:pic>
        <p:nvPicPr>
          <p:cNvPr id="47" name="Graphic 13">
            <a:extLst>
              <a:ext uri="{FF2B5EF4-FFF2-40B4-BE49-F238E27FC236}">
                <a16:creationId xmlns:a16="http://schemas.microsoft.com/office/drawing/2014/main" id="{1963E416-1F6B-E74E-F74E-CA9E955621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876" y="464055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Graphic 13">
            <a:extLst>
              <a:ext uri="{FF2B5EF4-FFF2-40B4-BE49-F238E27FC236}">
                <a16:creationId xmlns:a16="http://schemas.microsoft.com/office/drawing/2014/main" id="{DFE77046-2279-9A58-AE5D-FF0F7F62E6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807" y="4640247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E1D8BED-551B-8BD4-444F-7A3ED93A8648}"/>
              </a:ext>
            </a:extLst>
          </p:cNvPr>
          <p:cNvSpPr/>
          <p:nvPr/>
        </p:nvSpPr>
        <p:spPr>
          <a:xfrm>
            <a:off x="6870408" y="4445765"/>
            <a:ext cx="1769749" cy="1194798"/>
          </a:xfrm>
          <a:prstGeom prst="rect">
            <a:avLst/>
          </a:prstGeom>
          <a:noFill/>
          <a:ln w="127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accent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pic>
        <p:nvPicPr>
          <p:cNvPr id="50" name="Graphic 13">
            <a:extLst>
              <a:ext uri="{FF2B5EF4-FFF2-40B4-BE49-F238E27FC236}">
                <a16:creationId xmlns:a16="http://schemas.microsoft.com/office/drawing/2014/main" id="{B2A8EC4D-888B-FB7C-81A4-9AF405388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1218" y="464713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Box 75">
            <a:extLst>
              <a:ext uri="{FF2B5EF4-FFF2-40B4-BE49-F238E27FC236}">
                <a16:creationId xmlns:a16="http://schemas.microsoft.com/office/drawing/2014/main" id="{27A8089F-3788-08A8-C299-438904EB30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2057" y="4948179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payment</a:t>
            </a:r>
          </a:p>
        </p:txBody>
      </p:sp>
      <p:sp>
        <p:nvSpPr>
          <p:cNvPr id="52" name="TextBox 75">
            <a:extLst>
              <a:ext uri="{FF2B5EF4-FFF2-40B4-BE49-F238E27FC236}">
                <a16:creationId xmlns:a16="http://schemas.microsoft.com/office/drawing/2014/main" id="{C151E425-CD3C-0760-A76A-C54B84EA8D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1459" y="4956534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balance</a:t>
            </a:r>
          </a:p>
        </p:txBody>
      </p:sp>
      <p:pic>
        <p:nvPicPr>
          <p:cNvPr id="53" name="Graphic 13">
            <a:extLst>
              <a:ext uri="{FF2B5EF4-FFF2-40B4-BE49-F238E27FC236}">
                <a16:creationId xmlns:a16="http://schemas.microsoft.com/office/drawing/2014/main" id="{EED825FC-895A-5875-1E68-3CDCF73D26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835" y="5111466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Graphic 13">
            <a:extLst>
              <a:ext uri="{FF2B5EF4-FFF2-40B4-BE49-F238E27FC236}">
                <a16:creationId xmlns:a16="http://schemas.microsoft.com/office/drawing/2014/main" id="{A121AF07-BBCD-8F3E-8099-F53A5963ED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881" y="5102716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Box 75">
            <a:extLst>
              <a:ext uri="{FF2B5EF4-FFF2-40B4-BE49-F238E27FC236}">
                <a16:creationId xmlns:a16="http://schemas.microsoft.com/office/drawing/2014/main" id="{DD63079B-0D61-3621-ED61-F06C031B13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4730" y="5438730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SMS</a:t>
            </a:r>
          </a:p>
        </p:txBody>
      </p:sp>
      <p:sp>
        <p:nvSpPr>
          <p:cNvPr id="56" name="TextBox 75">
            <a:extLst>
              <a:ext uri="{FF2B5EF4-FFF2-40B4-BE49-F238E27FC236}">
                <a16:creationId xmlns:a16="http://schemas.microsoft.com/office/drawing/2014/main" id="{D3CD833C-E4DB-D6D7-6FBC-45EDDDE0EA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7948" y="5426555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onboarding</a:t>
            </a:r>
          </a:p>
        </p:txBody>
      </p:sp>
      <p:pic>
        <p:nvPicPr>
          <p:cNvPr id="57" name="Graphic 13">
            <a:extLst>
              <a:ext uri="{FF2B5EF4-FFF2-40B4-BE49-F238E27FC236}">
                <a16:creationId xmlns:a16="http://schemas.microsoft.com/office/drawing/2014/main" id="{CC7B6F88-09C7-1C9E-A2D9-760056707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8332" y="510943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8" name="Elbow Connector 57">
            <a:extLst>
              <a:ext uri="{FF2B5EF4-FFF2-40B4-BE49-F238E27FC236}">
                <a16:creationId xmlns:a16="http://schemas.microsoft.com/office/drawing/2014/main" id="{F43121F9-B4EA-4802-D848-88C62B0E44F0}"/>
              </a:ext>
            </a:extLst>
          </p:cNvPr>
          <p:cNvCxnSpPr>
            <a:cxnSpLocks/>
          </p:cNvCxnSpPr>
          <p:nvPr/>
        </p:nvCxnSpPr>
        <p:spPr>
          <a:xfrm rot="10800000" flipV="1">
            <a:off x="4386544" y="5781638"/>
            <a:ext cx="405421" cy="371102"/>
          </a:xfrm>
          <a:prstGeom prst="bentConnector3">
            <a:avLst>
              <a:gd name="adj1" fmla="val 4891"/>
            </a:avLst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>
            <a:extLst>
              <a:ext uri="{FF2B5EF4-FFF2-40B4-BE49-F238E27FC236}">
                <a16:creationId xmlns:a16="http://schemas.microsoft.com/office/drawing/2014/main" id="{68FE4F12-C857-E0A2-94D6-E075DB980495}"/>
              </a:ext>
            </a:extLst>
          </p:cNvPr>
          <p:cNvCxnSpPr>
            <a:cxnSpLocks/>
          </p:cNvCxnSpPr>
          <p:nvPr/>
        </p:nvCxnSpPr>
        <p:spPr>
          <a:xfrm rot="5400000">
            <a:off x="6759806" y="4380339"/>
            <a:ext cx="359231" cy="7253"/>
          </a:xfrm>
          <a:prstGeom prst="bentConnector3">
            <a:avLst/>
          </a:prstGeom>
          <a:ln w="12700">
            <a:solidFill>
              <a:schemeClr val="tx1"/>
            </a:solidFill>
            <a:headEnd type="none" w="med" len="sm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>
            <a:extLst>
              <a:ext uri="{FF2B5EF4-FFF2-40B4-BE49-F238E27FC236}">
                <a16:creationId xmlns:a16="http://schemas.microsoft.com/office/drawing/2014/main" id="{FF7F3D0C-83EE-DD69-7CA9-5D113BE428F2}"/>
              </a:ext>
            </a:extLst>
          </p:cNvPr>
          <p:cNvCxnSpPr>
            <a:cxnSpLocks/>
            <a:stCxn id="24" idx="1"/>
            <a:endCxn id="17" idx="3"/>
          </p:cNvCxnSpPr>
          <p:nvPr/>
        </p:nvCxnSpPr>
        <p:spPr>
          <a:xfrm rot="10800000">
            <a:off x="3398507" y="4722334"/>
            <a:ext cx="1713968" cy="139378"/>
          </a:xfrm>
          <a:prstGeom prst="bentConnector3">
            <a:avLst/>
          </a:prstGeom>
          <a:ln w="12700">
            <a:solidFill>
              <a:schemeClr val="tx1"/>
            </a:solidFill>
            <a:headEnd type="none" w="med" len="sm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>
            <a:extLst>
              <a:ext uri="{FF2B5EF4-FFF2-40B4-BE49-F238E27FC236}">
                <a16:creationId xmlns:a16="http://schemas.microsoft.com/office/drawing/2014/main" id="{68680A26-C62F-2D3C-3C88-D1DB5DF9B21A}"/>
              </a:ext>
            </a:extLst>
          </p:cNvPr>
          <p:cNvCxnSpPr>
            <a:cxnSpLocks/>
          </p:cNvCxnSpPr>
          <p:nvPr/>
        </p:nvCxnSpPr>
        <p:spPr>
          <a:xfrm>
            <a:off x="3355363" y="4881624"/>
            <a:ext cx="1634132" cy="389074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 w="med" len="sm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>
            <a:extLst>
              <a:ext uri="{FF2B5EF4-FFF2-40B4-BE49-F238E27FC236}">
                <a16:creationId xmlns:a16="http://schemas.microsoft.com/office/drawing/2014/main" id="{6573D05E-0B31-9A4F-C91C-696DF8F1993D}"/>
              </a:ext>
            </a:extLst>
          </p:cNvPr>
          <p:cNvCxnSpPr>
            <a:cxnSpLocks/>
            <a:endCxn id="63" idx="0"/>
          </p:cNvCxnSpPr>
          <p:nvPr/>
        </p:nvCxnSpPr>
        <p:spPr>
          <a:xfrm rot="10800000" flipV="1">
            <a:off x="2303958" y="5433618"/>
            <a:ext cx="2798078" cy="438058"/>
          </a:xfrm>
          <a:prstGeom prst="bentConnector2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Graphic 21">
            <a:extLst>
              <a:ext uri="{FF2B5EF4-FFF2-40B4-BE49-F238E27FC236}">
                <a16:creationId xmlns:a16="http://schemas.microsoft.com/office/drawing/2014/main" id="{27E5F219-8807-A03A-0AA7-FA5CDC5619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008" y="5871676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43D6EEED-CC23-2708-0E55-4B49C3972609}"/>
              </a:ext>
            </a:extLst>
          </p:cNvPr>
          <p:cNvSpPr txBox="1"/>
          <p:nvPr/>
        </p:nvSpPr>
        <p:spPr>
          <a:xfrm>
            <a:off x="2152456" y="5188669"/>
            <a:ext cx="4331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SMS</a:t>
            </a:r>
          </a:p>
        </p:txBody>
      </p: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1C0AC717-3779-2F90-8EBC-0D87966C7546}"/>
              </a:ext>
            </a:extLst>
          </p:cNvPr>
          <p:cNvCxnSpPr>
            <a:cxnSpLocks/>
            <a:endCxn id="155" idx="1"/>
          </p:cNvCxnSpPr>
          <p:nvPr/>
        </p:nvCxnSpPr>
        <p:spPr>
          <a:xfrm>
            <a:off x="8454672" y="5073341"/>
            <a:ext cx="360437" cy="3784"/>
          </a:xfrm>
          <a:prstGeom prst="bentConnector3">
            <a:avLst>
              <a:gd name="adj1" fmla="val 50000"/>
            </a:avLst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>
            <a:extLst>
              <a:ext uri="{FF2B5EF4-FFF2-40B4-BE49-F238E27FC236}">
                <a16:creationId xmlns:a16="http://schemas.microsoft.com/office/drawing/2014/main" id="{79506613-B920-02CA-7692-CF0810B33A5E}"/>
              </a:ext>
            </a:extLst>
          </p:cNvPr>
          <p:cNvCxnSpPr>
            <a:cxnSpLocks/>
          </p:cNvCxnSpPr>
          <p:nvPr/>
        </p:nvCxnSpPr>
        <p:spPr>
          <a:xfrm rot="16200000" flipV="1">
            <a:off x="7305313" y="3136194"/>
            <a:ext cx="1770842" cy="1448480"/>
          </a:xfrm>
          <a:prstGeom prst="bentConnector3">
            <a:avLst>
              <a:gd name="adj1" fmla="val 63810"/>
            </a:avLst>
          </a:prstGeom>
          <a:ln w="12700">
            <a:solidFill>
              <a:schemeClr val="tx1"/>
            </a:solidFill>
            <a:headEnd type="none" w="med" len="sm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69396ECA-E622-DB62-F953-5E9F1B2A8C63}"/>
              </a:ext>
            </a:extLst>
          </p:cNvPr>
          <p:cNvSpPr/>
          <p:nvPr/>
        </p:nvSpPr>
        <p:spPr>
          <a:xfrm>
            <a:off x="9110627" y="4043837"/>
            <a:ext cx="615970" cy="1528779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</a:endParaRPr>
          </a:p>
        </p:txBody>
      </p:sp>
      <p:pic>
        <p:nvPicPr>
          <p:cNvPr id="68" name="Graphic 22">
            <a:extLst>
              <a:ext uri="{FF2B5EF4-FFF2-40B4-BE49-F238E27FC236}">
                <a16:creationId xmlns:a16="http://schemas.microsoft.com/office/drawing/2014/main" id="{E96E680D-D1CA-46C2-62AB-C02F071BB5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488" y="4968895"/>
            <a:ext cx="357365" cy="357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TextBox 75">
            <a:extLst>
              <a:ext uri="{FF2B5EF4-FFF2-40B4-BE49-F238E27FC236}">
                <a16:creationId xmlns:a16="http://schemas.microsoft.com/office/drawing/2014/main" id="{D2A11065-F98A-28CB-DE73-5B439F7AA4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3983" y="5293809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volume</a:t>
            </a: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969C55D2-96F7-F209-4A20-2571D9F2D29A}"/>
              </a:ext>
            </a:extLst>
          </p:cNvPr>
          <p:cNvSpPr/>
          <p:nvPr/>
        </p:nvSpPr>
        <p:spPr>
          <a:xfrm>
            <a:off x="2735417" y="1407944"/>
            <a:ext cx="274320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004B605D-F233-4895-4C49-6EC18617C0DB}"/>
              </a:ext>
            </a:extLst>
          </p:cNvPr>
          <p:cNvSpPr/>
          <p:nvPr/>
        </p:nvSpPr>
        <p:spPr>
          <a:xfrm>
            <a:off x="4797710" y="1716428"/>
            <a:ext cx="274320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82F9858E-785C-05E9-8440-D2CEB282C363}"/>
              </a:ext>
            </a:extLst>
          </p:cNvPr>
          <p:cNvSpPr/>
          <p:nvPr/>
        </p:nvSpPr>
        <p:spPr>
          <a:xfrm>
            <a:off x="6172908" y="2056374"/>
            <a:ext cx="274320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cxnSp>
        <p:nvCxnSpPr>
          <p:cNvPr id="74" name="Elbow Connector 73">
            <a:extLst>
              <a:ext uri="{FF2B5EF4-FFF2-40B4-BE49-F238E27FC236}">
                <a16:creationId xmlns:a16="http://schemas.microsoft.com/office/drawing/2014/main" id="{68DDF07D-FCFC-A676-1129-943A27BF0BC8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896210" y="3189593"/>
            <a:ext cx="637389" cy="243129"/>
          </a:xfrm>
          <a:prstGeom prst="bentConnector3">
            <a:avLst>
              <a:gd name="adj1" fmla="val 50000"/>
            </a:avLst>
          </a:prstGeom>
          <a:ln w="12700">
            <a:solidFill>
              <a:srgbClr val="545B64"/>
            </a:solidFill>
            <a:headEnd type="none" w="med" len="sm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9363446F-599C-CBCE-0BF2-35E56405E366}"/>
              </a:ext>
            </a:extLst>
          </p:cNvPr>
          <p:cNvSpPr/>
          <p:nvPr/>
        </p:nvSpPr>
        <p:spPr>
          <a:xfrm>
            <a:off x="8026043" y="4126408"/>
            <a:ext cx="274320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EBECD79-B575-E8C6-6511-F7E22D9245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6419" y="4976723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Account</a:t>
            </a:r>
          </a:p>
        </p:txBody>
      </p:sp>
      <p:sp>
        <p:nvSpPr>
          <p:cNvPr id="77" name="TextBox 75">
            <a:extLst>
              <a:ext uri="{FF2B5EF4-FFF2-40B4-BE49-F238E27FC236}">
                <a16:creationId xmlns:a16="http://schemas.microsoft.com/office/drawing/2014/main" id="{86933D11-7564-C50B-DAB1-49BD0CBF4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2410" y="5430291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merchant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D1AC87D-F335-B39E-765F-936B49EB8934}"/>
              </a:ext>
            </a:extLst>
          </p:cNvPr>
          <p:cNvSpPr/>
          <p:nvPr/>
        </p:nvSpPr>
        <p:spPr>
          <a:xfrm>
            <a:off x="2321022" y="1255725"/>
            <a:ext cx="1066809" cy="749285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</a:endParaRPr>
          </a:p>
        </p:txBody>
      </p:sp>
      <p:pic>
        <p:nvPicPr>
          <p:cNvPr id="79" name="Graphic 37">
            <a:extLst>
              <a:ext uri="{FF2B5EF4-FFF2-40B4-BE49-F238E27FC236}">
                <a16:creationId xmlns:a16="http://schemas.microsoft.com/office/drawing/2014/main" id="{86C13E13-609F-DB0A-378E-6340792975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136" y="1303337"/>
            <a:ext cx="399088" cy="39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Graphic 13">
            <a:extLst>
              <a:ext uri="{FF2B5EF4-FFF2-40B4-BE49-F238E27FC236}">
                <a16:creationId xmlns:a16="http://schemas.microsoft.com/office/drawing/2014/main" id="{5315B9FB-43C4-3DC8-D49E-B478FFB9D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960" y="1339061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Graphic 37">
            <a:extLst>
              <a:ext uri="{FF2B5EF4-FFF2-40B4-BE49-F238E27FC236}">
                <a16:creationId xmlns:a16="http://schemas.microsoft.com/office/drawing/2014/main" id="{15CBAB8C-F415-1128-7079-7349E7A57C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650" y="127823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4CF8A7E7-89F3-4053-92B3-48904B4332CC}"/>
              </a:ext>
            </a:extLst>
          </p:cNvPr>
          <p:cNvSpPr txBox="1"/>
          <p:nvPr/>
        </p:nvSpPr>
        <p:spPr>
          <a:xfrm>
            <a:off x="8053550" y="1811366"/>
            <a:ext cx="12586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core banking system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303BD25-3549-F519-D9EA-4ED50C8ED8B2}"/>
              </a:ext>
            </a:extLst>
          </p:cNvPr>
          <p:cNvSpPr txBox="1"/>
          <p:nvPr/>
        </p:nvSpPr>
        <p:spPr>
          <a:xfrm>
            <a:off x="7158483" y="1688078"/>
            <a:ext cx="4699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HSM</a:t>
            </a:r>
          </a:p>
        </p:txBody>
      </p:sp>
      <p:pic>
        <p:nvPicPr>
          <p:cNvPr id="84" name="Graphic 13">
            <a:extLst>
              <a:ext uri="{FF2B5EF4-FFF2-40B4-BE49-F238E27FC236}">
                <a16:creationId xmlns:a16="http://schemas.microsoft.com/office/drawing/2014/main" id="{BF60102F-CDCD-0AF9-2811-015B02F1F8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3680" y="1354644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4C51AF35-1998-0BF7-4003-4CFED56D7DF0}"/>
              </a:ext>
            </a:extLst>
          </p:cNvPr>
          <p:cNvSpPr txBox="1"/>
          <p:nvPr/>
        </p:nvSpPr>
        <p:spPr>
          <a:xfrm>
            <a:off x="9227077" y="1791038"/>
            <a:ext cx="11031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 </a:t>
            </a: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analytic  systems</a:t>
            </a:r>
          </a:p>
        </p:txBody>
      </p:sp>
      <p:pic>
        <p:nvPicPr>
          <p:cNvPr id="86" name="Graphic 25">
            <a:extLst>
              <a:ext uri="{FF2B5EF4-FFF2-40B4-BE49-F238E27FC236}">
                <a16:creationId xmlns:a16="http://schemas.microsoft.com/office/drawing/2014/main" id="{1C094D85-43B2-5390-3016-F8F714781E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663" y="1260956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" name="TextBox 75">
            <a:extLst>
              <a:ext uri="{FF2B5EF4-FFF2-40B4-BE49-F238E27FC236}">
                <a16:creationId xmlns:a16="http://schemas.microsoft.com/office/drawing/2014/main" id="{6BB0DA78-AABD-FCB0-4DEC-72105C4E4D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171" y="1671675"/>
            <a:ext cx="10611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payment authority</a:t>
            </a:r>
          </a:p>
        </p:txBody>
      </p:sp>
      <p:pic>
        <p:nvPicPr>
          <p:cNvPr id="88" name="Graphic 49">
            <a:extLst>
              <a:ext uri="{FF2B5EF4-FFF2-40B4-BE49-F238E27FC236}">
                <a16:creationId xmlns:a16="http://schemas.microsoft.com/office/drawing/2014/main" id="{D6799FE4-E517-E99E-C006-098DA1B678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508" y="2227753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" name="Graphic 15">
            <a:extLst>
              <a:ext uri="{FF2B5EF4-FFF2-40B4-BE49-F238E27FC236}">
                <a16:creationId xmlns:a16="http://schemas.microsoft.com/office/drawing/2014/main" id="{86A7DAFA-6D47-2547-19B5-8ADD864B74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402" y="219522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Rectangle 89">
            <a:extLst>
              <a:ext uri="{FF2B5EF4-FFF2-40B4-BE49-F238E27FC236}">
                <a16:creationId xmlns:a16="http://schemas.microsoft.com/office/drawing/2014/main" id="{BE2385D5-00C7-5CA4-A4CB-62A4751A796E}"/>
              </a:ext>
            </a:extLst>
          </p:cNvPr>
          <p:cNvSpPr/>
          <p:nvPr/>
        </p:nvSpPr>
        <p:spPr>
          <a:xfrm>
            <a:off x="4237975" y="2143493"/>
            <a:ext cx="1666663" cy="987143"/>
          </a:xfrm>
          <a:prstGeom prst="rect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ln w="0"/>
              <a:solidFill>
                <a:schemeClr val="accent5"/>
              </a:solidFill>
            </a:endParaRPr>
          </a:p>
        </p:txBody>
      </p:sp>
      <p:pic>
        <p:nvPicPr>
          <p:cNvPr id="91" name="Graphic 66">
            <a:extLst>
              <a:ext uri="{FF2B5EF4-FFF2-40B4-BE49-F238E27FC236}">
                <a16:creationId xmlns:a16="http://schemas.microsoft.com/office/drawing/2014/main" id="{F6311557-6D84-4614-77E5-4C6AA48384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761" y="2146032"/>
            <a:ext cx="252616" cy="252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" name="Graphic 26">
            <a:extLst>
              <a:ext uri="{FF2B5EF4-FFF2-40B4-BE49-F238E27FC236}">
                <a16:creationId xmlns:a16="http://schemas.microsoft.com/office/drawing/2014/main" id="{F12F36EA-DB07-C17A-2BB7-0A38E958E7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450" y="226542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" name="Graphic 15">
            <a:extLst>
              <a:ext uri="{FF2B5EF4-FFF2-40B4-BE49-F238E27FC236}">
                <a16:creationId xmlns:a16="http://schemas.microsoft.com/office/drawing/2014/main" id="{12DB6976-235A-B94C-5159-EEAA7C696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644" y="2144061"/>
            <a:ext cx="365003" cy="365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" name="Graphic 29">
            <a:extLst>
              <a:ext uri="{FF2B5EF4-FFF2-40B4-BE49-F238E27FC236}">
                <a16:creationId xmlns:a16="http://schemas.microsoft.com/office/drawing/2014/main" id="{E4B4B8F4-4C1C-830F-77E0-B7A4DF679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280" y="270058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" name="Graphic 44">
            <a:extLst>
              <a:ext uri="{FF2B5EF4-FFF2-40B4-BE49-F238E27FC236}">
                <a16:creationId xmlns:a16="http://schemas.microsoft.com/office/drawing/2014/main" id="{73EC9766-F33B-2466-CC5A-C0762CA387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459" y="303790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" name="Graphic 37">
            <a:extLst>
              <a:ext uri="{FF2B5EF4-FFF2-40B4-BE49-F238E27FC236}">
                <a16:creationId xmlns:a16="http://schemas.microsoft.com/office/drawing/2014/main" id="{1951917C-0331-65C7-1058-D06481A124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995" y="2867556"/>
            <a:ext cx="413618" cy="413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7" name="Elbow Connector 96">
            <a:extLst>
              <a:ext uri="{FF2B5EF4-FFF2-40B4-BE49-F238E27FC236}">
                <a16:creationId xmlns:a16="http://schemas.microsoft.com/office/drawing/2014/main" id="{87867185-D5D6-A522-C6DD-F9FF14E34B1E}"/>
              </a:ext>
            </a:extLst>
          </p:cNvPr>
          <p:cNvCxnSpPr>
            <a:cxnSpLocks/>
            <a:stCxn id="98" idx="2"/>
            <a:endCxn id="13" idx="1"/>
          </p:cNvCxnSpPr>
          <p:nvPr/>
        </p:nvCxnSpPr>
        <p:spPr>
          <a:xfrm rot="16200000" flipH="1">
            <a:off x="6190117" y="3270764"/>
            <a:ext cx="507390" cy="568856"/>
          </a:xfrm>
          <a:prstGeom prst="bentConnector2">
            <a:avLst/>
          </a:prstGeom>
          <a:ln w="12700">
            <a:solidFill>
              <a:schemeClr val="tx1"/>
            </a:solidFill>
            <a:headEnd type="none" w="med" len="sm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75">
            <a:extLst>
              <a:ext uri="{FF2B5EF4-FFF2-40B4-BE49-F238E27FC236}">
                <a16:creationId xmlns:a16="http://schemas.microsoft.com/office/drawing/2014/main" id="{37211F3E-2D80-9DDB-89BE-1F651EDEFD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2809" y="3070665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NLB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EBE3D42-9FEC-EEF4-9DD1-AFDEDE6B77FF}"/>
              </a:ext>
            </a:extLst>
          </p:cNvPr>
          <p:cNvSpPr txBox="1"/>
          <p:nvPr/>
        </p:nvSpPr>
        <p:spPr>
          <a:xfrm>
            <a:off x="3720141" y="21984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0" name="TextBox 75">
            <a:extLst>
              <a:ext uri="{FF2B5EF4-FFF2-40B4-BE49-F238E27FC236}">
                <a16:creationId xmlns:a16="http://schemas.microsoft.com/office/drawing/2014/main" id="{D4551F9C-183A-B994-82BD-6094F30D34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0508" y="2622836"/>
            <a:ext cx="1285314" cy="22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85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WAF</a:t>
            </a:r>
          </a:p>
        </p:txBody>
      </p:sp>
      <p:sp>
        <p:nvSpPr>
          <p:cNvPr id="101" name="TextBox 75">
            <a:extLst>
              <a:ext uri="{FF2B5EF4-FFF2-40B4-BE49-F238E27FC236}">
                <a16:creationId xmlns:a16="http://schemas.microsoft.com/office/drawing/2014/main" id="{752CA151-B75C-1ED5-56AF-DEDDC37EEF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1" y="2703014"/>
            <a:ext cx="10731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API Gateway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28FBC78-5890-1238-84F3-C36D28725594}"/>
              </a:ext>
            </a:extLst>
          </p:cNvPr>
          <p:cNvSpPr txBox="1"/>
          <p:nvPr/>
        </p:nvSpPr>
        <p:spPr>
          <a:xfrm>
            <a:off x="3232623" y="33292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5" name="TextBox 75">
            <a:extLst>
              <a:ext uri="{FF2B5EF4-FFF2-40B4-BE49-F238E27FC236}">
                <a16:creationId xmlns:a16="http://schemas.microsoft.com/office/drawing/2014/main" id="{377A42F0-9070-9DE3-15A0-4A61310014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9698" y="3208127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authorization</a:t>
            </a:r>
          </a:p>
        </p:txBody>
      </p:sp>
      <p:sp>
        <p:nvSpPr>
          <p:cNvPr id="106" name="Rounded Rectangle 105">
            <a:extLst>
              <a:ext uri="{FF2B5EF4-FFF2-40B4-BE49-F238E27FC236}">
                <a16:creationId xmlns:a16="http://schemas.microsoft.com/office/drawing/2014/main" id="{7015F9EE-EEB5-4251-3E49-23021C6C4F44}"/>
              </a:ext>
            </a:extLst>
          </p:cNvPr>
          <p:cNvSpPr/>
          <p:nvPr/>
        </p:nvSpPr>
        <p:spPr>
          <a:xfrm>
            <a:off x="2233735" y="2846282"/>
            <a:ext cx="274320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107" name="TextBox 75">
            <a:extLst>
              <a:ext uri="{FF2B5EF4-FFF2-40B4-BE49-F238E27FC236}">
                <a16:creationId xmlns:a16="http://schemas.microsoft.com/office/drawing/2014/main" id="{B996BBD2-4FF5-08BC-EA62-F9A23979EC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607" y="3363619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F3F78E53-2400-14BD-D38A-0DD3117792EB}"/>
              </a:ext>
            </a:extLst>
          </p:cNvPr>
          <p:cNvSpPr/>
          <p:nvPr/>
        </p:nvSpPr>
        <p:spPr>
          <a:xfrm>
            <a:off x="7292113" y="3682606"/>
            <a:ext cx="274320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id="{4EED4D65-57E2-E74B-9735-AC1A32BA5358}"/>
              </a:ext>
            </a:extLst>
          </p:cNvPr>
          <p:cNvSpPr/>
          <p:nvPr/>
        </p:nvSpPr>
        <p:spPr>
          <a:xfrm>
            <a:off x="8950836" y="3541574"/>
            <a:ext cx="274320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110" name="Rounded Rectangle 109">
            <a:extLst>
              <a:ext uri="{FF2B5EF4-FFF2-40B4-BE49-F238E27FC236}">
                <a16:creationId xmlns:a16="http://schemas.microsoft.com/office/drawing/2014/main" id="{B0442870-30EC-065F-7A0B-EE30E093FDA6}"/>
              </a:ext>
            </a:extLst>
          </p:cNvPr>
          <p:cNvSpPr/>
          <p:nvPr/>
        </p:nvSpPr>
        <p:spPr>
          <a:xfrm>
            <a:off x="6909496" y="5964886"/>
            <a:ext cx="274320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5B9C7896-17A4-86C9-4F11-0E2E655A8B6D}"/>
              </a:ext>
            </a:extLst>
          </p:cNvPr>
          <p:cNvSpPr/>
          <p:nvPr/>
        </p:nvSpPr>
        <p:spPr>
          <a:xfrm>
            <a:off x="5517220" y="5854740"/>
            <a:ext cx="393192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</a:t>
            </a:r>
          </a:p>
        </p:txBody>
      </p: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21A4FB80-B01A-3A29-C70B-DC49ECA13A4D}"/>
              </a:ext>
            </a:extLst>
          </p:cNvPr>
          <p:cNvSpPr/>
          <p:nvPr/>
        </p:nvSpPr>
        <p:spPr>
          <a:xfrm>
            <a:off x="3486669" y="5582409"/>
            <a:ext cx="393192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12</a:t>
            </a:r>
          </a:p>
        </p:txBody>
      </p:sp>
      <p:sp>
        <p:nvSpPr>
          <p:cNvPr id="113" name="Rounded Rectangle 112">
            <a:extLst>
              <a:ext uri="{FF2B5EF4-FFF2-40B4-BE49-F238E27FC236}">
                <a16:creationId xmlns:a16="http://schemas.microsoft.com/office/drawing/2014/main" id="{9C429212-D4D9-63CC-F048-A89C85C29758}"/>
              </a:ext>
            </a:extLst>
          </p:cNvPr>
          <p:cNvSpPr/>
          <p:nvPr/>
        </p:nvSpPr>
        <p:spPr>
          <a:xfrm>
            <a:off x="9877005" y="2201189"/>
            <a:ext cx="393192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13</a:t>
            </a:r>
          </a:p>
        </p:txBody>
      </p:sp>
      <p:sp>
        <p:nvSpPr>
          <p:cNvPr id="114" name="Rounded Rectangle 113">
            <a:extLst>
              <a:ext uri="{FF2B5EF4-FFF2-40B4-BE49-F238E27FC236}">
                <a16:creationId xmlns:a16="http://schemas.microsoft.com/office/drawing/2014/main" id="{EC153EE2-2D22-C1B0-1584-4EA710DB4D42}"/>
              </a:ext>
            </a:extLst>
          </p:cNvPr>
          <p:cNvSpPr/>
          <p:nvPr/>
        </p:nvSpPr>
        <p:spPr>
          <a:xfrm>
            <a:off x="5715399" y="2120178"/>
            <a:ext cx="274320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115" name="Rounded Rectangle 114">
            <a:extLst>
              <a:ext uri="{FF2B5EF4-FFF2-40B4-BE49-F238E27FC236}">
                <a16:creationId xmlns:a16="http://schemas.microsoft.com/office/drawing/2014/main" id="{178012A6-691E-765A-DE0B-C1D65BBD3D54}"/>
              </a:ext>
            </a:extLst>
          </p:cNvPr>
          <p:cNvSpPr/>
          <p:nvPr/>
        </p:nvSpPr>
        <p:spPr>
          <a:xfrm>
            <a:off x="3739959" y="4189001"/>
            <a:ext cx="393192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11</a:t>
            </a:r>
          </a:p>
        </p:txBody>
      </p:sp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DC292259-DD27-6588-8D7A-56B299C0EA24}"/>
              </a:ext>
            </a:extLst>
          </p:cNvPr>
          <p:cNvSpPr/>
          <p:nvPr/>
        </p:nvSpPr>
        <p:spPr>
          <a:xfrm>
            <a:off x="8854302" y="3065181"/>
            <a:ext cx="393192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14</a:t>
            </a:r>
          </a:p>
        </p:txBody>
      </p:sp>
      <p:sp>
        <p:nvSpPr>
          <p:cNvPr id="117" name="Rounded Rectangle 116">
            <a:extLst>
              <a:ext uri="{FF2B5EF4-FFF2-40B4-BE49-F238E27FC236}">
                <a16:creationId xmlns:a16="http://schemas.microsoft.com/office/drawing/2014/main" id="{55673587-81C1-BC49-E838-528FBFD2C0A1}"/>
              </a:ext>
            </a:extLst>
          </p:cNvPr>
          <p:cNvSpPr/>
          <p:nvPr/>
        </p:nvSpPr>
        <p:spPr>
          <a:xfrm>
            <a:off x="2172525" y="4597719"/>
            <a:ext cx="393192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15</a:t>
            </a:r>
          </a:p>
        </p:txBody>
      </p:sp>
      <p:cxnSp>
        <p:nvCxnSpPr>
          <p:cNvPr id="118" name="Elbow Connector 117">
            <a:extLst>
              <a:ext uri="{FF2B5EF4-FFF2-40B4-BE49-F238E27FC236}">
                <a16:creationId xmlns:a16="http://schemas.microsoft.com/office/drawing/2014/main" id="{F90297ED-9320-2D47-530B-9C6CBC440E7B}"/>
              </a:ext>
            </a:extLst>
          </p:cNvPr>
          <p:cNvCxnSpPr>
            <a:cxnSpLocks/>
          </p:cNvCxnSpPr>
          <p:nvPr/>
        </p:nvCxnSpPr>
        <p:spPr>
          <a:xfrm rot="16200000" flipV="1">
            <a:off x="7362728" y="3208917"/>
            <a:ext cx="2985067" cy="2526871"/>
          </a:xfrm>
          <a:prstGeom prst="bentConnector3">
            <a:avLst>
              <a:gd name="adj1" fmla="val 86332"/>
            </a:avLst>
          </a:prstGeom>
          <a:ln w="12700">
            <a:solidFill>
              <a:schemeClr val="tx1"/>
            </a:solidFill>
            <a:headEnd type="none" w="med" len="sm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69F46834-98C7-A215-554A-2B2B4A7E0ECF}"/>
              </a:ext>
            </a:extLst>
          </p:cNvPr>
          <p:cNvCxnSpPr>
            <a:cxnSpLocks/>
          </p:cNvCxnSpPr>
          <p:nvPr/>
        </p:nvCxnSpPr>
        <p:spPr>
          <a:xfrm flipV="1">
            <a:off x="3412586" y="1556678"/>
            <a:ext cx="482471" cy="345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CB6E50A6-6721-970A-205F-60F3FE497AB0}"/>
              </a:ext>
            </a:extLst>
          </p:cNvPr>
          <p:cNvCxnSpPr>
            <a:cxnSpLocks/>
          </p:cNvCxnSpPr>
          <p:nvPr/>
        </p:nvCxnSpPr>
        <p:spPr>
          <a:xfrm flipV="1">
            <a:off x="4216076" y="1548966"/>
            <a:ext cx="482471" cy="345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ECACF76B-2673-DABE-694A-BA281433F96C}"/>
              </a:ext>
            </a:extLst>
          </p:cNvPr>
          <p:cNvCxnSpPr>
            <a:cxnSpLocks/>
          </p:cNvCxnSpPr>
          <p:nvPr/>
        </p:nvCxnSpPr>
        <p:spPr>
          <a:xfrm>
            <a:off x="2617278" y="2442800"/>
            <a:ext cx="255299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2BD94CBE-83FB-0AE9-9A74-1E7BAD332F02}"/>
              </a:ext>
            </a:extLst>
          </p:cNvPr>
          <p:cNvCxnSpPr>
            <a:cxnSpLocks/>
          </p:cNvCxnSpPr>
          <p:nvPr/>
        </p:nvCxnSpPr>
        <p:spPr>
          <a:xfrm flipV="1">
            <a:off x="3314013" y="2491337"/>
            <a:ext cx="187437" cy="489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75">
            <a:extLst>
              <a:ext uri="{FF2B5EF4-FFF2-40B4-BE49-F238E27FC236}">
                <a16:creationId xmlns:a16="http://schemas.microsoft.com/office/drawing/2014/main" id="{D71E73A0-A1FD-85D8-C5F5-11AD2CD9DB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1628" y="2109001"/>
            <a:ext cx="10731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000" dirty="0">
                <a:solidFill>
                  <a:srgbClr val="232F3E"/>
                </a:solidFill>
              </a:rPr>
              <a:t>VPC</a:t>
            </a:r>
          </a:p>
        </p:txBody>
      </p:sp>
      <p:sp>
        <p:nvSpPr>
          <p:cNvPr id="124" name="TextBox 75">
            <a:extLst>
              <a:ext uri="{FF2B5EF4-FFF2-40B4-BE49-F238E27FC236}">
                <a16:creationId xmlns:a16="http://schemas.microsoft.com/office/drawing/2014/main" id="{F582A747-B416-FEAA-9D4E-78AC72C1D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6852" y="1261819"/>
            <a:ext cx="135299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0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bank data center</a:t>
            </a:r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D55FC80A-92E1-4E15-C371-B10A3EA5818F}"/>
              </a:ext>
            </a:extLst>
          </p:cNvPr>
          <p:cNvCxnSpPr>
            <a:cxnSpLocks/>
          </p:cNvCxnSpPr>
          <p:nvPr/>
        </p:nvCxnSpPr>
        <p:spPr>
          <a:xfrm flipV="1">
            <a:off x="3891261" y="2489129"/>
            <a:ext cx="482471" cy="345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8F32D0BE-240A-DC41-7258-3B7574A68660}"/>
              </a:ext>
            </a:extLst>
          </p:cNvPr>
          <p:cNvCxnSpPr>
            <a:cxnSpLocks/>
          </p:cNvCxnSpPr>
          <p:nvPr/>
        </p:nvCxnSpPr>
        <p:spPr>
          <a:xfrm>
            <a:off x="3915291" y="3314475"/>
            <a:ext cx="670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A8E4E885-924F-BA58-BFD6-239EDE8A8940}"/>
              </a:ext>
            </a:extLst>
          </p:cNvPr>
          <p:cNvCxnSpPr>
            <a:cxnSpLocks/>
          </p:cNvCxnSpPr>
          <p:nvPr/>
        </p:nvCxnSpPr>
        <p:spPr>
          <a:xfrm flipH="1">
            <a:off x="4591943" y="3117134"/>
            <a:ext cx="3309" cy="18968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75">
            <a:extLst>
              <a:ext uri="{FF2B5EF4-FFF2-40B4-BE49-F238E27FC236}">
                <a16:creationId xmlns:a16="http://schemas.microsoft.com/office/drawing/2014/main" id="{A62C355F-248C-1DA0-C9D3-B287823F6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2349" y="2419951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endpoint</a:t>
            </a:r>
          </a:p>
        </p:txBody>
      </p:sp>
      <p:sp>
        <p:nvSpPr>
          <p:cNvPr id="129" name="TextBox 75">
            <a:extLst>
              <a:ext uri="{FF2B5EF4-FFF2-40B4-BE49-F238E27FC236}">
                <a16:creationId xmlns:a16="http://schemas.microsoft.com/office/drawing/2014/main" id="{7D43EE77-1366-F990-0FF0-1CE1504F24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8240" y="2964507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serverless</a:t>
            </a:r>
          </a:p>
        </p:txBody>
      </p: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9D488CF7-5FF0-CF7A-6DA6-EF82839FA6EE}"/>
              </a:ext>
            </a:extLst>
          </p:cNvPr>
          <p:cNvCxnSpPr>
            <a:cxnSpLocks/>
          </p:cNvCxnSpPr>
          <p:nvPr/>
        </p:nvCxnSpPr>
        <p:spPr>
          <a:xfrm>
            <a:off x="5465766" y="2581336"/>
            <a:ext cx="4325" cy="16321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6518D9C7-451F-D7F5-0DED-508810E73C24}"/>
              </a:ext>
            </a:extLst>
          </p:cNvPr>
          <p:cNvCxnSpPr>
            <a:cxnSpLocks/>
          </p:cNvCxnSpPr>
          <p:nvPr/>
        </p:nvCxnSpPr>
        <p:spPr>
          <a:xfrm flipV="1">
            <a:off x="5446360" y="2846299"/>
            <a:ext cx="482471" cy="345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2" name="Graphic 45">
            <a:extLst>
              <a:ext uri="{FF2B5EF4-FFF2-40B4-BE49-F238E27FC236}">
                <a16:creationId xmlns:a16="http://schemas.microsoft.com/office/drawing/2014/main" id="{957636A7-D15C-3DE8-5AB2-3214B6159F11}"/>
              </a:ext>
            </a:extLst>
          </p:cNvPr>
          <p:cNvPicPr>
            <a:picLocks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072" y="2747753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0D39B7C2-005A-E11C-300A-3006E04536F2}"/>
              </a:ext>
            </a:extLst>
          </p:cNvPr>
          <p:cNvCxnSpPr>
            <a:cxnSpLocks/>
          </p:cNvCxnSpPr>
          <p:nvPr/>
        </p:nvCxnSpPr>
        <p:spPr>
          <a:xfrm>
            <a:off x="4955006" y="2289646"/>
            <a:ext cx="382785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E125B26D-B6B1-4F2A-0AC8-4DAA77269EEC}"/>
              </a:ext>
            </a:extLst>
          </p:cNvPr>
          <p:cNvCxnSpPr>
            <a:cxnSpLocks/>
          </p:cNvCxnSpPr>
          <p:nvPr/>
        </p:nvCxnSpPr>
        <p:spPr>
          <a:xfrm>
            <a:off x="4964573" y="2303530"/>
            <a:ext cx="0" cy="190236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75">
            <a:extLst>
              <a:ext uri="{FF2B5EF4-FFF2-40B4-BE49-F238E27FC236}">
                <a16:creationId xmlns:a16="http://schemas.microsoft.com/office/drawing/2014/main" id="{FAFEC860-972E-A8F0-9F9A-D73C66181F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9220" y="4021605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ALB</a:t>
            </a:r>
          </a:p>
        </p:txBody>
      </p:sp>
      <p:sp>
        <p:nvSpPr>
          <p:cNvPr id="136" name="Rounded Rectangle 135">
            <a:extLst>
              <a:ext uri="{FF2B5EF4-FFF2-40B4-BE49-F238E27FC236}">
                <a16:creationId xmlns:a16="http://schemas.microsoft.com/office/drawing/2014/main" id="{B05AC74C-5BD9-F454-E0C6-D1C6D59090F6}"/>
              </a:ext>
            </a:extLst>
          </p:cNvPr>
          <p:cNvSpPr/>
          <p:nvPr/>
        </p:nvSpPr>
        <p:spPr>
          <a:xfrm>
            <a:off x="6181340" y="4288870"/>
            <a:ext cx="1556274" cy="9971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ingress</a:t>
            </a:r>
          </a:p>
        </p:txBody>
      </p:sp>
      <p:pic>
        <p:nvPicPr>
          <p:cNvPr id="137" name="Graphic 11">
            <a:extLst>
              <a:ext uri="{FF2B5EF4-FFF2-40B4-BE49-F238E27FC236}">
                <a16:creationId xmlns:a16="http://schemas.microsoft.com/office/drawing/2014/main" id="{5ACF38F7-E466-FF94-D8A4-A65A99980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463" y="372444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25AF06E9-0831-00C9-1A1E-3E22A2A6B97C}"/>
              </a:ext>
            </a:extLst>
          </p:cNvPr>
          <p:cNvCxnSpPr>
            <a:cxnSpLocks/>
            <a:stCxn id="15" idx="3"/>
            <a:endCxn id="137" idx="1"/>
          </p:cNvCxnSpPr>
          <p:nvPr/>
        </p:nvCxnSpPr>
        <p:spPr>
          <a:xfrm>
            <a:off x="2666367" y="3892195"/>
            <a:ext cx="1970096" cy="1512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F62CA999-5E1A-59F2-B166-306615693A2D}"/>
              </a:ext>
            </a:extLst>
          </p:cNvPr>
          <p:cNvCxnSpPr>
            <a:cxnSpLocks/>
          </p:cNvCxnSpPr>
          <p:nvPr/>
        </p:nvCxnSpPr>
        <p:spPr>
          <a:xfrm flipH="1" flipV="1">
            <a:off x="4659939" y="2486628"/>
            <a:ext cx="295067" cy="9265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0" name="Graphic 17">
            <a:extLst>
              <a:ext uri="{FF2B5EF4-FFF2-40B4-BE49-F238E27FC236}">
                <a16:creationId xmlns:a16="http://schemas.microsoft.com/office/drawing/2014/main" id="{0BB7267D-456C-C05F-374B-C08A508577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/>
          <a:srcRect/>
          <a:stretch/>
        </p:blipFill>
        <p:spPr bwMode="auto">
          <a:xfrm>
            <a:off x="4505441" y="235850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F8645C68-6D8A-08B9-82BC-366AF2F60258}"/>
              </a:ext>
            </a:extLst>
          </p:cNvPr>
          <p:cNvCxnSpPr>
            <a:cxnSpLocks/>
          </p:cNvCxnSpPr>
          <p:nvPr/>
        </p:nvCxnSpPr>
        <p:spPr>
          <a:xfrm>
            <a:off x="6238624" y="5640563"/>
            <a:ext cx="0" cy="21189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2381D405-DBD5-D276-DE76-B080CD426881}"/>
              </a:ext>
            </a:extLst>
          </p:cNvPr>
          <p:cNvCxnSpPr>
            <a:cxnSpLocks/>
          </p:cNvCxnSpPr>
          <p:nvPr/>
        </p:nvCxnSpPr>
        <p:spPr>
          <a:xfrm flipH="1">
            <a:off x="8242316" y="5647267"/>
            <a:ext cx="4799" cy="13340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" name="Graphic 25">
            <a:extLst>
              <a:ext uri="{FF2B5EF4-FFF2-40B4-BE49-F238E27FC236}">
                <a16:creationId xmlns:a16="http://schemas.microsoft.com/office/drawing/2014/main" id="{6F503D53-D57F-AC2E-15D9-D037D0313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4290" y="407397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13C30D11-F112-87F4-81D7-9B54E6525D1F}"/>
              </a:ext>
            </a:extLst>
          </p:cNvPr>
          <p:cNvCxnSpPr>
            <a:cxnSpLocks/>
          </p:cNvCxnSpPr>
          <p:nvPr/>
        </p:nvCxnSpPr>
        <p:spPr>
          <a:xfrm flipV="1">
            <a:off x="8356473" y="5975985"/>
            <a:ext cx="482471" cy="345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10140581-0C4B-2250-AF11-20E23967D96B}"/>
              </a:ext>
            </a:extLst>
          </p:cNvPr>
          <p:cNvCxnSpPr>
            <a:cxnSpLocks/>
          </p:cNvCxnSpPr>
          <p:nvPr/>
        </p:nvCxnSpPr>
        <p:spPr>
          <a:xfrm flipV="1">
            <a:off x="7701965" y="5966694"/>
            <a:ext cx="482471" cy="3454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6" name="Graphic 15">
            <a:extLst>
              <a:ext uri="{FF2B5EF4-FFF2-40B4-BE49-F238E27FC236}">
                <a16:creationId xmlns:a16="http://schemas.microsoft.com/office/drawing/2014/main" id="{80D0F3AD-62F1-E00C-07C7-76F15ED0F6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902" y="5789365"/>
            <a:ext cx="363984" cy="363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" name="TextBox 75">
            <a:extLst>
              <a:ext uri="{FF2B5EF4-FFF2-40B4-BE49-F238E27FC236}">
                <a16:creationId xmlns:a16="http://schemas.microsoft.com/office/drawing/2014/main" id="{661F3554-93D6-9730-5F7F-ADEE590FC4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2780" y="2638719"/>
            <a:ext cx="14432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Transit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Gateway</a:t>
            </a:r>
          </a:p>
        </p:txBody>
      </p: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2BD3DF43-35BA-FD39-EF14-457EF37E0ECF}"/>
              </a:ext>
            </a:extLst>
          </p:cNvPr>
          <p:cNvCxnSpPr>
            <a:cxnSpLocks/>
          </p:cNvCxnSpPr>
          <p:nvPr/>
        </p:nvCxnSpPr>
        <p:spPr>
          <a:xfrm>
            <a:off x="6631000" y="2029253"/>
            <a:ext cx="0" cy="27430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D0529E59-E5D1-C01C-CA00-095FF0B730EB}"/>
              </a:ext>
            </a:extLst>
          </p:cNvPr>
          <p:cNvCxnSpPr>
            <a:cxnSpLocks/>
          </p:cNvCxnSpPr>
          <p:nvPr/>
        </p:nvCxnSpPr>
        <p:spPr>
          <a:xfrm>
            <a:off x="6777343" y="2031748"/>
            <a:ext cx="0" cy="294814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14A63789-A548-28F8-8D5B-EFB5A8A3115C}"/>
              </a:ext>
            </a:extLst>
          </p:cNvPr>
          <p:cNvCxnSpPr>
            <a:cxnSpLocks/>
          </p:cNvCxnSpPr>
          <p:nvPr/>
        </p:nvCxnSpPr>
        <p:spPr>
          <a:xfrm flipV="1">
            <a:off x="6775898" y="2420997"/>
            <a:ext cx="482471" cy="345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E2F4304A-8FB7-7A18-B561-5F3778F4E3BA}"/>
              </a:ext>
            </a:extLst>
          </p:cNvPr>
          <p:cNvCxnSpPr>
            <a:cxnSpLocks/>
          </p:cNvCxnSpPr>
          <p:nvPr/>
        </p:nvCxnSpPr>
        <p:spPr>
          <a:xfrm flipV="1">
            <a:off x="6856000" y="2580900"/>
            <a:ext cx="482471" cy="3454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Rectangle 151">
            <a:extLst>
              <a:ext uri="{FF2B5EF4-FFF2-40B4-BE49-F238E27FC236}">
                <a16:creationId xmlns:a16="http://schemas.microsoft.com/office/drawing/2014/main" id="{54063FF0-DC64-1773-6746-9E154CA0BA45}"/>
              </a:ext>
            </a:extLst>
          </p:cNvPr>
          <p:cNvSpPr/>
          <p:nvPr/>
        </p:nvSpPr>
        <p:spPr>
          <a:xfrm>
            <a:off x="2748852" y="4089010"/>
            <a:ext cx="61178" cy="21259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3" name="Graphic 19">
            <a:extLst>
              <a:ext uri="{FF2B5EF4-FFF2-40B4-BE49-F238E27FC236}">
                <a16:creationId xmlns:a16="http://schemas.microsoft.com/office/drawing/2014/main" id="{28465E19-45F9-BC7B-A318-5414640924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623" y="230569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" name="Graphic 11">
            <a:extLst>
              <a:ext uri="{FF2B5EF4-FFF2-40B4-BE49-F238E27FC236}">
                <a16:creationId xmlns:a16="http://schemas.microsoft.com/office/drawing/2014/main" id="{27F06E76-51F2-A773-61F4-D67220162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366" y="231467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" name="Rounded Rectangle 154">
            <a:extLst>
              <a:ext uri="{FF2B5EF4-FFF2-40B4-BE49-F238E27FC236}">
                <a16:creationId xmlns:a16="http://schemas.microsoft.com/office/drawing/2014/main" id="{4C32FA1C-3C9F-C5A4-6C05-04CE898E5902}"/>
              </a:ext>
            </a:extLst>
          </p:cNvPr>
          <p:cNvSpPr/>
          <p:nvPr/>
        </p:nvSpPr>
        <p:spPr>
          <a:xfrm>
            <a:off x="8815109" y="4597719"/>
            <a:ext cx="175499" cy="9588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egress</a:t>
            </a:r>
          </a:p>
        </p:txBody>
      </p: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7F4FB429-5F2F-DCFA-5075-C873713A7319}"/>
              </a:ext>
            </a:extLst>
          </p:cNvPr>
          <p:cNvCxnSpPr>
            <a:cxnSpLocks/>
            <a:stCxn id="33" idx="3"/>
          </p:cNvCxnSpPr>
          <p:nvPr/>
        </p:nvCxnSpPr>
        <p:spPr>
          <a:xfrm flipV="1">
            <a:off x="9211859" y="5971291"/>
            <a:ext cx="899230" cy="2376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Rectangle 156">
            <a:extLst>
              <a:ext uri="{FF2B5EF4-FFF2-40B4-BE49-F238E27FC236}">
                <a16:creationId xmlns:a16="http://schemas.microsoft.com/office/drawing/2014/main" id="{52CB2D67-EA8B-D725-6920-39410D6E4101}"/>
              </a:ext>
            </a:extLst>
          </p:cNvPr>
          <p:cNvSpPr/>
          <p:nvPr/>
        </p:nvSpPr>
        <p:spPr>
          <a:xfrm>
            <a:off x="4518444" y="4031211"/>
            <a:ext cx="127977" cy="18288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TextBox 75">
            <a:extLst>
              <a:ext uri="{FF2B5EF4-FFF2-40B4-BE49-F238E27FC236}">
                <a16:creationId xmlns:a16="http://schemas.microsoft.com/office/drawing/2014/main" id="{43078A25-82CA-AFF5-2B10-1BAD2736E4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7772" y="4070608"/>
            <a:ext cx="120616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ECR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6E2262BC-76BD-2797-EA7C-F9D068AF9956}"/>
              </a:ext>
            </a:extLst>
          </p:cNvPr>
          <p:cNvSpPr/>
          <p:nvPr/>
        </p:nvSpPr>
        <p:spPr>
          <a:xfrm>
            <a:off x="9680594" y="4445765"/>
            <a:ext cx="124541" cy="3898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TextBox 75">
            <a:extLst>
              <a:ext uri="{FF2B5EF4-FFF2-40B4-BE49-F238E27FC236}">
                <a16:creationId xmlns:a16="http://schemas.microsoft.com/office/drawing/2014/main" id="{B1373DEE-35A1-A654-090D-E616687235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053" y="4066269"/>
            <a:ext cx="139248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EKS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C2E39EA8-C81E-8082-E69C-C86B00B2C094}"/>
              </a:ext>
            </a:extLst>
          </p:cNvPr>
          <p:cNvSpPr/>
          <p:nvPr/>
        </p:nvSpPr>
        <p:spPr>
          <a:xfrm flipH="1">
            <a:off x="9063708" y="4463320"/>
            <a:ext cx="93439" cy="29788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D54B6FDC-CE7C-0A78-3F16-800C92E2BE7E}"/>
              </a:ext>
            </a:extLst>
          </p:cNvPr>
          <p:cNvSpPr/>
          <p:nvPr/>
        </p:nvSpPr>
        <p:spPr>
          <a:xfrm>
            <a:off x="4804329" y="5594819"/>
            <a:ext cx="712891" cy="1144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FC8AD767-C3CB-EE92-4531-2D7E4FD5C2B5}"/>
              </a:ext>
            </a:extLst>
          </p:cNvPr>
          <p:cNvSpPr/>
          <p:nvPr/>
        </p:nvSpPr>
        <p:spPr>
          <a:xfrm flipH="1">
            <a:off x="4380658" y="5917453"/>
            <a:ext cx="45719" cy="18924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EFB5AB2-ECCF-E6B3-C136-92F537BA0370}"/>
              </a:ext>
            </a:extLst>
          </p:cNvPr>
          <p:cNvSpPr/>
          <p:nvPr/>
        </p:nvSpPr>
        <p:spPr>
          <a:xfrm>
            <a:off x="2953829" y="5931254"/>
            <a:ext cx="63133" cy="20711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extBox 75">
            <a:extLst>
              <a:ext uri="{FF2B5EF4-FFF2-40B4-BE49-F238E27FC236}">
                <a16:creationId xmlns:a16="http://schemas.microsoft.com/office/drawing/2014/main" id="{48E839FE-A13A-C45C-8666-D048416B8A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4301" y="5876073"/>
            <a:ext cx="12120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OpenSearch Service</a:t>
            </a:r>
          </a:p>
        </p:txBody>
      </p:sp>
      <p:sp>
        <p:nvSpPr>
          <p:cNvPr id="167" name="TextBox 75">
            <a:extLst>
              <a:ext uri="{FF2B5EF4-FFF2-40B4-BE49-F238E27FC236}">
                <a16:creationId xmlns:a16="http://schemas.microsoft.com/office/drawing/2014/main" id="{5F860A2E-FBCE-0C08-45A2-CDA6B8C990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1823" y="5904556"/>
            <a:ext cx="133771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CloudWatch</a:t>
            </a:r>
          </a:p>
        </p:txBody>
      </p:sp>
      <p:sp>
        <p:nvSpPr>
          <p:cNvPr id="168" name="TextBox 75">
            <a:extLst>
              <a:ext uri="{FF2B5EF4-FFF2-40B4-BE49-F238E27FC236}">
                <a16:creationId xmlns:a16="http://schemas.microsoft.com/office/drawing/2014/main" id="{8D14C6F8-28CC-2B38-C9AF-74153FF7F1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912" y="5402227"/>
            <a:ext cx="10731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short message service (SMS)</a:t>
            </a:r>
          </a:p>
        </p:txBody>
      </p:sp>
      <p:sp>
        <p:nvSpPr>
          <p:cNvPr id="169" name="TextBox 75">
            <a:extLst>
              <a:ext uri="{FF2B5EF4-FFF2-40B4-BE49-F238E27FC236}">
                <a16:creationId xmlns:a16="http://schemas.microsoft.com/office/drawing/2014/main" id="{840568FD-94FB-0489-695E-BCC4053B4B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1893" y="4401761"/>
            <a:ext cx="100874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Elastic Compute Cloud (EC2) Auto Scaling</a:t>
            </a:r>
          </a:p>
        </p:txBody>
      </p:sp>
      <p:sp>
        <p:nvSpPr>
          <p:cNvPr id="172" name="TextBox 75">
            <a:extLst>
              <a:ext uri="{FF2B5EF4-FFF2-40B4-BE49-F238E27FC236}">
                <a16:creationId xmlns:a16="http://schemas.microsoft.com/office/drawing/2014/main" id="{E9F8E5CD-3F7D-D2AF-9D71-BB7A963B1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9446" y="2558960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KMS</a:t>
            </a:r>
          </a:p>
        </p:txBody>
      </p:sp>
      <p:sp>
        <p:nvSpPr>
          <p:cNvPr id="174" name="TextBox 75">
            <a:extLst>
              <a:ext uri="{FF2B5EF4-FFF2-40B4-BE49-F238E27FC236}">
                <a16:creationId xmlns:a16="http://schemas.microsoft.com/office/drawing/2014/main" id="{8F77D9EF-02DE-04A6-9EA8-3CB73DD44736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8003454" y="2572225"/>
            <a:ext cx="125867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IAM</a:t>
            </a:r>
          </a:p>
        </p:txBody>
      </p:sp>
      <p:sp>
        <p:nvSpPr>
          <p:cNvPr id="176" name="TextBox 75">
            <a:extLst>
              <a:ext uri="{FF2B5EF4-FFF2-40B4-BE49-F238E27FC236}">
                <a16:creationId xmlns:a16="http://schemas.microsoft.com/office/drawing/2014/main" id="{FC3408EF-1400-7B8E-F78A-062571209B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1256" y="6100683"/>
            <a:ext cx="85156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RDS</a:t>
            </a:r>
          </a:p>
        </p:txBody>
      </p:sp>
      <p:sp>
        <p:nvSpPr>
          <p:cNvPr id="204" name="TextBox 75">
            <a:extLst>
              <a:ext uri="{FF2B5EF4-FFF2-40B4-BE49-F238E27FC236}">
                <a16:creationId xmlns:a16="http://schemas.microsoft.com/office/drawing/2014/main" id="{7B2F7284-360B-DE69-9ACA-03FC4D618D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0526" y="6115064"/>
            <a:ext cx="85156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RDS</a:t>
            </a:r>
          </a:p>
        </p:txBody>
      </p:sp>
      <p:sp>
        <p:nvSpPr>
          <p:cNvPr id="205" name="TextBox 75">
            <a:extLst>
              <a:ext uri="{FF2B5EF4-FFF2-40B4-BE49-F238E27FC236}">
                <a16:creationId xmlns:a16="http://schemas.microsoft.com/office/drawing/2014/main" id="{D4A7E6F5-9F65-D7C0-8DBA-16B1F6DDD1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1089" y="6114727"/>
            <a:ext cx="85156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9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RDS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66988</TotalTime>
  <Words>349</Words>
  <Application>Microsoft Macintosh PowerPoint</Application>
  <PresentationFormat>Widescreen</PresentationFormat>
  <Paragraphs>88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>Amazon.com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Payment System Interface Modernization on AWS: Modern Cloud-Native Payment Systems  </dc:title>
  <dc:subject/>
  <dc:creator>Amazon Web Services</dc:creator>
  <cp:keywords/>
  <dc:description/>
  <cp:lastModifiedBy>Lorelei Shannon</cp:lastModifiedBy>
  <cp:revision>105</cp:revision>
  <dcterms:created xsi:type="dcterms:W3CDTF">2020-07-21T19:38:25Z</dcterms:created>
  <dcterms:modified xsi:type="dcterms:W3CDTF">2023-03-24T23:49:06Z</dcterms:modified>
  <cp:category/>
</cp:coreProperties>
</file>