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9" r:id="rId2"/>
    <p:sldId id="27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  <p:cmAuthor id="2" name="Courtright, Andrea" initials="CA" lastIdx="7" clrIdx="1">
    <p:extLst>
      <p:ext uri="{19B8F6BF-5375-455C-9EA6-DF929625EA0E}">
        <p15:presenceInfo xmlns:p15="http://schemas.microsoft.com/office/powerpoint/2012/main" userId="S-1-5-21-1407069837-2091007605-538272213-4809820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B5E8"/>
    <a:srgbClr val="545B64"/>
    <a:srgbClr val="7D89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29"/>
    <p:restoredTop sz="83752" autoAdjust="0"/>
  </p:normalViewPr>
  <p:slideViewPr>
    <p:cSldViewPr snapToGrid="0" snapToObjects="1">
      <p:cViewPr varScale="1">
        <p:scale>
          <a:sx n="153" d="100"/>
          <a:sy n="153" d="100"/>
        </p:scale>
        <p:origin x="16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10/25/2023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313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10/25/2023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10/25/2023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10/25/2023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10/25/2023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10/25/2023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10/25/2023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10/25/2023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10/25/2023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10/25/2023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10/25/2023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10/25/2023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10/25/2023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svg"/><Relationship Id="rId18" Type="http://schemas.openxmlformats.org/officeDocument/2006/relationships/image" Target="../media/image15.png"/><Relationship Id="rId26" Type="http://schemas.openxmlformats.org/officeDocument/2006/relationships/image" Target="../media/image23.png"/><Relationship Id="rId39" Type="http://schemas.openxmlformats.org/officeDocument/2006/relationships/image" Target="../media/image36.svg"/><Relationship Id="rId21" Type="http://schemas.openxmlformats.org/officeDocument/2006/relationships/image" Target="../media/image18.svg"/><Relationship Id="rId34" Type="http://schemas.openxmlformats.org/officeDocument/2006/relationships/image" Target="../media/image31.png"/><Relationship Id="rId42" Type="http://schemas.openxmlformats.org/officeDocument/2006/relationships/image" Target="../media/image39.png"/><Relationship Id="rId7" Type="http://schemas.openxmlformats.org/officeDocument/2006/relationships/image" Target="../media/image4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9" Type="http://schemas.openxmlformats.org/officeDocument/2006/relationships/image" Target="../media/image26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24" Type="http://schemas.openxmlformats.org/officeDocument/2006/relationships/image" Target="../media/image21.png"/><Relationship Id="rId32" Type="http://schemas.openxmlformats.org/officeDocument/2006/relationships/image" Target="../media/image29.png"/><Relationship Id="rId37" Type="http://schemas.openxmlformats.org/officeDocument/2006/relationships/image" Target="../media/image34.svg"/><Relationship Id="rId40" Type="http://schemas.openxmlformats.org/officeDocument/2006/relationships/image" Target="../media/image37.png"/><Relationship Id="rId45" Type="http://schemas.openxmlformats.org/officeDocument/2006/relationships/image" Target="../media/image42.svg"/><Relationship Id="rId5" Type="http://schemas.openxmlformats.org/officeDocument/2006/relationships/hyperlink" Target="https://docs.aws.amazon.com/architecture-diagrams/latest/security-rich-api-management-using-ibm-api-connect/security-rich-api-management-using-ibm-api-connect.html" TargetMode="External"/><Relationship Id="rId15" Type="http://schemas.openxmlformats.org/officeDocument/2006/relationships/image" Target="../media/image12.svg"/><Relationship Id="rId23" Type="http://schemas.openxmlformats.org/officeDocument/2006/relationships/image" Target="../media/image20.svg"/><Relationship Id="rId28" Type="http://schemas.openxmlformats.org/officeDocument/2006/relationships/image" Target="../media/image25.png"/><Relationship Id="rId36" Type="http://schemas.openxmlformats.org/officeDocument/2006/relationships/image" Target="../media/image33.png"/><Relationship Id="rId10" Type="http://schemas.openxmlformats.org/officeDocument/2006/relationships/image" Target="../media/image7.png"/><Relationship Id="rId19" Type="http://schemas.openxmlformats.org/officeDocument/2006/relationships/image" Target="../media/image16.svg"/><Relationship Id="rId31" Type="http://schemas.openxmlformats.org/officeDocument/2006/relationships/image" Target="../media/image28.svg"/><Relationship Id="rId44" Type="http://schemas.openxmlformats.org/officeDocument/2006/relationships/image" Target="../media/image41.png"/><Relationship Id="rId4" Type="http://schemas.openxmlformats.org/officeDocument/2006/relationships/image" Target="../media/image2.svg"/><Relationship Id="rId9" Type="http://schemas.openxmlformats.org/officeDocument/2006/relationships/image" Target="../media/image6.sv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24.svg"/><Relationship Id="rId30" Type="http://schemas.openxmlformats.org/officeDocument/2006/relationships/image" Target="../media/image27.png"/><Relationship Id="rId35" Type="http://schemas.openxmlformats.org/officeDocument/2006/relationships/image" Target="../media/image32.svg"/><Relationship Id="rId43" Type="http://schemas.openxmlformats.org/officeDocument/2006/relationships/image" Target="../media/image40.svg"/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12" Type="http://schemas.openxmlformats.org/officeDocument/2006/relationships/image" Target="../media/image9.png"/><Relationship Id="rId17" Type="http://schemas.openxmlformats.org/officeDocument/2006/relationships/image" Target="../media/image14.svg"/><Relationship Id="rId25" Type="http://schemas.openxmlformats.org/officeDocument/2006/relationships/image" Target="../media/image22.svg"/><Relationship Id="rId33" Type="http://schemas.openxmlformats.org/officeDocument/2006/relationships/image" Target="../media/image30.svg"/><Relationship Id="rId38" Type="http://schemas.openxmlformats.org/officeDocument/2006/relationships/image" Target="../media/image35.png"/><Relationship Id="rId20" Type="http://schemas.openxmlformats.org/officeDocument/2006/relationships/image" Target="../media/image17.png"/><Relationship Id="rId41" Type="http://schemas.openxmlformats.org/officeDocument/2006/relationships/image" Target="../media/image3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8" y="134489"/>
            <a:ext cx="9582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Security-rich API Management Using IBM API Connect on AWS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architecture description, refer to the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5"/>
              </a:rPr>
              <a:t>full diagram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 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B561420F-360F-4DD5-894F-24CC01710107}"/>
              </a:ext>
            </a:extLst>
          </p:cNvPr>
          <p:cNvSpPr/>
          <p:nvPr/>
        </p:nvSpPr>
        <p:spPr>
          <a:xfrm>
            <a:off x="8216586" y="1751816"/>
            <a:ext cx="1667823" cy="864542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96000" tIns="3600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82" name="Graphic 6">
            <a:extLst>
              <a:ext uri="{FF2B5EF4-FFF2-40B4-BE49-F238E27FC236}">
                <a16:creationId xmlns:a16="http://schemas.microsoft.com/office/drawing/2014/main" id="{C7D7E217-2B37-4912-8564-45103AF83C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 bwMode="auto">
          <a:xfrm flipH="1">
            <a:off x="9304846" y="2027106"/>
            <a:ext cx="339351" cy="33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" name="TextBox 9">
            <a:extLst>
              <a:ext uri="{FF2B5EF4-FFF2-40B4-BE49-F238E27FC236}">
                <a16:creationId xmlns:a16="http://schemas.microsoft.com/office/drawing/2014/main" id="{379C6BE3-5391-4FEE-9305-E3BB8DDA19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48533" y="2320120"/>
            <a:ext cx="117852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CodePipeline</a:t>
            </a:r>
          </a:p>
        </p:txBody>
      </p:sp>
      <p:sp>
        <p:nvSpPr>
          <p:cNvPr id="84" name="TextBox 13">
            <a:extLst>
              <a:ext uri="{FF2B5EF4-FFF2-40B4-BE49-F238E27FC236}">
                <a16:creationId xmlns:a16="http://schemas.microsoft.com/office/drawing/2014/main" id="{301DA1D3-DE3A-4A79-AE58-FBEB942377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7869" y="3428180"/>
            <a:ext cx="823065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7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</p:txBody>
      </p:sp>
      <p:sp>
        <p:nvSpPr>
          <p:cNvPr id="85" name="TextBox 11">
            <a:extLst>
              <a:ext uri="{FF2B5EF4-FFF2-40B4-BE49-F238E27FC236}">
                <a16:creationId xmlns:a16="http://schemas.microsoft.com/office/drawing/2014/main" id="{CE8E15EF-40B8-45E8-B881-3FA0BF5388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3352" y="4327897"/>
            <a:ext cx="806584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7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EKS</a:t>
            </a:r>
          </a:p>
        </p:txBody>
      </p:sp>
      <p:sp>
        <p:nvSpPr>
          <p:cNvPr id="86" name="TextBox 11">
            <a:extLst>
              <a:ext uri="{FF2B5EF4-FFF2-40B4-BE49-F238E27FC236}">
                <a16:creationId xmlns:a16="http://schemas.microsoft.com/office/drawing/2014/main" id="{139AC1AB-C561-4EC0-B0B6-0CFA2F97F3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25497" y="4347654"/>
            <a:ext cx="884665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7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EC2</a:t>
            </a:r>
          </a:p>
        </p:txBody>
      </p:sp>
      <p:sp>
        <p:nvSpPr>
          <p:cNvPr id="87" name="TextBox 18">
            <a:extLst>
              <a:ext uri="{FF2B5EF4-FFF2-40B4-BE49-F238E27FC236}">
                <a16:creationId xmlns:a16="http://schemas.microsoft.com/office/drawing/2014/main" id="{2BB09322-BB4F-45FD-BB8E-199ED40514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8240" y="4339832"/>
            <a:ext cx="94851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7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Elastic Beanstalk</a:t>
            </a:r>
          </a:p>
        </p:txBody>
      </p:sp>
      <p:sp>
        <p:nvSpPr>
          <p:cNvPr id="88" name="TextBox 11">
            <a:extLst>
              <a:ext uri="{FF2B5EF4-FFF2-40B4-BE49-F238E27FC236}">
                <a16:creationId xmlns:a16="http://schemas.microsoft.com/office/drawing/2014/main" id="{2C1251B3-0C8C-477B-9F39-6CA365C03E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60056" y="4347654"/>
            <a:ext cx="141006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7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Red Hat OpenShift </a:t>
            </a:r>
          </a:p>
          <a:p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on AWS </a:t>
            </a:r>
          </a:p>
          <a:p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(ROSA)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7FDDDFB4-193A-4453-91B9-09F88C3E8C9D}"/>
              </a:ext>
            </a:extLst>
          </p:cNvPr>
          <p:cNvSpPr/>
          <p:nvPr/>
        </p:nvSpPr>
        <p:spPr>
          <a:xfrm>
            <a:off x="6537545" y="3668701"/>
            <a:ext cx="3291835" cy="1170092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34660" tIns="36000"/>
          <a:lstStyle/>
          <a:p>
            <a:pPr marL="0" marR="0" lvl="0" indent="0" algn="l" defTabSz="9130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 w="0"/>
              <a:solidFill>
                <a:srgbClr val="FFFFFF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90" name="TextBox 6">
            <a:extLst>
              <a:ext uri="{FF2B5EF4-FFF2-40B4-BE49-F238E27FC236}">
                <a16:creationId xmlns:a16="http://schemas.microsoft.com/office/drawing/2014/main" id="{75A6FEE4-96FC-4E01-ACDE-D3AD5C8870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7926" y="2838544"/>
            <a:ext cx="1298569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7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QuickSight</a:t>
            </a: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98D48095-7868-4671-A945-17586FE59961}"/>
              </a:ext>
            </a:extLst>
          </p:cNvPr>
          <p:cNvCxnSpPr>
            <a:cxnSpLocks/>
            <a:stCxn id="184" idx="3"/>
            <a:endCxn id="185" idx="1"/>
          </p:cNvCxnSpPr>
          <p:nvPr/>
        </p:nvCxnSpPr>
        <p:spPr>
          <a:xfrm flipV="1">
            <a:off x="7153641" y="2688082"/>
            <a:ext cx="500230" cy="2881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6">
            <a:extLst>
              <a:ext uri="{FF2B5EF4-FFF2-40B4-BE49-F238E27FC236}">
                <a16:creationId xmlns:a16="http://schemas.microsoft.com/office/drawing/2014/main" id="{DECB4E09-2CF0-4198-B5C1-5ACA2C100B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1401" y="2839024"/>
            <a:ext cx="89679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7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26EED06B-4694-4532-8D09-39F1C08BB6A3}"/>
              </a:ext>
            </a:extLst>
          </p:cNvPr>
          <p:cNvSpPr/>
          <p:nvPr/>
        </p:nvSpPr>
        <p:spPr>
          <a:xfrm>
            <a:off x="6396169" y="1452754"/>
            <a:ext cx="3705115" cy="3485666"/>
          </a:xfrm>
          <a:prstGeom prst="rect">
            <a:avLst/>
          </a:prstGeom>
          <a:noFill/>
          <a:ln w="12700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1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94" name="Graphic 35">
            <a:extLst>
              <a:ext uri="{FF2B5EF4-FFF2-40B4-BE49-F238E27FC236}">
                <a16:creationId xmlns:a16="http://schemas.microsoft.com/office/drawing/2014/main" id="{A95F6017-139B-4FCF-9F00-A7EA0C408C4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6396169" y="1451694"/>
            <a:ext cx="274320" cy="274320"/>
          </a:xfrm>
          <a:prstGeom prst="rect">
            <a:avLst/>
          </a:prstGeom>
        </p:spPr>
      </p:pic>
      <p:sp>
        <p:nvSpPr>
          <p:cNvPr id="95" name="Rectangle 94">
            <a:extLst>
              <a:ext uri="{FF2B5EF4-FFF2-40B4-BE49-F238E27FC236}">
                <a16:creationId xmlns:a16="http://schemas.microsoft.com/office/drawing/2014/main" id="{049E4232-451F-411C-963E-159C344F5CDE}"/>
              </a:ext>
            </a:extLst>
          </p:cNvPr>
          <p:cNvSpPr/>
          <p:nvPr/>
        </p:nvSpPr>
        <p:spPr>
          <a:xfrm>
            <a:off x="3179616" y="1199377"/>
            <a:ext cx="2211804" cy="23672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3600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96" name="Graphic 95">
            <a:extLst>
              <a:ext uri="{FF2B5EF4-FFF2-40B4-BE49-F238E27FC236}">
                <a16:creationId xmlns:a16="http://schemas.microsoft.com/office/drawing/2014/main" id="{EE491FC3-DC6E-426E-9953-D560AD8B4B3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3179616" y="1197362"/>
            <a:ext cx="270899" cy="274320"/>
          </a:xfrm>
          <a:prstGeom prst="rect">
            <a:avLst/>
          </a:prstGeom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E02E71FA-2BFB-4F80-A1E0-54090B3B4007}"/>
              </a:ext>
            </a:extLst>
          </p:cNvPr>
          <p:cNvSpPr txBox="1"/>
          <p:nvPr/>
        </p:nvSpPr>
        <p:spPr>
          <a:xfrm>
            <a:off x="3296807" y="2176139"/>
            <a:ext cx="106371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API developer </a:t>
            </a: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portal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B0B08768-9405-4CA7-86B0-491ABC9C9CAB}"/>
              </a:ext>
            </a:extLst>
          </p:cNvPr>
          <p:cNvSpPr txBox="1"/>
          <p:nvPr/>
        </p:nvSpPr>
        <p:spPr>
          <a:xfrm>
            <a:off x="4227912" y="2177026"/>
            <a:ext cx="106371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API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management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F75429D-AEB1-4E05-94F4-82E6A914C77C}"/>
              </a:ext>
            </a:extLst>
          </p:cNvPr>
          <p:cNvSpPr txBox="1"/>
          <p:nvPr/>
        </p:nvSpPr>
        <p:spPr>
          <a:xfrm>
            <a:off x="3321554" y="3016114"/>
            <a:ext cx="106371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DataPower </a:t>
            </a: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Gateway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14792555-BF10-405A-91A9-C5DBF82D1FAA}"/>
              </a:ext>
            </a:extLst>
          </p:cNvPr>
          <p:cNvSpPr txBox="1"/>
          <p:nvPr/>
        </p:nvSpPr>
        <p:spPr>
          <a:xfrm>
            <a:off x="4244495" y="3027022"/>
            <a:ext cx="1063719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API analytics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62F68F1C-6500-42AB-83A8-F32A9F8D36EB}"/>
              </a:ext>
            </a:extLst>
          </p:cNvPr>
          <p:cNvSpPr txBox="1"/>
          <p:nvPr/>
        </p:nvSpPr>
        <p:spPr>
          <a:xfrm>
            <a:off x="1574202" y="4027543"/>
            <a:ext cx="1510934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Apps and integration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41F45E6-DFB7-4AD6-A5E3-E16BAC67A409}"/>
              </a:ext>
            </a:extLst>
          </p:cNvPr>
          <p:cNvSpPr txBox="1"/>
          <p:nvPr/>
        </p:nvSpPr>
        <p:spPr>
          <a:xfrm>
            <a:off x="1974741" y="4563612"/>
            <a:ext cx="65602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w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eb </a:t>
            </a: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and mobile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50490DDB-99E1-470B-B282-DDDD4F1A8C96}"/>
              </a:ext>
            </a:extLst>
          </p:cNvPr>
          <p:cNvSpPr txBox="1"/>
          <p:nvPr/>
        </p:nvSpPr>
        <p:spPr>
          <a:xfrm>
            <a:off x="2013173" y="5205170"/>
            <a:ext cx="60681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IoT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devices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106" name="Picture 4">
            <a:extLst>
              <a:ext uri="{FF2B5EF4-FFF2-40B4-BE49-F238E27FC236}">
                <a16:creationId xmlns:a16="http://schemas.microsoft.com/office/drawing/2014/main" id="{970F47B8-782E-4C58-98EA-ACF1290FC6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6301" y="4301973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" name="Picture 6">
            <a:extLst>
              <a:ext uri="{FF2B5EF4-FFF2-40B4-BE49-F238E27FC236}">
                <a16:creationId xmlns:a16="http://schemas.microsoft.com/office/drawing/2014/main" id="{C24F63FA-E119-402E-990F-E24883D038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591" y="4938424"/>
            <a:ext cx="274320" cy="32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" name="Graphic 8">
            <a:extLst>
              <a:ext uri="{FF2B5EF4-FFF2-40B4-BE49-F238E27FC236}">
                <a16:creationId xmlns:a16="http://schemas.microsoft.com/office/drawing/2014/main" id="{CBAC2D77-A281-430D-A33C-F282115179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8283039" y="5455717"/>
            <a:ext cx="248296" cy="2549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raphic 6">
            <a:extLst>
              <a:ext uri="{FF2B5EF4-FFF2-40B4-BE49-F238E27FC236}">
                <a16:creationId xmlns:a16="http://schemas.microsoft.com/office/drawing/2014/main" id="{30C8BDC4-8F52-4548-B09E-5C7F50C50C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 bwMode="auto">
          <a:xfrm flipH="1">
            <a:off x="1816361" y="2126376"/>
            <a:ext cx="365760" cy="360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" name="TextBox 109">
            <a:extLst>
              <a:ext uri="{FF2B5EF4-FFF2-40B4-BE49-F238E27FC236}">
                <a16:creationId xmlns:a16="http://schemas.microsoft.com/office/drawing/2014/main" id="{8C5DD9D0-2F36-49AA-86D0-BE858F10B19E}"/>
              </a:ext>
            </a:extLst>
          </p:cNvPr>
          <p:cNvSpPr txBox="1"/>
          <p:nvPr/>
        </p:nvSpPr>
        <p:spPr>
          <a:xfrm>
            <a:off x="7863051" y="5704602"/>
            <a:ext cx="1063719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7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apps and data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C4ECF791-4723-4421-9DA3-CEFF4B5DDE96}"/>
              </a:ext>
            </a:extLst>
          </p:cNvPr>
          <p:cNvSpPr txBox="1"/>
          <p:nvPr/>
        </p:nvSpPr>
        <p:spPr>
          <a:xfrm>
            <a:off x="1289001" y="2987631"/>
            <a:ext cx="1441891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authentication and authorization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9276B10F-EE49-4333-AB10-4486D8E64BBB}"/>
              </a:ext>
            </a:extLst>
          </p:cNvPr>
          <p:cNvSpPr txBox="1"/>
          <p:nvPr/>
        </p:nvSpPr>
        <p:spPr>
          <a:xfrm>
            <a:off x="1539244" y="2431731"/>
            <a:ext cx="975329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app developers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0B09F915-444C-4200-9166-25A7DC705828}"/>
              </a:ext>
            </a:extLst>
          </p:cNvPr>
          <p:cNvSpPr txBox="1"/>
          <p:nvPr/>
        </p:nvSpPr>
        <p:spPr>
          <a:xfrm>
            <a:off x="1295602" y="3591107"/>
            <a:ext cx="1452101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Stripe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subscription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and billing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9EDE43F5-72D1-4F8D-9170-83FA80DDF36B}"/>
              </a:ext>
            </a:extLst>
          </p:cNvPr>
          <p:cNvSpPr txBox="1"/>
          <p:nvPr/>
        </p:nvSpPr>
        <p:spPr>
          <a:xfrm>
            <a:off x="7423970" y="5150069"/>
            <a:ext cx="184056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7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Corporate data center apps</a:t>
            </a:r>
          </a:p>
        </p:txBody>
      </p: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9998050A-36BD-4967-BA16-E779E85F9DF1}"/>
              </a:ext>
            </a:extLst>
          </p:cNvPr>
          <p:cNvCxnSpPr>
            <a:cxnSpLocks/>
            <a:stCxn id="109" idx="1"/>
          </p:cNvCxnSpPr>
          <p:nvPr/>
        </p:nvCxnSpPr>
        <p:spPr>
          <a:xfrm flipV="1">
            <a:off x="2182121" y="2295366"/>
            <a:ext cx="990998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5F5B36BA-744A-4C90-AE23-0D5CD1D706E2}"/>
              </a:ext>
            </a:extLst>
          </p:cNvPr>
          <p:cNvCxnSpPr>
            <a:cxnSpLocks/>
          </p:cNvCxnSpPr>
          <p:nvPr/>
        </p:nvCxnSpPr>
        <p:spPr>
          <a:xfrm flipH="1">
            <a:off x="2174867" y="3431523"/>
            <a:ext cx="98861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9AF18F99-7EB4-483A-AF08-E9C32729F3D5}"/>
              </a:ext>
            </a:extLst>
          </p:cNvPr>
          <p:cNvCxnSpPr>
            <a:cxnSpLocks/>
          </p:cNvCxnSpPr>
          <p:nvPr/>
        </p:nvCxnSpPr>
        <p:spPr>
          <a:xfrm flipH="1">
            <a:off x="2174867" y="2850234"/>
            <a:ext cx="994214" cy="1918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NumBox 3">
            <a:extLst>
              <a:ext uri="{FF2B5EF4-FFF2-40B4-BE49-F238E27FC236}">
                <a16:creationId xmlns:a16="http://schemas.microsoft.com/office/drawing/2014/main" id="{F610C3B5-5F05-4B11-B0F7-1C61371B86CA}"/>
              </a:ext>
            </a:extLst>
          </p:cNvPr>
          <p:cNvSpPr/>
          <p:nvPr/>
        </p:nvSpPr>
        <p:spPr>
          <a:xfrm>
            <a:off x="2549842" y="2499201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159" name="NumBox 4">
            <a:extLst>
              <a:ext uri="{FF2B5EF4-FFF2-40B4-BE49-F238E27FC236}">
                <a16:creationId xmlns:a16="http://schemas.microsoft.com/office/drawing/2014/main" id="{BAB0C9ED-29F0-4E69-AED1-80B48020110C}"/>
              </a:ext>
            </a:extLst>
          </p:cNvPr>
          <p:cNvSpPr/>
          <p:nvPr/>
        </p:nvSpPr>
        <p:spPr>
          <a:xfrm>
            <a:off x="8254853" y="1873708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FAFAFA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AFAFA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60" name="NumBox 5">
            <a:extLst>
              <a:ext uri="{FF2B5EF4-FFF2-40B4-BE49-F238E27FC236}">
                <a16:creationId xmlns:a16="http://schemas.microsoft.com/office/drawing/2014/main" id="{7D5606C0-D985-4C50-85FF-F2394F89FC09}"/>
              </a:ext>
            </a:extLst>
          </p:cNvPr>
          <p:cNvSpPr/>
          <p:nvPr/>
        </p:nvSpPr>
        <p:spPr>
          <a:xfrm>
            <a:off x="5462827" y="3058427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FAFAFA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AFAFA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61" name="NumBox 6">
            <a:extLst>
              <a:ext uri="{FF2B5EF4-FFF2-40B4-BE49-F238E27FC236}">
                <a16:creationId xmlns:a16="http://schemas.microsoft.com/office/drawing/2014/main" id="{D1D844B1-839A-4C7D-B608-0C80F2A43A9E}"/>
              </a:ext>
            </a:extLst>
          </p:cNvPr>
          <p:cNvSpPr/>
          <p:nvPr/>
        </p:nvSpPr>
        <p:spPr>
          <a:xfrm>
            <a:off x="2610130" y="4315653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FAFAFA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AFAFA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62" name="NumBox 3">
            <a:extLst>
              <a:ext uri="{FF2B5EF4-FFF2-40B4-BE49-F238E27FC236}">
                <a16:creationId xmlns:a16="http://schemas.microsoft.com/office/drawing/2014/main" id="{697E9F32-43A0-4955-83E5-F7A4C67F16D7}"/>
              </a:ext>
            </a:extLst>
          </p:cNvPr>
          <p:cNvSpPr/>
          <p:nvPr/>
        </p:nvSpPr>
        <p:spPr>
          <a:xfrm>
            <a:off x="2554515" y="1443089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pic>
        <p:nvPicPr>
          <p:cNvPr id="163" name="Graphic 6">
            <a:extLst>
              <a:ext uri="{FF2B5EF4-FFF2-40B4-BE49-F238E27FC236}">
                <a16:creationId xmlns:a16="http://schemas.microsoft.com/office/drawing/2014/main" id="{1C069042-FDEB-4AE2-802C-3E24EFEFC8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 bwMode="auto">
          <a:xfrm flipH="1">
            <a:off x="1841732" y="1570787"/>
            <a:ext cx="370847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" name="TextBox 163">
            <a:extLst>
              <a:ext uri="{FF2B5EF4-FFF2-40B4-BE49-F238E27FC236}">
                <a16:creationId xmlns:a16="http://schemas.microsoft.com/office/drawing/2014/main" id="{B904B742-1FBA-4070-AF7B-91399F4789E5}"/>
              </a:ext>
            </a:extLst>
          </p:cNvPr>
          <p:cNvSpPr txBox="1"/>
          <p:nvPr/>
        </p:nvSpPr>
        <p:spPr>
          <a:xfrm>
            <a:off x="1553273" y="1898331"/>
            <a:ext cx="93676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API developers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C5ED5837-85B2-4DAE-A6D0-49067C2F16C8}"/>
              </a:ext>
            </a:extLst>
          </p:cNvPr>
          <p:cNvSpPr/>
          <p:nvPr/>
        </p:nvSpPr>
        <p:spPr>
          <a:xfrm>
            <a:off x="7239627" y="5150069"/>
            <a:ext cx="2228400" cy="909747"/>
          </a:xfrm>
          <a:prstGeom prst="rect">
            <a:avLst/>
          </a:prstGeom>
          <a:noFill/>
          <a:ln w="12700">
            <a:solidFill>
              <a:srgbClr val="7D899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6000" tIns="3600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166" name="Elbow Connector 7">
            <a:extLst>
              <a:ext uri="{FF2B5EF4-FFF2-40B4-BE49-F238E27FC236}">
                <a16:creationId xmlns:a16="http://schemas.microsoft.com/office/drawing/2014/main" id="{967B150C-15D7-4462-B566-BA809DCDD230}"/>
              </a:ext>
            </a:extLst>
          </p:cNvPr>
          <p:cNvCxnSpPr>
            <a:cxnSpLocks/>
            <a:stCxn id="163" idx="1"/>
          </p:cNvCxnSpPr>
          <p:nvPr/>
        </p:nvCxnSpPr>
        <p:spPr>
          <a:xfrm>
            <a:off x="2212579" y="1753667"/>
            <a:ext cx="960540" cy="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NumBox 3">
            <a:extLst>
              <a:ext uri="{FF2B5EF4-FFF2-40B4-BE49-F238E27FC236}">
                <a16:creationId xmlns:a16="http://schemas.microsoft.com/office/drawing/2014/main" id="{81F80CF3-FD02-48B6-9C56-146954077763}"/>
              </a:ext>
            </a:extLst>
          </p:cNvPr>
          <p:cNvSpPr/>
          <p:nvPr/>
        </p:nvSpPr>
        <p:spPr>
          <a:xfrm>
            <a:off x="2539298" y="3093803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2FC6CE60-7B70-4BB1-A7C2-E4F1DF5DD10A}"/>
              </a:ext>
            </a:extLst>
          </p:cNvPr>
          <p:cNvCxnSpPr>
            <a:cxnSpLocks/>
          </p:cNvCxnSpPr>
          <p:nvPr/>
        </p:nvCxnSpPr>
        <p:spPr>
          <a:xfrm>
            <a:off x="5398432" y="2685744"/>
            <a:ext cx="1371600" cy="0"/>
          </a:xfrm>
          <a:prstGeom prst="straightConnector1">
            <a:avLst/>
          </a:prstGeom>
          <a:ln w="12700"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9" name="Elbow Connector 19">
            <a:extLst>
              <a:ext uri="{FF2B5EF4-FFF2-40B4-BE49-F238E27FC236}">
                <a16:creationId xmlns:a16="http://schemas.microsoft.com/office/drawing/2014/main" id="{3B575EFA-E1C9-4A1C-98C1-72AD248DD6D2}"/>
              </a:ext>
            </a:extLst>
          </p:cNvPr>
          <p:cNvCxnSpPr>
            <a:cxnSpLocks/>
            <a:endCxn id="95" idx="2"/>
          </p:cNvCxnSpPr>
          <p:nvPr/>
        </p:nvCxnSpPr>
        <p:spPr>
          <a:xfrm flipV="1">
            <a:off x="2977162" y="3566609"/>
            <a:ext cx="1308356" cy="811423"/>
          </a:xfrm>
          <a:prstGeom prst="bentConnector2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EA2A4572-06E3-4784-8620-40572EC59084}"/>
              </a:ext>
            </a:extLst>
          </p:cNvPr>
          <p:cNvCxnSpPr>
            <a:cxnSpLocks/>
          </p:cNvCxnSpPr>
          <p:nvPr/>
        </p:nvCxnSpPr>
        <p:spPr>
          <a:xfrm>
            <a:off x="5388173" y="2112486"/>
            <a:ext cx="2819392" cy="0"/>
          </a:xfrm>
          <a:prstGeom prst="straightConnector1">
            <a:avLst/>
          </a:prstGeom>
          <a:ln w="12700">
            <a:headEnd type="arrow" w="med" len="sm"/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71" name="Graphic 6">
            <a:extLst>
              <a:ext uri="{FF2B5EF4-FFF2-40B4-BE49-F238E27FC236}">
                <a16:creationId xmlns:a16="http://schemas.microsoft.com/office/drawing/2014/main" id="{6FE92A0A-237D-4A6C-98F9-974D18A9D3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 bwMode="auto">
          <a:xfrm>
            <a:off x="8545021" y="198767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" name="Graphic 173">
            <a:extLst>
              <a:ext uri="{FF2B5EF4-FFF2-40B4-BE49-F238E27FC236}">
                <a16:creationId xmlns:a16="http://schemas.microsoft.com/office/drawing/2014/main" id="{EA78B4CB-92D5-4379-892F-454952D5D7F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6533329" y="3671854"/>
            <a:ext cx="274320" cy="274320"/>
          </a:xfrm>
          <a:prstGeom prst="rect">
            <a:avLst/>
          </a:prstGeom>
        </p:spPr>
      </p:pic>
      <p:sp>
        <p:nvSpPr>
          <p:cNvPr id="176" name="TextBox 6">
            <a:extLst>
              <a:ext uri="{FF2B5EF4-FFF2-40B4-BE49-F238E27FC236}">
                <a16:creationId xmlns:a16="http://schemas.microsoft.com/office/drawing/2014/main" id="{8AC4BA15-926A-4181-AED5-542EBB5951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7081" y="3705812"/>
            <a:ext cx="1682470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7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Virtual Private Cloud (VPC)</a:t>
            </a:r>
          </a:p>
        </p:txBody>
      </p:sp>
      <p:pic>
        <p:nvPicPr>
          <p:cNvPr id="179" name="Graphic 178">
            <a:extLst>
              <a:ext uri="{FF2B5EF4-FFF2-40B4-BE49-F238E27FC236}">
                <a16:creationId xmlns:a16="http://schemas.microsoft.com/office/drawing/2014/main" id="{C3EBA872-AA01-4E8A-A27D-05385F3C6E9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>
          <a:xfrm>
            <a:off x="6741963" y="3996545"/>
            <a:ext cx="365760" cy="365760"/>
          </a:xfrm>
          <a:prstGeom prst="rect">
            <a:avLst/>
          </a:prstGeom>
        </p:spPr>
      </p:pic>
      <p:pic>
        <p:nvPicPr>
          <p:cNvPr id="180" name="Graphic 10">
            <a:extLst>
              <a:ext uri="{FF2B5EF4-FFF2-40B4-BE49-F238E27FC236}">
                <a16:creationId xmlns:a16="http://schemas.microsoft.com/office/drawing/2014/main" id="{7772804C-B04E-483C-BEA5-9F028DC94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 bwMode="auto">
          <a:xfrm>
            <a:off x="7037851" y="311312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1" name="Graphic 5">
            <a:extLst>
              <a:ext uri="{FF2B5EF4-FFF2-40B4-BE49-F238E27FC236}">
                <a16:creationId xmlns:a16="http://schemas.microsoft.com/office/drawing/2014/main" id="{18D576E1-B508-48F5-A512-23C57FB8E8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7476100" y="3998767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" name="Graphic 23">
            <a:extLst>
              <a:ext uri="{FF2B5EF4-FFF2-40B4-BE49-F238E27FC236}">
                <a16:creationId xmlns:a16="http://schemas.microsoft.com/office/drawing/2014/main" id="{1D654AEE-648F-44C2-96DA-9EEF0C112A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8244885" y="3984121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" name="Graphic 182">
            <a:extLst>
              <a:ext uri="{FF2B5EF4-FFF2-40B4-BE49-F238E27FC236}">
                <a16:creationId xmlns:a16="http://schemas.microsoft.com/office/drawing/2014/main" id="{90D8F51A-08A7-4288-B104-4E5F9DA351E9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>
          <a:xfrm>
            <a:off x="9029226" y="3984121"/>
            <a:ext cx="365760" cy="365760"/>
          </a:xfrm>
          <a:prstGeom prst="rect">
            <a:avLst/>
          </a:prstGeom>
        </p:spPr>
      </p:pic>
      <p:pic>
        <p:nvPicPr>
          <p:cNvPr id="184" name="Graphic 8">
            <a:extLst>
              <a:ext uri="{FF2B5EF4-FFF2-40B4-BE49-F238E27FC236}">
                <a16:creationId xmlns:a16="http://schemas.microsoft.com/office/drawing/2014/main" id="{EAC76AB7-76C3-4908-9759-CA56572448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 bwMode="auto">
          <a:xfrm>
            <a:off x="6787881" y="250808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" name="Graphic 7">
            <a:extLst>
              <a:ext uri="{FF2B5EF4-FFF2-40B4-BE49-F238E27FC236}">
                <a16:creationId xmlns:a16="http://schemas.microsoft.com/office/drawing/2014/main" id="{9930B983-1815-4AF5-AE52-6B579175C8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rcRect/>
          <a:stretch/>
        </p:blipFill>
        <p:spPr bwMode="auto">
          <a:xfrm>
            <a:off x="7653871" y="2505202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" name="Graphic 185">
            <a:extLst>
              <a:ext uri="{FF2B5EF4-FFF2-40B4-BE49-F238E27FC236}">
                <a16:creationId xmlns:a16="http://schemas.microsoft.com/office/drawing/2014/main" id="{06958402-7939-4B65-A253-00C376A53643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rcRect/>
          <a:stretch/>
        </p:blipFill>
        <p:spPr>
          <a:xfrm>
            <a:off x="7245642" y="5150258"/>
            <a:ext cx="274320" cy="274320"/>
          </a:xfrm>
          <a:prstGeom prst="rect">
            <a:avLst/>
          </a:prstGeom>
        </p:spPr>
      </p:pic>
      <p:pic>
        <p:nvPicPr>
          <p:cNvPr id="187" name="Graphic 186" descr="Web design">
            <a:extLst>
              <a:ext uri="{FF2B5EF4-FFF2-40B4-BE49-F238E27FC236}">
                <a16:creationId xmlns:a16="http://schemas.microsoft.com/office/drawing/2014/main" id="{1DD2B879-F399-4A05-BA87-422B331CB0EB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3665197" y="1855534"/>
            <a:ext cx="365760" cy="365760"/>
          </a:xfrm>
          <a:prstGeom prst="rect">
            <a:avLst/>
          </a:prstGeom>
        </p:spPr>
      </p:pic>
      <p:pic>
        <p:nvPicPr>
          <p:cNvPr id="188" name="Graphic 13">
            <a:extLst>
              <a:ext uri="{FF2B5EF4-FFF2-40B4-BE49-F238E27FC236}">
                <a16:creationId xmlns:a16="http://schemas.microsoft.com/office/drawing/2014/main" id="{F8D6065E-8E5E-4A21-9853-ECFA8B050F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rcRect/>
          <a:stretch/>
        </p:blipFill>
        <p:spPr bwMode="auto">
          <a:xfrm>
            <a:off x="4567966" y="1863878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" name="Graphic 16">
            <a:extLst>
              <a:ext uri="{FF2B5EF4-FFF2-40B4-BE49-F238E27FC236}">
                <a16:creationId xmlns:a16="http://schemas.microsoft.com/office/drawing/2014/main" id="{D2992807-2412-406D-85C2-3E59BB3396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rcRect/>
          <a:stretch/>
        </p:blipFill>
        <p:spPr bwMode="auto">
          <a:xfrm>
            <a:off x="4567607" y="2679886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0" name="Graphic 189" descr="Circles with lines">
            <a:extLst>
              <a:ext uri="{FF2B5EF4-FFF2-40B4-BE49-F238E27FC236}">
                <a16:creationId xmlns:a16="http://schemas.microsoft.com/office/drawing/2014/main" id="{D8B239B6-AF61-4D37-8A36-3ADFFBD0DA26}"/>
              </a:ext>
            </a:extLst>
          </p:cNvPr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3660060" y="2690963"/>
            <a:ext cx="365760" cy="365760"/>
          </a:xfrm>
          <a:prstGeom prst="rect">
            <a:avLst/>
          </a:prstGeom>
        </p:spPr>
      </p:pic>
      <p:pic>
        <p:nvPicPr>
          <p:cNvPr id="191" name="Graphic 190">
            <a:extLst>
              <a:ext uri="{FF2B5EF4-FFF2-40B4-BE49-F238E27FC236}">
                <a16:creationId xmlns:a16="http://schemas.microsoft.com/office/drawing/2014/main" id="{5B0E2CCE-2704-4FDD-8DF4-E814A7ACD66E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1780181" y="2686917"/>
            <a:ext cx="365760" cy="365760"/>
          </a:xfrm>
          <a:prstGeom prst="rect">
            <a:avLst/>
          </a:prstGeom>
        </p:spPr>
      </p:pic>
      <p:pic>
        <p:nvPicPr>
          <p:cNvPr id="192" name="Graphic 16">
            <a:extLst>
              <a:ext uri="{FF2B5EF4-FFF2-40B4-BE49-F238E27FC236}">
                <a16:creationId xmlns:a16="http://schemas.microsoft.com/office/drawing/2014/main" id="{DF7F45C6-D711-4D32-AD21-57BBCFB4AB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4">
            <a:extLst>
              <a:ext uri="{96DAC541-7B7A-43D3-8B79-37D633B846F1}">
                <asvg:svgBlip xmlns:asvg="http://schemas.microsoft.com/office/drawing/2016/SVG/main" r:embed="rId45"/>
              </a:ext>
            </a:extLst>
          </a:blip>
          <a:srcRect/>
          <a:stretch/>
        </p:blipFill>
        <p:spPr bwMode="auto">
          <a:xfrm>
            <a:off x="1841732" y="3276807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3" name="NumBox 3">
            <a:extLst>
              <a:ext uri="{FF2B5EF4-FFF2-40B4-BE49-F238E27FC236}">
                <a16:creationId xmlns:a16="http://schemas.microsoft.com/office/drawing/2014/main" id="{8582DBC2-5EE8-4C86-B383-3979C56CC94B}"/>
              </a:ext>
            </a:extLst>
          </p:cNvPr>
          <p:cNvSpPr/>
          <p:nvPr/>
        </p:nvSpPr>
        <p:spPr>
          <a:xfrm>
            <a:off x="2540082" y="1920134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194" name="NumBox 3">
            <a:extLst>
              <a:ext uri="{FF2B5EF4-FFF2-40B4-BE49-F238E27FC236}">
                <a16:creationId xmlns:a16="http://schemas.microsoft.com/office/drawing/2014/main" id="{7E6F8FF7-4D51-40BA-AA24-F2493960B2C2}"/>
              </a:ext>
            </a:extLst>
          </p:cNvPr>
          <p:cNvSpPr/>
          <p:nvPr/>
        </p:nvSpPr>
        <p:spPr>
          <a:xfrm>
            <a:off x="7254386" y="2346303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541344AC-AA26-4AA6-93B3-B6A08E8E7743}"/>
              </a:ext>
            </a:extLst>
          </p:cNvPr>
          <p:cNvSpPr/>
          <p:nvPr/>
        </p:nvSpPr>
        <p:spPr>
          <a:xfrm>
            <a:off x="1626229" y="4016592"/>
            <a:ext cx="1350933" cy="1525188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2000" tIns="3600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96" name="TextBox 9">
            <a:extLst>
              <a:ext uri="{FF2B5EF4-FFF2-40B4-BE49-F238E27FC236}">
                <a16:creationId xmlns:a16="http://schemas.microsoft.com/office/drawing/2014/main" id="{8E5A6C0B-DFFC-4390-80AD-F674D82345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1146" y="1485031"/>
            <a:ext cx="151408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environment</a:t>
            </a:r>
          </a:p>
        </p:txBody>
      </p:sp>
      <p:sp>
        <p:nvSpPr>
          <p:cNvPr id="197" name="TextBox 9">
            <a:extLst>
              <a:ext uri="{FF2B5EF4-FFF2-40B4-BE49-F238E27FC236}">
                <a16:creationId xmlns:a16="http://schemas.microsoft.com/office/drawing/2014/main" id="{C95BFA79-EF63-4717-BEAF-DBCEF89D71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7528" y="1741341"/>
            <a:ext cx="11785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GitOps tooling</a:t>
            </a:r>
          </a:p>
        </p:txBody>
      </p: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09A843E5-7368-427F-B87E-D7E22E4E20C7}"/>
              </a:ext>
            </a:extLst>
          </p:cNvPr>
          <p:cNvGrpSpPr/>
          <p:nvPr/>
        </p:nvGrpSpPr>
        <p:grpSpPr>
          <a:xfrm>
            <a:off x="5384190" y="3276321"/>
            <a:ext cx="1855437" cy="2339304"/>
            <a:chOff x="4519961" y="3622390"/>
            <a:chExt cx="1855437" cy="2339304"/>
          </a:xfrm>
        </p:grpSpPr>
        <p:cxnSp>
          <p:nvCxnSpPr>
            <p:cNvPr id="200" name="Elbow Connector 88">
              <a:extLst>
                <a:ext uri="{FF2B5EF4-FFF2-40B4-BE49-F238E27FC236}">
                  <a16:creationId xmlns:a16="http://schemas.microsoft.com/office/drawing/2014/main" id="{50576039-CC13-44DA-B517-268058FF67F4}"/>
                </a:ext>
              </a:extLst>
            </p:cNvPr>
            <p:cNvCxnSpPr>
              <a:cxnSpLocks/>
            </p:cNvCxnSpPr>
            <p:nvPr/>
          </p:nvCxnSpPr>
          <p:spPr>
            <a:xfrm>
              <a:off x="4974590" y="3630016"/>
              <a:ext cx="1189359" cy="0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Elbow Connector 80">
              <a:extLst>
                <a:ext uri="{FF2B5EF4-FFF2-40B4-BE49-F238E27FC236}">
                  <a16:creationId xmlns:a16="http://schemas.microsoft.com/office/drawing/2014/main" id="{434ED572-E3DE-4A87-8066-013EDA395E72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4505342" y="4091638"/>
              <a:ext cx="2339304" cy="1400808"/>
            </a:xfrm>
            <a:prstGeom prst="bentConnector2">
              <a:avLst/>
            </a:prstGeom>
            <a:ln w="12700">
              <a:tailEnd type="arrow" w="med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4" name="Elbow Connector 82">
              <a:extLst>
                <a:ext uri="{FF2B5EF4-FFF2-40B4-BE49-F238E27FC236}">
                  <a16:creationId xmlns:a16="http://schemas.microsoft.com/office/drawing/2014/main" id="{0E440973-B898-4AA9-8BD8-6803D9DFC3CE}"/>
                </a:ext>
              </a:extLst>
            </p:cNvPr>
            <p:cNvCxnSpPr>
              <a:cxnSpLocks/>
            </p:cNvCxnSpPr>
            <p:nvPr/>
          </p:nvCxnSpPr>
          <p:spPr>
            <a:xfrm>
              <a:off x="4970374" y="4586847"/>
              <a:ext cx="698726" cy="0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Elbow Connector 88">
              <a:extLst>
                <a:ext uri="{FF2B5EF4-FFF2-40B4-BE49-F238E27FC236}">
                  <a16:creationId xmlns:a16="http://schemas.microsoft.com/office/drawing/2014/main" id="{A2110C73-F711-4B3E-A39B-78FC84C3A665}"/>
                </a:ext>
              </a:extLst>
            </p:cNvPr>
            <p:cNvCxnSpPr>
              <a:cxnSpLocks/>
            </p:cNvCxnSpPr>
            <p:nvPr/>
          </p:nvCxnSpPr>
          <p:spPr>
            <a:xfrm>
              <a:off x="4519961" y="3691961"/>
              <a:ext cx="453737" cy="410443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6" name="TextBox 205">
            <a:extLst>
              <a:ext uri="{FF2B5EF4-FFF2-40B4-BE49-F238E27FC236}">
                <a16:creationId xmlns:a16="http://schemas.microsoft.com/office/drawing/2014/main" id="{D6A1057D-0426-4A6B-B550-0A0C8233E828}"/>
              </a:ext>
            </a:extLst>
          </p:cNvPr>
          <p:cNvSpPr txBox="1"/>
          <p:nvPr/>
        </p:nvSpPr>
        <p:spPr>
          <a:xfrm>
            <a:off x="9009908" y="2315902"/>
            <a:ext cx="975329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developers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07" name="TextBox 9">
            <a:extLst>
              <a:ext uri="{FF2B5EF4-FFF2-40B4-BE49-F238E27FC236}">
                <a16:creationId xmlns:a16="http://schemas.microsoft.com/office/drawing/2014/main" id="{204C8F62-8846-40C3-AD6A-5D937C7E10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6538" y="1190756"/>
            <a:ext cx="202058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API Connect as a Service on the AWS Cloud</a:t>
            </a:r>
          </a:p>
        </p:txBody>
      </p:sp>
    </p:spTree>
    <p:extLst>
      <p:ext uri="{BB962C8B-B14F-4D97-AF65-F5344CB8AC3E}">
        <p14:creationId xmlns:p14="http://schemas.microsoft.com/office/powerpoint/2010/main" val="1731013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3056669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58873</TotalTime>
  <Words>189</Words>
  <Application>Microsoft Office PowerPoint</Application>
  <PresentationFormat>Widescreen</PresentationFormat>
  <Paragraphs>48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Security-rich API Management Using IBM API Connect on AWS</dc:title>
  <dc:subject/>
  <dc:creator>Amazon Web Services</dc:creator>
  <cp:keywords/>
  <dc:description/>
  <cp:lastModifiedBy>Courtright, Andrea</cp:lastModifiedBy>
  <cp:revision>109</cp:revision>
  <dcterms:created xsi:type="dcterms:W3CDTF">2020-07-21T19:38:25Z</dcterms:created>
  <dcterms:modified xsi:type="dcterms:W3CDTF">2023-10-25T20:43:21Z</dcterms:modified>
  <cp:category/>
</cp:coreProperties>
</file>