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7B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952"/>
    <p:restoredTop sz="94721"/>
  </p:normalViewPr>
  <p:slideViewPr>
    <p:cSldViewPr snapToGrid="0" snapToObjects="1">
      <p:cViewPr varScale="1">
        <p:scale>
          <a:sx n="88" d="100"/>
          <a:sy n="88" d="100"/>
        </p:scale>
        <p:origin x="6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6/23/22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13" Type="http://schemas.openxmlformats.org/officeDocument/2006/relationships/image" Target="../media/image9.png"/><Relationship Id="rId18" Type="http://schemas.openxmlformats.org/officeDocument/2006/relationships/image" Target="../media/image14.png"/><Relationship Id="rId26" Type="http://schemas.openxmlformats.org/officeDocument/2006/relationships/image" Target="../media/image22.png"/><Relationship Id="rId3" Type="http://schemas.openxmlformats.org/officeDocument/2006/relationships/image" Target="../media/image1.png"/><Relationship Id="rId21" Type="http://schemas.openxmlformats.org/officeDocument/2006/relationships/image" Target="../media/image17.png"/><Relationship Id="rId7" Type="http://schemas.openxmlformats.org/officeDocument/2006/relationships/image" Target="../media/image3.png"/><Relationship Id="rId12" Type="http://schemas.openxmlformats.org/officeDocument/2006/relationships/image" Target="../media/image8.png"/><Relationship Id="rId17" Type="http://schemas.openxmlformats.org/officeDocument/2006/relationships/image" Target="../media/image13.png"/><Relationship Id="rId25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2.png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ocs.aws.amazon.com/architecture-diagrams/latest/smart-metering-water-utilites/smart-metering-water-utilites.html" TargetMode="External"/><Relationship Id="rId11" Type="http://schemas.openxmlformats.org/officeDocument/2006/relationships/image" Target="../media/image7.png"/><Relationship Id="rId24" Type="http://schemas.openxmlformats.org/officeDocument/2006/relationships/image" Target="../media/image20.png"/><Relationship Id="rId5" Type="http://schemas.openxmlformats.org/officeDocument/2006/relationships/hyperlink" Target="https://d1.awsstatic.com/architecture-diagrams/ArchitectureDiagrams/aws-devops-monitoring-dashboard-reference-architecture-diagram.pdf?did=wp_card&amp;trk=wp_card" TargetMode="External"/><Relationship Id="rId15" Type="http://schemas.openxmlformats.org/officeDocument/2006/relationships/image" Target="../media/image11.png"/><Relationship Id="rId23" Type="http://schemas.openxmlformats.org/officeDocument/2006/relationships/image" Target="../media/image19.png"/><Relationship Id="rId10" Type="http://schemas.openxmlformats.org/officeDocument/2006/relationships/image" Target="../media/image6.png"/><Relationship Id="rId19" Type="http://schemas.openxmlformats.org/officeDocument/2006/relationships/image" Target="../media/image15.png"/><Relationship Id="rId4" Type="http://schemas.openxmlformats.org/officeDocument/2006/relationships/image" Target="../media/image2.svg"/><Relationship Id="rId9" Type="http://schemas.openxmlformats.org/officeDocument/2006/relationships/image" Target="../media/image5.png"/><Relationship Id="rId14" Type="http://schemas.openxmlformats.org/officeDocument/2006/relationships/image" Target="../media/image10.png"/><Relationship Id="rId22" Type="http://schemas.openxmlformats.org/officeDocument/2006/relationships/image" Target="../media/image18.png"/><Relationship Id="rId27" Type="http://schemas.openxmlformats.org/officeDocument/2006/relationships/image" Target="../media/image2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smart-metering-for-water-utilities/smart-metering-for-water-utilitie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Smart Metering for Water Utilities</a:t>
            </a:r>
          </a:p>
          <a:p>
            <a:endParaRPr lang="en-US" sz="2000" b="1" dirty="0"/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7514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2022,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91868" y="476032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</a:t>
            </a:r>
            <a:r>
              <a:rPr lang="en-US" sz="1400" dirty="0">
                <a:hlinkClick r:id="rId6"/>
              </a:rPr>
              <a:t>diagram</a:t>
            </a:r>
            <a:r>
              <a:rPr lang="en-US" sz="1400" dirty="0"/>
              <a:t>. </a:t>
            </a:r>
          </a:p>
        </p:txBody>
      </p: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31211F6B-02A7-2A4F-B0E6-180827FD059B}"/>
              </a:ext>
            </a:extLst>
          </p:cNvPr>
          <p:cNvCxnSpPr>
            <a:cxnSpLocks/>
          </p:cNvCxnSpPr>
          <p:nvPr/>
        </p:nvCxnSpPr>
        <p:spPr>
          <a:xfrm flipH="1">
            <a:off x="4203111" y="5880899"/>
            <a:ext cx="2950613" cy="0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6" name="Graphic 105">
            <a:extLst>
              <a:ext uri="{FF2B5EF4-FFF2-40B4-BE49-F238E27FC236}">
                <a16:creationId xmlns:a16="http://schemas.microsoft.com/office/drawing/2014/main" id="{9A2E9DB0-BAB7-474C-98E3-9A55834175D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407561" y="1232348"/>
            <a:ext cx="330200" cy="330200"/>
          </a:xfrm>
          <a:prstGeom prst="rect">
            <a:avLst/>
          </a:prstGeom>
        </p:spPr>
      </p:pic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63F09C88-FDF2-2243-BC53-85EB156277AE}"/>
              </a:ext>
            </a:extLst>
          </p:cNvPr>
          <p:cNvCxnSpPr>
            <a:cxnSpLocks/>
            <a:stCxn id="113" idx="3"/>
            <a:endCxn id="112" idx="1"/>
          </p:cNvCxnSpPr>
          <p:nvPr/>
        </p:nvCxnSpPr>
        <p:spPr>
          <a:xfrm>
            <a:off x="3512102" y="2350239"/>
            <a:ext cx="453240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ectangle 109">
            <a:extLst>
              <a:ext uri="{FF2B5EF4-FFF2-40B4-BE49-F238E27FC236}">
                <a16:creationId xmlns:a16="http://schemas.microsoft.com/office/drawing/2014/main" id="{DE506B42-6388-2146-BE0B-6F1636A05E4E}"/>
              </a:ext>
            </a:extLst>
          </p:cNvPr>
          <p:cNvSpPr/>
          <p:nvPr/>
        </p:nvSpPr>
        <p:spPr>
          <a:xfrm>
            <a:off x="4913086" y="1243529"/>
            <a:ext cx="1369974" cy="4218700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2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B2E856A3-1CA3-3B4F-952F-C01730A14CC0}"/>
              </a:ext>
            </a:extLst>
          </p:cNvPr>
          <p:cNvSpPr/>
          <p:nvPr/>
        </p:nvSpPr>
        <p:spPr>
          <a:xfrm>
            <a:off x="1994059" y="1243528"/>
            <a:ext cx="2827922" cy="4218694"/>
          </a:xfrm>
          <a:prstGeom prst="rect">
            <a:avLst/>
          </a:prstGeom>
          <a:noFill/>
          <a:ln w="12700">
            <a:solidFill>
              <a:srgbClr val="141B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0" tIns="9144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200" dirty="0">
              <a:solidFill>
                <a:schemeClr val="tx1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12" name="Graphic 38">
            <a:extLst>
              <a:ext uri="{FF2B5EF4-FFF2-40B4-BE49-F238E27FC236}">
                <a16:creationId xmlns:a16="http://schemas.microsoft.com/office/drawing/2014/main" id="{B36E6404-AF80-1640-88F9-448F43367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342" y="2152239"/>
            <a:ext cx="396000" cy="3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" name="Graphic 50">
            <a:extLst>
              <a:ext uri="{FF2B5EF4-FFF2-40B4-BE49-F238E27FC236}">
                <a16:creationId xmlns:a16="http://schemas.microsoft.com/office/drawing/2014/main" id="{6BE5554A-9C76-4C4B-8096-C859B8546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102" y="2152239"/>
            <a:ext cx="396000" cy="3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" name="Graphic 33">
            <a:extLst>
              <a:ext uri="{FF2B5EF4-FFF2-40B4-BE49-F238E27FC236}">
                <a16:creationId xmlns:a16="http://schemas.microsoft.com/office/drawing/2014/main" id="{AC13AAB5-65B9-824E-B843-9A035E5C68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798" y="1590466"/>
            <a:ext cx="396000" cy="3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" name="Graphic 17">
            <a:extLst>
              <a:ext uri="{FF2B5EF4-FFF2-40B4-BE49-F238E27FC236}">
                <a16:creationId xmlns:a16="http://schemas.microsoft.com/office/drawing/2014/main" id="{8FA8533B-F303-7B4C-9A1C-A4D86B4036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315" y="2740318"/>
            <a:ext cx="288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" name="TextBox 9">
            <a:extLst>
              <a:ext uri="{FF2B5EF4-FFF2-40B4-BE49-F238E27FC236}">
                <a16:creationId xmlns:a16="http://schemas.microsoft.com/office/drawing/2014/main" id="{165805C9-2DE8-9449-A89D-F55DF9CED7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63531" y="3028318"/>
            <a:ext cx="92356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FreeRTOS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6404C838-A47D-E146-83B2-C2B4115D8E7B}"/>
              </a:ext>
            </a:extLst>
          </p:cNvPr>
          <p:cNvSpPr/>
          <p:nvPr/>
        </p:nvSpPr>
        <p:spPr>
          <a:xfrm>
            <a:off x="3039113" y="1564866"/>
            <a:ext cx="1656000" cy="165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18" name="TextBox 9">
            <a:extLst>
              <a:ext uri="{FF2B5EF4-FFF2-40B4-BE49-F238E27FC236}">
                <a16:creationId xmlns:a16="http://schemas.microsoft.com/office/drawing/2014/main" id="{72699E18-99B7-FC4B-BFB8-C8297EC9FE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5476" y="2501035"/>
            <a:ext cx="9235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meter</a:t>
            </a:r>
          </a:p>
        </p:txBody>
      </p:sp>
      <p:sp>
        <p:nvSpPr>
          <p:cNvPr id="119" name="TextBox 9">
            <a:extLst>
              <a:ext uri="{FF2B5EF4-FFF2-40B4-BE49-F238E27FC236}">
                <a16:creationId xmlns:a16="http://schemas.microsoft.com/office/drawing/2014/main" id="{294B6707-389B-524D-B788-90BDB9667F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6714" y="2489409"/>
            <a:ext cx="9235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hub</a:t>
            </a:r>
          </a:p>
        </p:txBody>
      </p:sp>
      <p:sp>
        <p:nvSpPr>
          <p:cNvPr id="120" name="TextBox 9">
            <a:extLst>
              <a:ext uri="{FF2B5EF4-FFF2-40B4-BE49-F238E27FC236}">
                <a16:creationId xmlns:a16="http://schemas.microsoft.com/office/drawing/2014/main" id="{E1924956-4036-4747-A4BE-C57D0C460A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9542" y="1946130"/>
            <a:ext cx="9235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valve</a:t>
            </a:r>
          </a:p>
        </p:txBody>
      </p:sp>
      <p:sp>
        <p:nvSpPr>
          <p:cNvPr id="121" name="TextBox 9">
            <a:extLst>
              <a:ext uri="{FF2B5EF4-FFF2-40B4-BE49-F238E27FC236}">
                <a16:creationId xmlns:a16="http://schemas.microsoft.com/office/drawing/2014/main" id="{06FF092D-6539-874B-AB85-B23DBF835A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2127" y="2310391"/>
            <a:ext cx="9235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BLE</a:t>
            </a:r>
          </a:p>
        </p:txBody>
      </p:sp>
      <p:cxnSp>
        <p:nvCxnSpPr>
          <p:cNvPr id="122" name="Elbow Connector 121">
            <a:extLst>
              <a:ext uri="{FF2B5EF4-FFF2-40B4-BE49-F238E27FC236}">
                <a16:creationId xmlns:a16="http://schemas.microsoft.com/office/drawing/2014/main" id="{9C6029D9-4909-434B-A946-2A541B5C0717}"/>
              </a:ext>
            </a:extLst>
          </p:cNvPr>
          <p:cNvCxnSpPr>
            <a:cxnSpLocks/>
            <a:stCxn id="112" idx="0"/>
            <a:endCxn id="114" idx="3"/>
          </p:cNvCxnSpPr>
          <p:nvPr/>
        </p:nvCxnSpPr>
        <p:spPr>
          <a:xfrm rot="16200000" flipV="1">
            <a:off x="3875184" y="1864081"/>
            <a:ext cx="363773" cy="212544"/>
          </a:xfrm>
          <a:prstGeom prst="bentConnector2">
            <a:avLst/>
          </a:prstGeom>
          <a:ln w="12700">
            <a:solidFill>
              <a:schemeClr val="bg1">
                <a:lumMod val="2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9">
            <a:extLst>
              <a:ext uri="{FF2B5EF4-FFF2-40B4-BE49-F238E27FC236}">
                <a16:creationId xmlns:a16="http://schemas.microsoft.com/office/drawing/2014/main" id="{7A75D92C-26A7-0344-8BF5-B50392196A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0313" y="1814185"/>
            <a:ext cx="9235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BLE</a:t>
            </a:r>
          </a:p>
        </p:txBody>
      </p: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C256CA35-D66E-E540-8ED7-00A43432C2E6}"/>
              </a:ext>
            </a:extLst>
          </p:cNvPr>
          <p:cNvCxnSpPr>
            <a:cxnSpLocks/>
            <a:stCxn id="126" idx="3"/>
            <a:endCxn id="125" idx="1"/>
          </p:cNvCxnSpPr>
          <p:nvPr/>
        </p:nvCxnSpPr>
        <p:spPr>
          <a:xfrm>
            <a:off x="3512102" y="4494017"/>
            <a:ext cx="453240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5" name="Graphic 38">
            <a:extLst>
              <a:ext uri="{FF2B5EF4-FFF2-40B4-BE49-F238E27FC236}">
                <a16:creationId xmlns:a16="http://schemas.microsoft.com/office/drawing/2014/main" id="{D2734E6A-D88E-5D41-9F0D-A47E7ECF86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342" y="4296017"/>
            <a:ext cx="396000" cy="3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" name="Graphic 50">
            <a:extLst>
              <a:ext uri="{FF2B5EF4-FFF2-40B4-BE49-F238E27FC236}">
                <a16:creationId xmlns:a16="http://schemas.microsoft.com/office/drawing/2014/main" id="{0C7B8279-294F-2A46-AE3E-389E2BF2B1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102" y="4296017"/>
            <a:ext cx="396000" cy="3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7" name="Graphic 33">
            <a:extLst>
              <a:ext uri="{FF2B5EF4-FFF2-40B4-BE49-F238E27FC236}">
                <a16:creationId xmlns:a16="http://schemas.microsoft.com/office/drawing/2014/main" id="{3B266DE6-A4E4-D543-8294-9D3CFC1B5E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4798" y="3734244"/>
            <a:ext cx="396000" cy="3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" name="Graphic 17">
            <a:extLst>
              <a:ext uri="{FF2B5EF4-FFF2-40B4-BE49-F238E27FC236}">
                <a16:creationId xmlns:a16="http://schemas.microsoft.com/office/drawing/2014/main" id="{CD18F840-7779-0145-9D6D-B1BA9B25DC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1315" y="4836618"/>
            <a:ext cx="288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" name="TextBox 9">
            <a:extLst>
              <a:ext uri="{FF2B5EF4-FFF2-40B4-BE49-F238E27FC236}">
                <a16:creationId xmlns:a16="http://schemas.microsoft.com/office/drawing/2014/main" id="{0D74A96F-11F2-1B46-9069-832F8DD1AD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0284" y="5098874"/>
            <a:ext cx="92356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FreeRTOS</a:t>
            </a:r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C938139-147B-D44E-BFDE-C2A6CAF3DC82}"/>
              </a:ext>
            </a:extLst>
          </p:cNvPr>
          <p:cNvSpPr/>
          <p:nvPr/>
        </p:nvSpPr>
        <p:spPr>
          <a:xfrm>
            <a:off x="3040409" y="3648096"/>
            <a:ext cx="1655999" cy="1656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31" name="TextBox 9">
            <a:extLst>
              <a:ext uri="{FF2B5EF4-FFF2-40B4-BE49-F238E27FC236}">
                <a16:creationId xmlns:a16="http://schemas.microsoft.com/office/drawing/2014/main" id="{3416687A-0711-DE42-A3B5-791E62F46B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5476" y="4644813"/>
            <a:ext cx="9235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meter</a:t>
            </a:r>
          </a:p>
        </p:txBody>
      </p:sp>
      <p:sp>
        <p:nvSpPr>
          <p:cNvPr id="132" name="TextBox 9">
            <a:extLst>
              <a:ext uri="{FF2B5EF4-FFF2-40B4-BE49-F238E27FC236}">
                <a16:creationId xmlns:a16="http://schemas.microsoft.com/office/drawing/2014/main" id="{DF79D010-4602-174B-80B8-1DF9B017E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6714" y="4633187"/>
            <a:ext cx="9235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hub</a:t>
            </a:r>
          </a:p>
        </p:txBody>
      </p:sp>
      <p:sp>
        <p:nvSpPr>
          <p:cNvPr id="133" name="TextBox 9">
            <a:extLst>
              <a:ext uri="{FF2B5EF4-FFF2-40B4-BE49-F238E27FC236}">
                <a16:creationId xmlns:a16="http://schemas.microsoft.com/office/drawing/2014/main" id="{B5CCBF17-8652-9740-BEB0-9F8A6F1247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9542" y="4089908"/>
            <a:ext cx="9235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valve</a:t>
            </a:r>
          </a:p>
        </p:txBody>
      </p:sp>
      <p:sp>
        <p:nvSpPr>
          <p:cNvPr id="134" name="TextBox 9">
            <a:extLst>
              <a:ext uri="{FF2B5EF4-FFF2-40B4-BE49-F238E27FC236}">
                <a16:creationId xmlns:a16="http://schemas.microsoft.com/office/drawing/2014/main" id="{8EAAC074-CBE8-A143-BA68-A0C825CF1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2127" y="4454169"/>
            <a:ext cx="9235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BLE</a:t>
            </a:r>
          </a:p>
        </p:txBody>
      </p:sp>
      <p:cxnSp>
        <p:nvCxnSpPr>
          <p:cNvPr id="135" name="Elbow Connector 134">
            <a:extLst>
              <a:ext uri="{FF2B5EF4-FFF2-40B4-BE49-F238E27FC236}">
                <a16:creationId xmlns:a16="http://schemas.microsoft.com/office/drawing/2014/main" id="{32AEE1FB-F83D-B34D-8382-D1BE412C5FAE}"/>
              </a:ext>
            </a:extLst>
          </p:cNvPr>
          <p:cNvCxnSpPr>
            <a:cxnSpLocks/>
            <a:stCxn id="125" idx="0"/>
            <a:endCxn id="127" idx="3"/>
          </p:cNvCxnSpPr>
          <p:nvPr/>
        </p:nvCxnSpPr>
        <p:spPr>
          <a:xfrm rot="16200000" flipV="1">
            <a:off x="3875184" y="4007859"/>
            <a:ext cx="363773" cy="212544"/>
          </a:xfrm>
          <a:prstGeom prst="bentConnector2">
            <a:avLst/>
          </a:prstGeom>
          <a:ln w="12700">
            <a:solidFill>
              <a:schemeClr val="bg1">
                <a:lumMod val="2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Box 9">
            <a:extLst>
              <a:ext uri="{FF2B5EF4-FFF2-40B4-BE49-F238E27FC236}">
                <a16:creationId xmlns:a16="http://schemas.microsoft.com/office/drawing/2014/main" id="{732D8441-BBAB-D84A-82A1-0E8565FA97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0313" y="3957963"/>
            <a:ext cx="9235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BLE</a:t>
            </a:r>
          </a:p>
        </p:txBody>
      </p:sp>
      <p:pic>
        <p:nvPicPr>
          <p:cNvPr id="137" name="Graphic 71">
            <a:extLst>
              <a:ext uri="{FF2B5EF4-FFF2-40B4-BE49-F238E27FC236}">
                <a16:creationId xmlns:a16="http://schemas.microsoft.com/office/drawing/2014/main" id="{920FADC6-6D38-0142-88CC-2BA44B9A52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9052" y="150431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" name="TextBox 9">
            <a:extLst>
              <a:ext uri="{FF2B5EF4-FFF2-40B4-BE49-F238E27FC236}">
                <a16:creationId xmlns:a16="http://schemas.microsoft.com/office/drawing/2014/main" id="{6403DD40-1B43-5D4B-9D76-119C860372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3164" y="1862909"/>
            <a:ext cx="9235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in-home display or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mobile app</a:t>
            </a:r>
          </a:p>
        </p:txBody>
      </p:sp>
      <p:cxnSp>
        <p:nvCxnSpPr>
          <p:cNvPr id="139" name="Elbow Connector 138">
            <a:extLst>
              <a:ext uri="{FF2B5EF4-FFF2-40B4-BE49-F238E27FC236}">
                <a16:creationId xmlns:a16="http://schemas.microsoft.com/office/drawing/2014/main" id="{302126C3-3A6F-C041-84E3-162C93B9E217}"/>
              </a:ext>
            </a:extLst>
          </p:cNvPr>
          <p:cNvCxnSpPr>
            <a:cxnSpLocks/>
            <a:stCxn id="138" idx="2"/>
            <a:endCxn id="118" idx="1"/>
          </p:cNvCxnSpPr>
          <p:nvPr/>
        </p:nvCxnSpPr>
        <p:spPr>
          <a:xfrm rot="16200000" flipH="1">
            <a:off x="2526593" y="2295262"/>
            <a:ext cx="207239" cy="450528"/>
          </a:xfrm>
          <a:prstGeom prst="bentConnector2">
            <a:avLst/>
          </a:prstGeom>
          <a:ln w="12700">
            <a:solidFill>
              <a:schemeClr val="bg1">
                <a:lumMod val="2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9">
            <a:extLst>
              <a:ext uri="{FF2B5EF4-FFF2-40B4-BE49-F238E27FC236}">
                <a16:creationId xmlns:a16="http://schemas.microsoft.com/office/drawing/2014/main" id="{4179235C-62D1-964B-9AD2-634FD06FBC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8079" y="2665982"/>
            <a:ext cx="92356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updates: Bluetooth Low Energy (BLE)</a:t>
            </a:r>
          </a:p>
        </p:txBody>
      </p:sp>
      <p:sp>
        <p:nvSpPr>
          <p:cNvPr id="141" name="TextBox 29">
            <a:extLst>
              <a:ext uri="{FF2B5EF4-FFF2-40B4-BE49-F238E27FC236}">
                <a16:creationId xmlns:a16="http://schemas.microsoft.com/office/drawing/2014/main" id="{2EDF7AC4-1630-A741-BD9A-DE496EC028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0358" y="3469842"/>
            <a:ext cx="15113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LoRaWAN Gateway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(LoRa Basic Station)</a:t>
            </a:r>
          </a:p>
        </p:txBody>
      </p:sp>
      <p:pic>
        <p:nvPicPr>
          <p:cNvPr id="142" name="Graphic 79">
            <a:extLst>
              <a:ext uri="{FF2B5EF4-FFF2-40B4-BE49-F238E27FC236}">
                <a16:creationId xmlns:a16="http://schemas.microsoft.com/office/drawing/2014/main" id="{90091480-C441-4642-BFA8-B095F3BD28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73" y="2918975"/>
            <a:ext cx="612000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3" name="Elbow Connector 142">
            <a:extLst>
              <a:ext uri="{FF2B5EF4-FFF2-40B4-BE49-F238E27FC236}">
                <a16:creationId xmlns:a16="http://schemas.microsoft.com/office/drawing/2014/main" id="{7D09F87D-9406-8440-8E9A-0405C91A61E6}"/>
              </a:ext>
            </a:extLst>
          </p:cNvPr>
          <p:cNvCxnSpPr>
            <a:cxnSpLocks/>
            <a:stCxn id="112" idx="3"/>
            <a:endCxn id="142" idx="0"/>
          </p:cNvCxnSpPr>
          <p:nvPr/>
        </p:nvCxnSpPr>
        <p:spPr>
          <a:xfrm>
            <a:off x="4361342" y="2350239"/>
            <a:ext cx="1236731" cy="568736"/>
          </a:xfrm>
          <a:prstGeom prst="bentConnector2">
            <a:avLst/>
          </a:prstGeom>
          <a:ln w="12700">
            <a:solidFill>
              <a:schemeClr val="bg1">
                <a:lumMod val="2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Elbow Connector 143">
            <a:extLst>
              <a:ext uri="{FF2B5EF4-FFF2-40B4-BE49-F238E27FC236}">
                <a16:creationId xmlns:a16="http://schemas.microsoft.com/office/drawing/2014/main" id="{EFCF5BED-50D9-FF42-9D34-611765D01A2B}"/>
              </a:ext>
            </a:extLst>
          </p:cNvPr>
          <p:cNvCxnSpPr>
            <a:cxnSpLocks/>
            <a:stCxn id="125" idx="3"/>
            <a:endCxn id="141" idx="2"/>
          </p:cNvCxnSpPr>
          <p:nvPr/>
        </p:nvCxnSpPr>
        <p:spPr>
          <a:xfrm flipV="1">
            <a:off x="4361342" y="3869952"/>
            <a:ext cx="1234666" cy="624065"/>
          </a:xfrm>
          <a:prstGeom prst="bentConnector2">
            <a:avLst/>
          </a:prstGeom>
          <a:ln w="12700">
            <a:solidFill>
              <a:schemeClr val="bg1">
                <a:lumMod val="2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9">
            <a:extLst>
              <a:ext uri="{FF2B5EF4-FFF2-40B4-BE49-F238E27FC236}">
                <a16:creationId xmlns:a16="http://schemas.microsoft.com/office/drawing/2014/main" id="{0B32432E-5C0A-364C-A1F5-1155A6C364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5929" y="2154222"/>
            <a:ext cx="9235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LoRa</a:t>
            </a:r>
          </a:p>
        </p:txBody>
      </p:sp>
      <p:sp>
        <p:nvSpPr>
          <p:cNvPr id="146" name="TextBox 9">
            <a:extLst>
              <a:ext uri="{FF2B5EF4-FFF2-40B4-BE49-F238E27FC236}">
                <a16:creationId xmlns:a16="http://schemas.microsoft.com/office/drawing/2014/main" id="{032B31FF-EE31-F342-A40D-922F8B88AF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0872" y="4446828"/>
            <a:ext cx="92356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LoRa</a:t>
            </a:r>
          </a:p>
        </p:txBody>
      </p:sp>
      <p:pic>
        <p:nvPicPr>
          <p:cNvPr id="147" name="Graphic 6">
            <a:extLst>
              <a:ext uri="{FF2B5EF4-FFF2-40B4-BE49-F238E27FC236}">
                <a16:creationId xmlns:a16="http://schemas.microsoft.com/office/drawing/2014/main" id="{1E5B4067-BAFC-AF48-820E-08B034F40E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616" y="2925155"/>
            <a:ext cx="576000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" name="TextBox 9">
            <a:extLst>
              <a:ext uri="{FF2B5EF4-FFF2-40B4-BE49-F238E27FC236}">
                <a16:creationId xmlns:a16="http://schemas.microsoft.com/office/drawing/2014/main" id="{EE0555AF-FADF-A443-AB04-257813E0A7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9649" y="3511831"/>
            <a:ext cx="13699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Core</a:t>
            </a:r>
            <a:b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LoRaWAN</a:t>
            </a:r>
          </a:p>
        </p:txBody>
      </p:sp>
      <p:sp>
        <p:nvSpPr>
          <p:cNvPr id="149" name="TextBox 14">
            <a:extLst>
              <a:ext uri="{FF2B5EF4-FFF2-40B4-BE49-F238E27FC236}">
                <a16:creationId xmlns:a16="http://schemas.microsoft.com/office/drawing/2014/main" id="{4CFEE6CF-0148-5F45-B699-9D5CFA11E2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4616" y="3431542"/>
            <a:ext cx="77966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IoT rules</a:t>
            </a:r>
          </a:p>
        </p:txBody>
      </p:sp>
      <p:pic>
        <p:nvPicPr>
          <p:cNvPr id="150" name="Graphic 81">
            <a:extLst>
              <a:ext uri="{FF2B5EF4-FFF2-40B4-BE49-F238E27FC236}">
                <a16:creationId xmlns:a16="http://schemas.microsoft.com/office/drawing/2014/main" id="{40C8CB83-5833-AD4E-95CA-BFD5C5ECE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243" y="298455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4879D301-AF03-6349-B753-B3DD604EEF2C}"/>
              </a:ext>
            </a:extLst>
          </p:cNvPr>
          <p:cNvCxnSpPr>
            <a:cxnSpLocks/>
            <a:stCxn id="150" idx="1"/>
            <a:endCxn id="147" idx="3"/>
          </p:cNvCxnSpPr>
          <p:nvPr/>
        </p:nvCxnSpPr>
        <p:spPr>
          <a:xfrm flipH="1">
            <a:off x="7206616" y="3213155"/>
            <a:ext cx="564627" cy="0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2" name="Graphic 75">
            <a:extLst>
              <a:ext uri="{FF2B5EF4-FFF2-40B4-BE49-F238E27FC236}">
                <a16:creationId xmlns:a16="http://schemas.microsoft.com/office/drawing/2014/main" id="{0C48D907-C210-E048-BD7C-E60DCC1FAC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243" y="218462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3" name="Elbow Connector 152">
            <a:extLst>
              <a:ext uri="{FF2B5EF4-FFF2-40B4-BE49-F238E27FC236}">
                <a16:creationId xmlns:a16="http://schemas.microsoft.com/office/drawing/2014/main" id="{E8DC48C4-ABEA-7148-88B5-52ADE3649511}"/>
              </a:ext>
            </a:extLst>
          </p:cNvPr>
          <p:cNvCxnSpPr>
            <a:cxnSpLocks/>
            <a:endCxn id="152" idx="3"/>
          </p:cNvCxnSpPr>
          <p:nvPr/>
        </p:nvCxnSpPr>
        <p:spPr>
          <a:xfrm rot="5400000" flipH="1" flipV="1">
            <a:off x="7877443" y="2710228"/>
            <a:ext cx="648000" cy="54000"/>
          </a:xfrm>
          <a:prstGeom prst="bentConnector4">
            <a:avLst>
              <a:gd name="adj1" fmla="val -1110"/>
              <a:gd name="adj2" fmla="val 614958"/>
            </a:avLst>
          </a:prstGeom>
          <a:ln w="12700">
            <a:solidFill>
              <a:schemeClr val="bg1">
                <a:lumMod val="2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Elbow Connector 153">
            <a:extLst>
              <a:ext uri="{FF2B5EF4-FFF2-40B4-BE49-F238E27FC236}">
                <a16:creationId xmlns:a16="http://schemas.microsoft.com/office/drawing/2014/main" id="{716BCC74-011C-EC4C-A2FE-77A43F70DFB6}"/>
              </a:ext>
            </a:extLst>
          </p:cNvPr>
          <p:cNvCxnSpPr>
            <a:cxnSpLocks/>
          </p:cNvCxnSpPr>
          <p:nvPr/>
        </p:nvCxnSpPr>
        <p:spPr>
          <a:xfrm rot="16200000" flipH="1" flipV="1">
            <a:off x="7417671" y="2716159"/>
            <a:ext cx="648000" cy="54000"/>
          </a:xfrm>
          <a:prstGeom prst="bentConnector4">
            <a:avLst>
              <a:gd name="adj1" fmla="val -1110"/>
              <a:gd name="adj2" fmla="val 614958"/>
            </a:avLst>
          </a:prstGeom>
          <a:ln w="12700">
            <a:solidFill>
              <a:schemeClr val="bg1">
                <a:lumMod val="2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TextBox 14">
            <a:extLst>
              <a:ext uri="{FF2B5EF4-FFF2-40B4-BE49-F238E27FC236}">
                <a16:creationId xmlns:a16="http://schemas.microsoft.com/office/drawing/2014/main" id="{68F9D1BD-AFD3-B244-B038-EDEA25EE44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59315" y="2544515"/>
            <a:ext cx="14935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Lambda function</a:t>
            </a:r>
          </a:p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decode binary </a:t>
            </a:r>
          </a:p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payload</a:t>
            </a:r>
          </a:p>
        </p:txBody>
      </p:sp>
      <p:pic>
        <p:nvPicPr>
          <p:cNvPr id="156" name="Graphic 19">
            <a:extLst>
              <a:ext uri="{FF2B5EF4-FFF2-40B4-BE49-F238E27FC236}">
                <a16:creationId xmlns:a16="http://schemas.microsoft.com/office/drawing/2014/main" id="{2082C986-06FF-D94D-8050-F11AFCC0E9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3315" y="3486596"/>
            <a:ext cx="288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7" name="TextBox 12">
            <a:extLst>
              <a:ext uri="{FF2B5EF4-FFF2-40B4-BE49-F238E27FC236}">
                <a16:creationId xmlns:a16="http://schemas.microsoft.com/office/drawing/2014/main" id="{50DE6F30-83BD-0D43-9FF3-33D481BC94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99275" y="3735712"/>
            <a:ext cx="11270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Timestream</a:t>
            </a:r>
          </a:p>
        </p:txBody>
      </p:sp>
      <p:pic>
        <p:nvPicPr>
          <p:cNvPr id="158" name="Graphic 22">
            <a:extLst>
              <a:ext uri="{FF2B5EF4-FFF2-40B4-BE49-F238E27FC236}">
                <a16:creationId xmlns:a16="http://schemas.microsoft.com/office/drawing/2014/main" id="{79670AD4-C353-6B48-8070-A544722B5F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5693" y="4765426"/>
            <a:ext cx="288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9" name="TextBox 15">
            <a:extLst>
              <a:ext uri="{FF2B5EF4-FFF2-40B4-BE49-F238E27FC236}">
                <a16:creationId xmlns:a16="http://schemas.microsoft.com/office/drawing/2014/main" id="{6D99C04A-2D21-714A-83EB-DEC9978864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57099" y="5051964"/>
            <a:ext cx="6829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IoT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Events</a:t>
            </a:r>
          </a:p>
        </p:txBody>
      </p:sp>
      <p:pic>
        <p:nvPicPr>
          <p:cNvPr id="160" name="Graphic 17">
            <a:extLst>
              <a:ext uri="{FF2B5EF4-FFF2-40B4-BE49-F238E27FC236}">
                <a16:creationId xmlns:a16="http://schemas.microsoft.com/office/drawing/2014/main" id="{B289BFAD-CD10-F941-B5F0-6116303F5E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8668" y="4765426"/>
            <a:ext cx="288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1" name="TextBox 9">
            <a:extLst>
              <a:ext uri="{FF2B5EF4-FFF2-40B4-BE49-F238E27FC236}">
                <a16:creationId xmlns:a16="http://schemas.microsoft.com/office/drawing/2014/main" id="{9B3EE866-0098-5842-84F5-735F9255AE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47033" y="5028918"/>
            <a:ext cx="83820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CloudWatch</a:t>
            </a:r>
          </a:p>
        </p:txBody>
      </p:sp>
      <p:sp>
        <p:nvSpPr>
          <p:cNvPr id="162" name="TextBox 12">
            <a:extLst>
              <a:ext uri="{FF2B5EF4-FFF2-40B4-BE49-F238E27FC236}">
                <a16:creationId xmlns:a16="http://schemas.microsoft.com/office/drawing/2014/main" id="{32A3E726-FFA3-4C42-871E-72A20F28C7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95861" y="2258710"/>
            <a:ext cx="15088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Backend services</a:t>
            </a:r>
          </a:p>
        </p:txBody>
      </p:sp>
      <p:pic>
        <p:nvPicPr>
          <p:cNvPr id="163" name="Graphic 17">
            <a:extLst>
              <a:ext uri="{FF2B5EF4-FFF2-40B4-BE49-F238E27FC236}">
                <a16:creationId xmlns:a16="http://schemas.microsoft.com/office/drawing/2014/main" id="{7634C2D4-2F08-AF43-B8A8-CF3E012054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/>
          <a:srcRect/>
          <a:stretch/>
        </p:blipFill>
        <p:spPr bwMode="auto">
          <a:xfrm>
            <a:off x="9966402" y="1478804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" name="Graphic 10">
            <a:extLst>
              <a:ext uri="{FF2B5EF4-FFF2-40B4-BE49-F238E27FC236}">
                <a16:creationId xmlns:a16="http://schemas.microsoft.com/office/drawing/2014/main" id="{9F5C767C-B620-234F-96C5-692978E87B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/>
          <a:srcRect/>
          <a:stretch/>
        </p:blipFill>
        <p:spPr bwMode="auto">
          <a:xfrm>
            <a:off x="9244607" y="1479058"/>
            <a:ext cx="274320" cy="27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5" name="Rectangle 164">
            <a:extLst>
              <a:ext uri="{FF2B5EF4-FFF2-40B4-BE49-F238E27FC236}">
                <a16:creationId xmlns:a16="http://schemas.microsoft.com/office/drawing/2014/main" id="{B5650A86-A5F9-194D-BB7D-CAE35EDF5E27}"/>
              </a:ext>
            </a:extLst>
          </p:cNvPr>
          <p:cNvSpPr/>
          <p:nvPr/>
        </p:nvSpPr>
        <p:spPr>
          <a:xfrm>
            <a:off x="8190075" y="1280852"/>
            <a:ext cx="2246733" cy="8781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66" name="TextBox 12">
            <a:extLst>
              <a:ext uri="{FF2B5EF4-FFF2-40B4-BE49-F238E27FC236}">
                <a16:creationId xmlns:a16="http://schemas.microsoft.com/office/drawing/2014/main" id="{C25402DA-9BB8-9548-932C-DD85D6E218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2558" y="1264450"/>
            <a:ext cx="142760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APIs and dashboards</a:t>
            </a:r>
          </a:p>
        </p:txBody>
      </p: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6EB91372-27CD-154B-A09A-A35E933A2488}"/>
              </a:ext>
            </a:extLst>
          </p:cNvPr>
          <p:cNvCxnSpPr>
            <a:cxnSpLocks/>
            <a:stCxn id="147" idx="1"/>
            <a:endCxn id="142" idx="3"/>
          </p:cNvCxnSpPr>
          <p:nvPr/>
        </p:nvCxnSpPr>
        <p:spPr>
          <a:xfrm flipH="1">
            <a:off x="5904073" y="3213155"/>
            <a:ext cx="726543" cy="11820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TextBox 9">
            <a:extLst>
              <a:ext uri="{FF2B5EF4-FFF2-40B4-BE49-F238E27FC236}">
                <a16:creationId xmlns:a16="http://schemas.microsoft.com/office/drawing/2014/main" id="{EB26742A-B9F3-F24C-A2E8-31FABB22E7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3375" y="2029030"/>
            <a:ext cx="99977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CUPS 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(HTTP)</a:t>
            </a:r>
          </a:p>
        </p:txBody>
      </p:sp>
      <p:cxnSp>
        <p:nvCxnSpPr>
          <p:cNvPr id="169" name="Elbow Connector 168">
            <a:extLst>
              <a:ext uri="{FF2B5EF4-FFF2-40B4-BE49-F238E27FC236}">
                <a16:creationId xmlns:a16="http://schemas.microsoft.com/office/drawing/2014/main" id="{15F9D547-F9AE-A34E-8BBA-883FDB129111}"/>
              </a:ext>
            </a:extLst>
          </p:cNvPr>
          <p:cNvCxnSpPr>
            <a:cxnSpLocks/>
            <a:endCxn id="147" idx="0"/>
          </p:cNvCxnSpPr>
          <p:nvPr/>
        </p:nvCxnSpPr>
        <p:spPr>
          <a:xfrm flipV="1">
            <a:off x="5813379" y="2925155"/>
            <a:ext cx="1105237" cy="22129"/>
          </a:xfrm>
          <a:prstGeom prst="bentConnector4">
            <a:avLst>
              <a:gd name="adj1" fmla="val 317"/>
              <a:gd name="adj2" fmla="val 2492978"/>
            </a:avLst>
          </a:prstGeom>
          <a:ln w="12700">
            <a:solidFill>
              <a:schemeClr val="bg1">
                <a:lumMod val="2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23DA4ED5-7CD8-3543-BC99-6DE53769297E}"/>
              </a:ext>
            </a:extLst>
          </p:cNvPr>
          <p:cNvCxnSpPr>
            <a:cxnSpLocks/>
            <a:stCxn id="148" idx="2"/>
          </p:cNvCxnSpPr>
          <p:nvPr/>
        </p:nvCxnSpPr>
        <p:spPr>
          <a:xfrm>
            <a:off x="6924637" y="3911941"/>
            <a:ext cx="0" cy="524765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Rectangle 170">
            <a:extLst>
              <a:ext uri="{FF2B5EF4-FFF2-40B4-BE49-F238E27FC236}">
                <a16:creationId xmlns:a16="http://schemas.microsoft.com/office/drawing/2014/main" id="{F3B7393C-1925-D849-95E0-7B9D22FFB54C}"/>
              </a:ext>
            </a:extLst>
          </p:cNvPr>
          <p:cNvSpPr/>
          <p:nvPr/>
        </p:nvSpPr>
        <p:spPr>
          <a:xfrm>
            <a:off x="4695113" y="5771518"/>
            <a:ext cx="1898277" cy="24622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AES128 CTR Secured Payload</a:t>
            </a:r>
            <a:endParaRPr lang="en-US" sz="1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172" name="Straight Arrow Connector 171">
            <a:extLst>
              <a:ext uri="{FF2B5EF4-FFF2-40B4-BE49-F238E27FC236}">
                <a16:creationId xmlns:a16="http://schemas.microsoft.com/office/drawing/2014/main" id="{8A17B9B1-D243-AC4B-8000-4DEB63A1A601}"/>
              </a:ext>
            </a:extLst>
          </p:cNvPr>
          <p:cNvCxnSpPr>
            <a:cxnSpLocks/>
          </p:cNvCxnSpPr>
          <p:nvPr/>
        </p:nvCxnSpPr>
        <p:spPr>
          <a:xfrm flipH="1">
            <a:off x="5865097" y="5646835"/>
            <a:ext cx="1288628" cy="0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Rectangle 172">
            <a:extLst>
              <a:ext uri="{FF2B5EF4-FFF2-40B4-BE49-F238E27FC236}">
                <a16:creationId xmlns:a16="http://schemas.microsoft.com/office/drawing/2014/main" id="{0FCAFED1-F199-E541-AE48-02881E7479B4}"/>
              </a:ext>
            </a:extLst>
          </p:cNvPr>
          <p:cNvSpPr/>
          <p:nvPr/>
        </p:nvSpPr>
        <p:spPr>
          <a:xfrm>
            <a:off x="6323338" y="5539110"/>
            <a:ext cx="399468" cy="24622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TLS</a:t>
            </a:r>
            <a:endParaRPr lang="en-US" sz="1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5B7E2268-4C71-DF4D-95C9-F80687342321}"/>
              </a:ext>
            </a:extLst>
          </p:cNvPr>
          <p:cNvSpPr/>
          <p:nvPr/>
        </p:nvSpPr>
        <p:spPr>
          <a:xfrm>
            <a:off x="9017995" y="2268849"/>
            <a:ext cx="1440301" cy="7594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75" name="TextBox 12">
            <a:extLst>
              <a:ext uri="{FF2B5EF4-FFF2-40B4-BE49-F238E27FC236}">
                <a16:creationId xmlns:a16="http://schemas.microsoft.com/office/drawing/2014/main" id="{CDD9AA52-49D1-534B-973C-DB65EC8667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1326" y="3265091"/>
            <a:ext cx="150886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 storage</a:t>
            </a: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4CE5877F-A482-6C45-9E85-59F57745C474}"/>
              </a:ext>
            </a:extLst>
          </p:cNvPr>
          <p:cNvSpPr/>
          <p:nvPr/>
        </p:nvSpPr>
        <p:spPr>
          <a:xfrm>
            <a:off x="9007810" y="3275230"/>
            <a:ext cx="1475651" cy="9551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77" name="Graphic 8">
            <a:extLst>
              <a:ext uri="{FF2B5EF4-FFF2-40B4-BE49-F238E27FC236}">
                <a16:creationId xmlns:a16="http://schemas.microsoft.com/office/drawing/2014/main" id="{703716DD-2E4E-D84B-9F8D-8E1ECF2EF0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2722" y="3478296"/>
            <a:ext cx="288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8" name="Graphic 7">
            <a:extLst>
              <a:ext uri="{FF2B5EF4-FFF2-40B4-BE49-F238E27FC236}">
                <a16:creationId xmlns:a16="http://schemas.microsoft.com/office/drawing/2014/main" id="{D077AA0D-839C-CA41-AFB3-7096928130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1937" y="2464337"/>
            <a:ext cx="288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9" name="TextBox 11">
            <a:extLst>
              <a:ext uri="{FF2B5EF4-FFF2-40B4-BE49-F238E27FC236}">
                <a16:creationId xmlns:a16="http://schemas.microsoft.com/office/drawing/2014/main" id="{BF7D1636-07E6-7D40-BBA9-E270E2CD8B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76356" y="2716163"/>
            <a:ext cx="8545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</p:txBody>
      </p:sp>
      <p:pic>
        <p:nvPicPr>
          <p:cNvPr id="180" name="Graphic 5">
            <a:extLst>
              <a:ext uri="{FF2B5EF4-FFF2-40B4-BE49-F238E27FC236}">
                <a16:creationId xmlns:a16="http://schemas.microsoft.com/office/drawing/2014/main" id="{EC99EB61-D4F9-564F-80CB-2BC3CE2C73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3189" y="2468730"/>
            <a:ext cx="288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1" name="TextBox 6">
            <a:extLst>
              <a:ext uri="{FF2B5EF4-FFF2-40B4-BE49-F238E27FC236}">
                <a16:creationId xmlns:a16="http://schemas.microsoft.com/office/drawing/2014/main" id="{48F141FD-21EA-0F46-9B88-D530C7B10A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68402" y="1738637"/>
            <a:ext cx="8603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Amplify</a:t>
            </a:r>
          </a:p>
        </p:txBody>
      </p:sp>
      <p:sp>
        <p:nvSpPr>
          <p:cNvPr id="182" name="TextBox 6">
            <a:extLst>
              <a:ext uri="{FF2B5EF4-FFF2-40B4-BE49-F238E27FC236}">
                <a16:creationId xmlns:a16="http://schemas.microsoft.com/office/drawing/2014/main" id="{3EEE7199-054A-6240-A2CE-7E9548EE73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47670" y="1714910"/>
            <a:ext cx="8435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API Gateway</a:t>
            </a:r>
          </a:p>
        </p:txBody>
      </p:sp>
      <p:cxnSp>
        <p:nvCxnSpPr>
          <p:cNvPr id="183" name="Elbow Connector 182">
            <a:extLst>
              <a:ext uri="{FF2B5EF4-FFF2-40B4-BE49-F238E27FC236}">
                <a16:creationId xmlns:a16="http://schemas.microsoft.com/office/drawing/2014/main" id="{BF9266F6-ABDB-964F-87AA-10AA269AF452}"/>
              </a:ext>
            </a:extLst>
          </p:cNvPr>
          <p:cNvCxnSpPr>
            <a:cxnSpLocks/>
            <a:stCxn id="137" idx="0"/>
            <a:endCxn id="166" idx="0"/>
          </p:cNvCxnSpPr>
          <p:nvPr/>
        </p:nvCxnSpPr>
        <p:spPr>
          <a:xfrm rot="5400000" flipH="1" flipV="1">
            <a:off x="5832073" y="-2149971"/>
            <a:ext cx="239868" cy="7068710"/>
          </a:xfrm>
          <a:prstGeom prst="bentConnector3">
            <a:avLst>
              <a:gd name="adj1" fmla="val 159722"/>
            </a:avLst>
          </a:prstGeom>
          <a:ln w="12700">
            <a:solidFill>
              <a:schemeClr val="bg1">
                <a:lumMod val="2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NumBox 1">
            <a:extLst>
              <a:ext uri="{FF2B5EF4-FFF2-40B4-BE49-F238E27FC236}">
                <a16:creationId xmlns:a16="http://schemas.microsoft.com/office/drawing/2014/main" id="{7F53EB63-FB0D-B24E-A827-AA95B5A57BD7}"/>
              </a:ext>
            </a:extLst>
          </p:cNvPr>
          <p:cNvSpPr/>
          <p:nvPr/>
        </p:nvSpPr>
        <p:spPr>
          <a:xfrm>
            <a:off x="2957114" y="1428118"/>
            <a:ext cx="274320" cy="274320"/>
          </a:xfrm>
          <a:prstGeom prst="roundRect">
            <a:avLst/>
          </a:prstGeom>
          <a:solidFill>
            <a:srgbClr val="017BBD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sp>
        <p:nvSpPr>
          <p:cNvPr id="185" name="NumBox 2">
            <a:extLst>
              <a:ext uri="{FF2B5EF4-FFF2-40B4-BE49-F238E27FC236}">
                <a16:creationId xmlns:a16="http://schemas.microsoft.com/office/drawing/2014/main" id="{32B51155-F5D0-2C4C-B163-6CA51B45B8B9}"/>
              </a:ext>
            </a:extLst>
          </p:cNvPr>
          <p:cNvSpPr/>
          <p:nvPr/>
        </p:nvSpPr>
        <p:spPr>
          <a:xfrm>
            <a:off x="5034383" y="2743505"/>
            <a:ext cx="274320" cy="274320"/>
          </a:xfrm>
          <a:prstGeom prst="roundRect">
            <a:avLst/>
          </a:prstGeom>
          <a:solidFill>
            <a:srgbClr val="017BBD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186" name="NumBox 3">
            <a:extLst>
              <a:ext uri="{FF2B5EF4-FFF2-40B4-BE49-F238E27FC236}">
                <a16:creationId xmlns:a16="http://schemas.microsoft.com/office/drawing/2014/main" id="{27654933-5F99-6641-AB09-2EC802DC9D6F}"/>
              </a:ext>
            </a:extLst>
          </p:cNvPr>
          <p:cNvSpPr/>
          <p:nvPr/>
        </p:nvSpPr>
        <p:spPr>
          <a:xfrm>
            <a:off x="7289875" y="2243516"/>
            <a:ext cx="274320" cy="274320"/>
          </a:xfrm>
          <a:prstGeom prst="roundRect">
            <a:avLst/>
          </a:prstGeom>
          <a:solidFill>
            <a:srgbClr val="017BBD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7B89BB05-C681-1142-BE8F-E07F6358EEC1}"/>
              </a:ext>
            </a:extLst>
          </p:cNvPr>
          <p:cNvCxnSpPr>
            <a:cxnSpLocks/>
          </p:cNvCxnSpPr>
          <p:nvPr/>
        </p:nvCxnSpPr>
        <p:spPr>
          <a:xfrm>
            <a:off x="9704686" y="3040918"/>
            <a:ext cx="0" cy="21600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NumBox 4">
            <a:extLst>
              <a:ext uri="{FF2B5EF4-FFF2-40B4-BE49-F238E27FC236}">
                <a16:creationId xmlns:a16="http://schemas.microsoft.com/office/drawing/2014/main" id="{DAF8D8D5-4CE6-C240-A702-D6CB772FE0B1}"/>
              </a:ext>
            </a:extLst>
          </p:cNvPr>
          <p:cNvSpPr/>
          <p:nvPr/>
        </p:nvSpPr>
        <p:spPr>
          <a:xfrm>
            <a:off x="8863861" y="3571794"/>
            <a:ext cx="274320" cy="274320"/>
          </a:xfrm>
          <a:prstGeom prst="roundRect">
            <a:avLst/>
          </a:prstGeom>
          <a:solidFill>
            <a:srgbClr val="017BBD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189" name="TextBox 12">
            <a:extLst>
              <a:ext uri="{FF2B5EF4-FFF2-40B4-BE49-F238E27FC236}">
                <a16:creationId xmlns:a16="http://schemas.microsoft.com/office/drawing/2014/main" id="{F0A7FF0D-CBDC-8A4B-BC58-5FAAE95EF4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1159" y="4377224"/>
            <a:ext cx="10184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Management 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services</a:t>
            </a: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72C9A855-221D-BF48-AA6A-14D605540B8A}"/>
              </a:ext>
            </a:extLst>
          </p:cNvPr>
          <p:cNvSpPr/>
          <p:nvPr/>
        </p:nvSpPr>
        <p:spPr>
          <a:xfrm>
            <a:off x="6461074" y="4427374"/>
            <a:ext cx="1453076" cy="9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191" name="Graphic 7">
            <a:extLst>
              <a:ext uri="{FF2B5EF4-FFF2-40B4-BE49-F238E27FC236}">
                <a16:creationId xmlns:a16="http://schemas.microsoft.com/office/drawing/2014/main" id="{1DB846A2-6C40-F84D-923E-82086F9E1E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9094" y="4717475"/>
            <a:ext cx="288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2" name="TextBox 11">
            <a:extLst>
              <a:ext uri="{FF2B5EF4-FFF2-40B4-BE49-F238E27FC236}">
                <a16:creationId xmlns:a16="http://schemas.microsoft.com/office/drawing/2014/main" id="{546B90C1-4E90-E140-AC3F-7F4626AF98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5725" y="5015649"/>
            <a:ext cx="9746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Lambda</a:t>
            </a:r>
          </a:p>
        </p:txBody>
      </p:sp>
      <p:pic>
        <p:nvPicPr>
          <p:cNvPr id="193" name="Graphic 5">
            <a:extLst>
              <a:ext uri="{FF2B5EF4-FFF2-40B4-BE49-F238E27FC236}">
                <a16:creationId xmlns:a16="http://schemas.microsoft.com/office/drawing/2014/main" id="{CD657694-B1DB-9E4D-B7EB-E9EE20AE40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5188" y="4721831"/>
            <a:ext cx="288000" cy="28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" name="TextBox 6">
            <a:extLst>
              <a:ext uri="{FF2B5EF4-FFF2-40B4-BE49-F238E27FC236}">
                <a16:creationId xmlns:a16="http://schemas.microsoft.com/office/drawing/2014/main" id="{A1059936-E72C-8940-B377-F5AF0883F9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8274" y="4961940"/>
            <a:ext cx="1217210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5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Elastic Compute Cloud (Amazon EC2)</a:t>
            </a:r>
          </a:p>
        </p:txBody>
      </p:sp>
      <p:cxnSp>
        <p:nvCxnSpPr>
          <p:cNvPr id="195" name="Straight Arrow Connector 194">
            <a:extLst>
              <a:ext uri="{FF2B5EF4-FFF2-40B4-BE49-F238E27FC236}">
                <a16:creationId xmlns:a16="http://schemas.microsoft.com/office/drawing/2014/main" id="{CD4A4CC8-BE0E-984D-9552-0B62A4028AC5}"/>
              </a:ext>
            </a:extLst>
          </p:cNvPr>
          <p:cNvCxnSpPr>
            <a:cxnSpLocks/>
          </p:cNvCxnSpPr>
          <p:nvPr/>
        </p:nvCxnSpPr>
        <p:spPr>
          <a:xfrm>
            <a:off x="8083307" y="4978088"/>
            <a:ext cx="906328" cy="0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NumBox 6">
            <a:extLst>
              <a:ext uri="{FF2B5EF4-FFF2-40B4-BE49-F238E27FC236}">
                <a16:creationId xmlns:a16="http://schemas.microsoft.com/office/drawing/2014/main" id="{D362658E-7B42-4D43-B55A-922925EA183F}"/>
              </a:ext>
            </a:extLst>
          </p:cNvPr>
          <p:cNvSpPr/>
          <p:nvPr/>
        </p:nvSpPr>
        <p:spPr>
          <a:xfrm>
            <a:off x="6488000" y="4286266"/>
            <a:ext cx="274320" cy="274320"/>
          </a:xfrm>
          <a:prstGeom prst="roundRect">
            <a:avLst/>
          </a:prstGeom>
          <a:solidFill>
            <a:srgbClr val="017BBD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197" name="NumBox 7">
            <a:extLst>
              <a:ext uri="{FF2B5EF4-FFF2-40B4-BE49-F238E27FC236}">
                <a16:creationId xmlns:a16="http://schemas.microsoft.com/office/drawing/2014/main" id="{4EDBD8A0-80FC-B54A-A8D7-BD7B4F2D9836}"/>
              </a:ext>
            </a:extLst>
          </p:cNvPr>
          <p:cNvSpPr/>
          <p:nvPr/>
        </p:nvSpPr>
        <p:spPr>
          <a:xfrm>
            <a:off x="8876666" y="2501035"/>
            <a:ext cx="274320" cy="274320"/>
          </a:xfrm>
          <a:prstGeom prst="roundRect">
            <a:avLst/>
          </a:prstGeom>
          <a:solidFill>
            <a:srgbClr val="017BBD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198" name="NumBox 8">
            <a:extLst>
              <a:ext uri="{FF2B5EF4-FFF2-40B4-BE49-F238E27FC236}">
                <a16:creationId xmlns:a16="http://schemas.microsoft.com/office/drawing/2014/main" id="{AF0E94D8-9F47-C443-833B-228E8A39AB09}"/>
              </a:ext>
            </a:extLst>
          </p:cNvPr>
          <p:cNvSpPr/>
          <p:nvPr/>
        </p:nvSpPr>
        <p:spPr>
          <a:xfrm>
            <a:off x="8015720" y="1502746"/>
            <a:ext cx="274320" cy="274320"/>
          </a:xfrm>
          <a:prstGeom prst="roundRect">
            <a:avLst/>
          </a:prstGeom>
          <a:solidFill>
            <a:srgbClr val="017BBD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9</a:t>
            </a:r>
          </a:p>
        </p:txBody>
      </p:sp>
      <p:sp>
        <p:nvSpPr>
          <p:cNvPr id="199" name="NumBox 1">
            <a:extLst>
              <a:ext uri="{FF2B5EF4-FFF2-40B4-BE49-F238E27FC236}">
                <a16:creationId xmlns:a16="http://schemas.microsoft.com/office/drawing/2014/main" id="{86BAB1FD-155D-F64F-91C8-32CBDF2A1DE9}"/>
              </a:ext>
            </a:extLst>
          </p:cNvPr>
          <p:cNvSpPr/>
          <p:nvPr/>
        </p:nvSpPr>
        <p:spPr>
          <a:xfrm>
            <a:off x="2049398" y="1299408"/>
            <a:ext cx="274320" cy="274320"/>
          </a:xfrm>
          <a:prstGeom prst="roundRect">
            <a:avLst/>
          </a:prstGeom>
          <a:solidFill>
            <a:srgbClr val="017BBD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200" name="TextBox 12">
            <a:extLst>
              <a:ext uri="{FF2B5EF4-FFF2-40B4-BE49-F238E27FC236}">
                <a16:creationId xmlns:a16="http://schemas.microsoft.com/office/drawing/2014/main" id="{1FB34278-9C27-D841-BE21-D2CD1776E7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56100" y="4386039"/>
            <a:ext cx="150886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Monitoring and alerting</a:t>
            </a:r>
          </a:p>
        </p:txBody>
      </p:sp>
      <p:sp>
        <p:nvSpPr>
          <p:cNvPr id="201" name="Rectangle 200">
            <a:extLst>
              <a:ext uri="{FF2B5EF4-FFF2-40B4-BE49-F238E27FC236}">
                <a16:creationId xmlns:a16="http://schemas.microsoft.com/office/drawing/2014/main" id="{2A95FAE6-8AD3-2841-8A34-2BD910FDC891}"/>
              </a:ext>
            </a:extLst>
          </p:cNvPr>
          <p:cNvSpPr/>
          <p:nvPr/>
        </p:nvSpPr>
        <p:spPr>
          <a:xfrm>
            <a:off x="8989635" y="4423426"/>
            <a:ext cx="1440000" cy="97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02" name="NumBox 5">
            <a:extLst>
              <a:ext uri="{FF2B5EF4-FFF2-40B4-BE49-F238E27FC236}">
                <a16:creationId xmlns:a16="http://schemas.microsoft.com/office/drawing/2014/main" id="{580D997E-8823-E245-A15B-E6368E174472}"/>
              </a:ext>
            </a:extLst>
          </p:cNvPr>
          <p:cNvSpPr/>
          <p:nvPr/>
        </p:nvSpPr>
        <p:spPr>
          <a:xfrm>
            <a:off x="8835530" y="4658913"/>
            <a:ext cx="274320" cy="274320"/>
          </a:xfrm>
          <a:prstGeom prst="roundRect">
            <a:avLst/>
          </a:prstGeom>
          <a:solidFill>
            <a:srgbClr val="017BBD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t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cxnSp>
        <p:nvCxnSpPr>
          <p:cNvPr id="203" name="Straight Arrow Connector 202">
            <a:extLst>
              <a:ext uri="{FF2B5EF4-FFF2-40B4-BE49-F238E27FC236}">
                <a16:creationId xmlns:a16="http://schemas.microsoft.com/office/drawing/2014/main" id="{A456B86B-6448-BA47-98BE-735C147C1DE9}"/>
              </a:ext>
            </a:extLst>
          </p:cNvPr>
          <p:cNvCxnSpPr>
            <a:cxnSpLocks/>
          </p:cNvCxnSpPr>
          <p:nvPr/>
        </p:nvCxnSpPr>
        <p:spPr>
          <a:xfrm>
            <a:off x="9721488" y="2121765"/>
            <a:ext cx="0" cy="127871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Elbow Connector 203">
            <a:extLst>
              <a:ext uri="{FF2B5EF4-FFF2-40B4-BE49-F238E27FC236}">
                <a16:creationId xmlns:a16="http://schemas.microsoft.com/office/drawing/2014/main" id="{E83254DC-56E7-F842-8C42-1D2ABD93B8E4}"/>
              </a:ext>
            </a:extLst>
          </p:cNvPr>
          <p:cNvCxnSpPr>
            <a:cxnSpLocks/>
            <a:stCxn id="150" idx="3"/>
          </p:cNvCxnSpPr>
          <p:nvPr/>
        </p:nvCxnSpPr>
        <p:spPr>
          <a:xfrm>
            <a:off x="8228443" y="3213155"/>
            <a:ext cx="779368" cy="228599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2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Elbow Connector 204">
            <a:extLst>
              <a:ext uri="{FF2B5EF4-FFF2-40B4-BE49-F238E27FC236}">
                <a16:creationId xmlns:a16="http://schemas.microsoft.com/office/drawing/2014/main" id="{E57F3875-0FFB-9B42-9120-449A0395E28D}"/>
              </a:ext>
            </a:extLst>
          </p:cNvPr>
          <p:cNvCxnSpPr>
            <a:cxnSpLocks/>
            <a:stCxn id="149" idx="2"/>
            <a:endCxn id="200" idx="1"/>
          </p:cNvCxnSpPr>
          <p:nvPr/>
        </p:nvCxnSpPr>
        <p:spPr>
          <a:xfrm rot="16200000" flipH="1">
            <a:off x="8023803" y="3653797"/>
            <a:ext cx="892942" cy="971651"/>
          </a:xfrm>
          <a:prstGeom prst="bentConnector2">
            <a:avLst/>
          </a:prstGeom>
          <a:ln w="12700">
            <a:solidFill>
              <a:schemeClr val="bg1">
                <a:lumMod val="2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6" name="TextBox 9">
            <a:extLst>
              <a:ext uri="{FF2B5EF4-FFF2-40B4-BE49-F238E27FC236}">
                <a16:creationId xmlns:a16="http://schemas.microsoft.com/office/drawing/2014/main" id="{CD1A7A38-E86B-3448-871E-4F04ACFB03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2912" y="1364017"/>
            <a:ext cx="78036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Meter box</a:t>
            </a:r>
          </a:p>
        </p:txBody>
      </p:sp>
      <p:sp>
        <p:nvSpPr>
          <p:cNvPr id="207" name="TextBox 9">
            <a:extLst>
              <a:ext uri="{FF2B5EF4-FFF2-40B4-BE49-F238E27FC236}">
                <a16:creationId xmlns:a16="http://schemas.microsoft.com/office/drawing/2014/main" id="{7878400C-0D0C-404A-BB54-B418CC0B24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6342" y="3455295"/>
            <a:ext cx="78036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Meter box</a:t>
            </a:r>
          </a:p>
        </p:txBody>
      </p:sp>
      <p:pic>
        <p:nvPicPr>
          <p:cNvPr id="208" name="Graphic 71">
            <a:extLst>
              <a:ext uri="{FF2B5EF4-FFF2-40B4-BE49-F238E27FC236}">
                <a16:creationId xmlns:a16="http://schemas.microsoft.com/office/drawing/2014/main" id="{DAD5014F-32D5-A640-B49E-7D7A456861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02" y="3708733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9" name="TextBox 9">
            <a:extLst>
              <a:ext uri="{FF2B5EF4-FFF2-40B4-BE49-F238E27FC236}">
                <a16:creationId xmlns:a16="http://schemas.microsoft.com/office/drawing/2014/main" id="{74CB65EC-9978-5143-95C1-AFC932F645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2614" y="4067324"/>
            <a:ext cx="9235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in-home display or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mobile app</a:t>
            </a:r>
          </a:p>
        </p:txBody>
      </p:sp>
      <p:cxnSp>
        <p:nvCxnSpPr>
          <p:cNvPr id="210" name="Elbow Connector 209">
            <a:extLst>
              <a:ext uri="{FF2B5EF4-FFF2-40B4-BE49-F238E27FC236}">
                <a16:creationId xmlns:a16="http://schemas.microsoft.com/office/drawing/2014/main" id="{80E93632-C580-A046-9C7E-A42B022256CE}"/>
              </a:ext>
            </a:extLst>
          </p:cNvPr>
          <p:cNvCxnSpPr>
            <a:cxnSpLocks/>
            <a:stCxn id="209" idx="2"/>
          </p:cNvCxnSpPr>
          <p:nvPr/>
        </p:nvCxnSpPr>
        <p:spPr>
          <a:xfrm rot="16200000" flipH="1">
            <a:off x="2606043" y="4499677"/>
            <a:ext cx="207239" cy="450528"/>
          </a:xfrm>
          <a:prstGeom prst="bentConnector2">
            <a:avLst/>
          </a:prstGeom>
          <a:ln w="12700">
            <a:solidFill>
              <a:schemeClr val="bg1">
                <a:lumMod val="25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TextBox 9">
            <a:extLst>
              <a:ext uri="{FF2B5EF4-FFF2-40B4-BE49-F238E27FC236}">
                <a16:creationId xmlns:a16="http://schemas.microsoft.com/office/drawing/2014/main" id="{2292FE34-2690-C848-B9A4-63254901E2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87529" y="4870397"/>
            <a:ext cx="92356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updates: BLE</a:t>
            </a:r>
          </a:p>
        </p:txBody>
      </p:sp>
      <p:sp>
        <p:nvSpPr>
          <p:cNvPr id="212" name="TextBox 11">
            <a:extLst>
              <a:ext uri="{FF2B5EF4-FFF2-40B4-BE49-F238E27FC236}">
                <a16:creationId xmlns:a16="http://schemas.microsoft.com/office/drawing/2014/main" id="{C493AD28-18F0-CB41-8FB2-04AD0F6FDF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78884" y="1708954"/>
            <a:ext cx="1394067" cy="484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5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</a:t>
            </a:r>
          </a:p>
          <a:p>
            <a:pPr algn="ctr" eaLnBrk="1" hangingPunct="1"/>
            <a:r>
              <a:rPr lang="en-US" altLang="en-US" sz="85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Managed  Service </a:t>
            </a:r>
          </a:p>
          <a:p>
            <a:pPr algn="ctr" eaLnBrk="1" hangingPunct="1"/>
            <a:r>
              <a:rPr lang="en-US" altLang="en-US" sz="85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Grafana</a:t>
            </a:r>
          </a:p>
        </p:txBody>
      </p:sp>
      <p:pic>
        <p:nvPicPr>
          <p:cNvPr id="213" name="Graphic 212">
            <a:extLst>
              <a:ext uri="{FF2B5EF4-FFF2-40B4-BE49-F238E27FC236}">
                <a16:creationId xmlns:a16="http://schemas.microsoft.com/office/drawing/2014/main" id="{7C7F86F3-75C1-D544-8FC5-8DBA7636FF02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8534954" y="1475321"/>
            <a:ext cx="274320" cy="274320"/>
          </a:xfrm>
          <a:prstGeom prst="rect">
            <a:avLst/>
          </a:prstGeom>
        </p:spPr>
      </p:pic>
      <p:sp>
        <p:nvSpPr>
          <p:cNvPr id="214" name="TextBox 9">
            <a:extLst>
              <a:ext uri="{FF2B5EF4-FFF2-40B4-BE49-F238E27FC236}">
                <a16:creationId xmlns:a16="http://schemas.microsoft.com/office/drawing/2014/main" id="{A98E1750-1E7B-D24C-B253-FEA5DA54F8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1783" y="2838672"/>
            <a:ext cx="92356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LNS </a:t>
            </a:r>
          </a:p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(WSS)</a:t>
            </a: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4E6123EE-0C21-B84C-BA64-BEBF67FA6C40}"/>
              </a:ext>
            </a:extLst>
          </p:cNvPr>
          <p:cNvSpPr txBox="1"/>
          <p:nvPr/>
        </p:nvSpPr>
        <p:spPr>
          <a:xfrm>
            <a:off x="6703547" y="1275727"/>
            <a:ext cx="1199219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58598</TotalTime>
  <Words>358</Words>
  <Application>Microsoft Macintosh PowerPoint</Application>
  <PresentationFormat>Widescreen</PresentationFormat>
  <Paragraphs>83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Smart Metering for Water Utilities</dc:title>
  <dc:subject/>
  <dc:creator>Amazon Web Services</dc:creator>
  <cp:keywords/>
  <dc:description/>
  <cp:lastModifiedBy>Janelle Nolan</cp:lastModifiedBy>
  <cp:revision>94</cp:revision>
  <dcterms:created xsi:type="dcterms:W3CDTF">2020-07-21T19:38:25Z</dcterms:created>
  <dcterms:modified xsi:type="dcterms:W3CDTF">2022-06-23T20:14:00Z</dcterms:modified>
  <cp:category/>
</cp:coreProperties>
</file>