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9" r:id="rId2"/>
    <p:sldId id="27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  <p:cmAuthor id="2" name="Courtright, Andrea" initials="CA" lastIdx="7" clrIdx="1">
    <p:extLst>
      <p:ext uri="{19B8F6BF-5375-455C-9EA6-DF929625EA0E}">
        <p15:presenceInfo xmlns:p15="http://schemas.microsoft.com/office/powerpoint/2012/main" userId="S-1-5-21-1407069837-2091007605-538272213-4809820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7100"/>
    <a:srgbClr val="29B5E8"/>
    <a:srgbClr val="545B64"/>
    <a:srgbClr val="7D89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329"/>
    <p:restoredTop sz="83752" autoAdjust="0"/>
  </p:normalViewPr>
  <p:slideViewPr>
    <p:cSldViewPr snapToGrid="0" snapToObjects="1">
      <p:cViewPr varScale="1">
        <p:scale>
          <a:sx n="123" d="100"/>
          <a:sy n="123" d="100"/>
        </p:scale>
        <p:origin x="102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1/23/2024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313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1/23/2024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1/23/2024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1/23/2024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1/23/2024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1/23/2024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1/23/2024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1/23/2024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1/23/2024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1/23/2024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1/23/2024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1/23/2024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1/23/2024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png"/><Relationship Id="rId20" Type="http://schemas.openxmlformats.org/officeDocument/2006/relationships/image" Target="../media/image17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hyperlink" Target="https://docs.aws.amazon.com/architecture-diagrams/latest/datavant-switchboard-with-aws-clean-rooms/datavant-switchboard-with-aws-clean-rooms.html" TargetMode="External"/><Relationship Id="rId15" Type="http://schemas.openxmlformats.org/officeDocument/2006/relationships/image" Target="../media/image12.png"/><Relationship Id="rId10" Type="http://schemas.openxmlformats.org/officeDocument/2006/relationships/image" Target="../media/image7.png"/><Relationship Id="rId19" Type="http://schemas.openxmlformats.org/officeDocument/2006/relationships/image" Target="../media/image16.png"/><Relationship Id="rId4" Type="http://schemas.openxmlformats.org/officeDocument/2006/relationships/image" Target="../media/image2.svg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high-performance-computing-on-aws/high-performance-computing-on-aws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© 2024, Amazon Web Services, Inc. or its affiliates. All rights reserved.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4C66A8E-F283-4763-B096-ACFA9F5EC61A}"/>
              </a:ext>
            </a:extLst>
          </p:cNvPr>
          <p:cNvSpPr txBox="1"/>
          <p:nvPr/>
        </p:nvSpPr>
        <p:spPr>
          <a:xfrm>
            <a:off x="95668" y="134489"/>
            <a:ext cx="110128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b="1" dirty="0">
                <a:solidFill>
                  <a:srgbClr val="232F3C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Datavant - Datavant Switchboard with AWS Clean Rooms</a:t>
            </a:r>
            <a:endParaRPr lang="en-US" sz="1600" dirty="0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B8F7425-C01F-4322-A5E8-4271654E0F7E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For the architecture description, refer to the </a:t>
            </a:r>
            <a:r>
              <a:rPr lang="en-US" sz="14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  <a:hlinkClick r:id="rId5"/>
              </a:rPr>
              <a:t>full diagram</a:t>
            </a:r>
            <a:r>
              <a:rPr lang="en-US" sz="14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803BBA90-0677-4B6B-A8CA-0668CDD1597C}"/>
              </a:ext>
            </a:extLst>
          </p:cNvPr>
          <p:cNvSpPr>
            <a:spLocks noChangeAspect="1"/>
          </p:cNvSpPr>
          <p:nvPr/>
        </p:nvSpPr>
        <p:spPr bwMode="auto">
          <a:xfrm>
            <a:off x="2319103" y="1370336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7" name="Google Shape;68;p14">
            <a:extLst>
              <a:ext uri="{FF2B5EF4-FFF2-40B4-BE49-F238E27FC236}">
                <a16:creationId xmlns:a16="http://schemas.microsoft.com/office/drawing/2014/main" id="{3E01D787-B9F9-467C-BB49-96423FE86037}"/>
              </a:ext>
            </a:extLst>
          </p:cNvPr>
          <p:cNvSpPr/>
          <p:nvPr/>
        </p:nvSpPr>
        <p:spPr>
          <a:xfrm>
            <a:off x="1760300" y="3392247"/>
            <a:ext cx="2868772" cy="1351338"/>
          </a:xfrm>
          <a:prstGeom prst="rect">
            <a:avLst/>
          </a:prstGeom>
          <a:noFill/>
          <a:ln w="15875" cap="flat" cmpd="sng">
            <a:solidFill>
              <a:srgbClr val="ED71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0000" tIns="91425" rIns="90000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8" name="Google Shape;69;p14">
            <a:extLst>
              <a:ext uri="{FF2B5EF4-FFF2-40B4-BE49-F238E27FC236}">
                <a16:creationId xmlns:a16="http://schemas.microsoft.com/office/drawing/2014/main" id="{F07E0875-18FB-4349-8202-F8DDF988E1CE}"/>
              </a:ext>
            </a:extLst>
          </p:cNvPr>
          <p:cNvSpPr/>
          <p:nvPr/>
        </p:nvSpPr>
        <p:spPr>
          <a:xfrm>
            <a:off x="1209300" y="904245"/>
            <a:ext cx="10775115" cy="2369004"/>
          </a:xfrm>
          <a:prstGeom prst="rect">
            <a:avLst/>
          </a:prstGeom>
          <a:noFill/>
          <a:ln w="12600" cap="flat" cmpd="sng">
            <a:solidFill>
              <a:srgbClr val="141B23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457200" tIns="91425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0" i="1" u="none" strike="noStrike" cap="none" dirty="0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9" name="Google Shape;70;p14">
            <a:extLst>
              <a:ext uri="{FF2B5EF4-FFF2-40B4-BE49-F238E27FC236}">
                <a16:creationId xmlns:a16="http://schemas.microsoft.com/office/drawing/2014/main" id="{75C92484-0DDF-4D99-B181-3FBBAF603206}"/>
              </a:ext>
            </a:extLst>
          </p:cNvPr>
          <p:cNvSpPr/>
          <p:nvPr/>
        </p:nvSpPr>
        <p:spPr>
          <a:xfrm>
            <a:off x="1220302" y="4899278"/>
            <a:ext cx="6992097" cy="1459665"/>
          </a:xfrm>
          <a:prstGeom prst="rect">
            <a:avLst/>
          </a:prstGeom>
          <a:noFill/>
          <a:ln w="12600" cap="flat" cmpd="sng">
            <a:solidFill>
              <a:srgbClr val="141B23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457200" tIns="91425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dirty="0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pic>
        <p:nvPicPr>
          <p:cNvPr id="12" name="Google Shape;84;p14">
            <a:extLst>
              <a:ext uri="{FF2B5EF4-FFF2-40B4-BE49-F238E27FC236}">
                <a16:creationId xmlns:a16="http://schemas.microsoft.com/office/drawing/2014/main" id="{5629A559-BD27-4F3E-A878-068AEA1D6C2E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9986233" y="2272160"/>
            <a:ext cx="531000" cy="53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85;p14">
            <a:extLst>
              <a:ext uri="{FF2B5EF4-FFF2-40B4-BE49-F238E27FC236}">
                <a16:creationId xmlns:a16="http://schemas.microsoft.com/office/drawing/2014/main" id="{DA6B4604-370E-43D6-BDB5-1972977F59C5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1075987" y="2259052"/>
            <a:ext cx="531360" cy="531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86;p14">
            <a:extLst>
              <a:ext uri="{FF2B5EF4-FFF2-40B4-BE49-F238E27FC236}">
                <a16:creationId xmlns:a16="http://schemas.microsoft.com/office/drawing/2014/main" id="{03991FED-794B-419D-AD43-A772B5388B59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11098029" y="1313828"/>
            <a:ext cx="531000" cy="53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87;p14">
            <a:extLst>
              <a:ext uri="{FF2B5EF4-FFF2-40B4-BE49-F238E27FC236}">
                <a16:creationId xmlns:a16="http://schemas.microsoft.com/office/drawing/2014/main" id="{8C6BB325-701B-4603-ACCB-81C947D28C12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10000631" y="1335230"/>
            <a:ext cx="531720" cy="531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88;p14">
            <a:extLst>
              <a:ext uri="{FF2B5EF4-FFF2-40B4-BE49-F238E27FC236}">
                <a16:creationId xmlns:a16="http://schemas.microsoft.com/office/drawing/2014/main" id="{E06939E9-55B1-49BD-9E3B-B2055FEC4581}"/>
              </a:ext>
            </a:extLst>
          </p:cNvPr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7413335" y="1611565"/>
            <a:ext cx="547560" cy="547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89;p14">
            <a:extLst>
              <a:ext uri="{FF2B5EF4-FFF2-40B4-BE49-F238E27FC236}">
                <a16:creationId xmlns:a16="http://schemas.microsoft.com/office/drawing/2014/main" id="{AC1CBA8A-1331-4B80-80C3-6F95620FEBA6}"/>
              </a:ext>
            </a:extLst>
          </p:cNvPr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6601277" y="1646959"/>
            <a:ext cx="479160" cy="479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90;p14">
            <a:extLst>
              <a:ext uri="{FF2B5EF4-FFF2-40B4-BE49-F238E27FC236}">
                <a16:creationId xmlns:a16="http://schemas.microsoft.com/office/drawing/2014/main" id="{F9C9CF06-81AF-4009-BE51-CA40265F7825}"/>
              </a:ext>
            </a:extLst>
          </p:cNvPr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4822883" y="1652761"/>
            <a:ext cx="455400" cy="45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91;p14">
            <a:extLst>
              <a:ext uri="{FF2B5EF4-FFF2-40B4-BE49-F238E27FC236}">
                <a16:creationId xmlns:a16="http://schemas.microsoft.com/office/drawing/2014/main" id="{1D0037AC-645A-4B0A-98F6-9F7E6FE4DEFA}"/>
              </a:ext>
            </a:extLst>
          </p:cNvPr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2783599" y="1535377"/>
            <a:ext cx="684000" cy="68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92;p14">
            <a:extLst>
              <a:ext uri="{FF2B5EF4-FFF2-40B4-BE49-F238E27FC236}">
                <a16:creationId xmlns:a16="http://schemas.microsoft.com/office/drawing/2014/main" id="{8CA1795C-F5E4-4B63-8192-8524D22CA68B}"/>
              </a:ext>
            </a:extLst>
          </p:cNvPr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5702363" y="1628912"/>
            <a:ext cx="510480" cy="51048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93;p14">
            <a:extLst>
              <a:ext uri="{FF2B5EF4-FFF2-40B4-BE49-F238E27FC236}">
                <a16:creationId xmlns:a16="http://schemas.microsoft.com/office/drawing/2014/main" id="{E5EEE4A7-625B-4CFE-9061-6051593A3E4E}"/>
              </a:ext>
            </a:extLst>
          </p:cNvPr>
          <p:cNvSpPr/>
          <p:nvPr/>
        </p:nvSpPr>
        <p:spPr>
          <a:xfrm>
            <a:off x="1724522" y="1597895"/>
            <a:ext cx="547560" cy="547560"/>
          </a:xfrm>
          <a:prstGeom prst="rect">
            <a:avLst/>
          </a:prstGeom>
          <a:blipFill rotWithShape="1">
            <a:blip r:embed="rId15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0000" tIns="45000" rIns="90000" bIns="45000" anchor="t" anchorCtr="1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2" name="Google Shape;94;p14">
            <a:extLst>
              <a:ext uri="{FF2B5EF4-FFF2-40B4-BE49-F238E27FC236}">
                <a16:creationId xmlns:a16="http://schemas.microsoft.com/office/drawing/2014/main" id="{160A0482-8BDC-44A0-9DB2-CABDDD62CB3D}"/>
              </a:ext>
            </a:extLst>
          </p:cNvPr>
          <p:cNvSpPr/>
          <p:nvPr/>
        </p:nvSpPr>
        <p:spPr>
          <a:xfrm>
            <a:off x="3861374" y="1606681"/>
            <a:ext cx="547560" cy="547560"/>
          </a:xfrm>
          <a:prstGeom prst="rect">
            <a:avLst/>
          </a:prstGeom>
          <a:blipFill rotWithShape="1">
            <a:blip r:embed="rId15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0000" tIns="45000" rIns="90000" bIns="45000" anchor="t" anchorCtr="1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3" name="Google Shape;95;p14">
            <a:extLst>
              <a:ext uri="{FF2B5EF4-FFF2-40B4-BE49-F238E27FC236}">
                <a16:creationId xmlns:a16="http://schemas.microsoft.com/office/drawing/2014/main" id="{BD3D26A0-681E-41F8-870A-997724B21B66}"/>
              </a:ext>
            </a:extLst>
          </p:cNvPr>
          <p:cNvSpPr/>
          <p:nvPr/>
        </p:nvSpPr>
        <p:spPr>
          <a:xfrm>
            <a:off x="9673897" y="965297"/>
            <a:ext cx="2189779" cy="2214943"/>
          </a:xfrm>
          <a:prstGeom prst="rect">
            <a:avLst/>
          </a:prstGeom>
          <a:noFill/>
          <a:ln w="19075" cap="flat" cmpd="sng">
            <a:solidFill>
              <a:srgbClr val="545B6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0000" tIns="91425" rIns="90000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Analytics services</a:t>
            </a:r>
            <a:endParaRPr sz="1200" b="0" i="0" u="none" strike="noStrike" cap="none" dirty="0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4" name="Google Shape;96;p14">
            <a:extLst>
              <a:ext uri="{FF2B5EF4-FFF2-40B4-BE49-F238E27FC236}">
                <a16:creationId xmlns:a16="http://schemas.microsoft.com/office/drawing/2014/main" id="{BDB6BEE6-8B88-4845-8D2A-3A17370A679E}"/>
              </a:ext>
            </a:extLst>
          </p:cNvPr>
          <p:cNvSpPr/>
          <p:nvPr/>
        </p:nvSpPr>
        <p:spPr>
          <a:xfrm>
            <a:off x="8717935" y="1621001"/>
            <a:ext cx="547560" cy="547560"/>
          </a:xfrm>
          <a:prstGeom prst="rect">
            <a:avLst/>
          </a:prstGeom>
          <a:blipFill rotWithShape="1">
            <a:blip r:embed="rId15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0000" tIns="45000" rIns="90000" bIns="45000" anchor="t" anchorCtr="1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5" name="Google Shape;97;p14">
            <a:extLst>
              <a:ext uri="{FF2B5EF4-FFF2-40B4-BE49-F238E27FC236}">
                <a16:creationId xmlns:a16="http://schemas.microsoft.com/office/drawing/2014/main" id="{61ECDE35-3D22-4814-9B18-D79F8F565F8F}"/>
              </a:ext>
            </a:extLst>
          </p:cNvPr>
          <p:cNvSpPr/>
          <p:nvPr/>
        </p:nvSpPr>
        <p:spPr>
          <a:xfrm>
            <a:off x="9702642" y="1840155"/>
            <a:ext cx="1184760" cy="305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76675" rIns="90000" bIns="766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Amazon Redshift</a:t>
            </a:r>
            <a:endParaRPr sz="1000" b="0" i="0" u="none" strike="noStrike" cap="none" dirty="0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6" name="Google Shape;98;p14">
            <a:extLst>
              <a:ext uri="{FF2B5EF4-FFF2-40B4-BE49-F238E27FC236}">
                <a16:creationId xmlns:a16="http://schemas.microsoft.com/office/drawing/2014/main" id="{5975B831-D0C5-4DFD-8CA1-ABCB10B9F947}"/>
              </a:ext>
            </a:extLst>
          </p:cNvPr>
          <p:cNvSpPr/>
          <p:nvPr/>
        </p:nvSpPr>
        <p:spPr>
          <a:xfrm>
            <a:off x="10765020" y="1826223"/>
            <a:ext cx="1184760" cy="305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76675" rIns="90000" bIns="766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Amazon Athena</a:t>
            </a:r>
            <a:endParaRPr sz="1000" b="0" i="0" u="none" strike="noStrike" cap="none" dirty="0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7" name="Google Shape;99;p14">
            <a:extLst>
              <a:ext uri="{FF2B5EF4-FFF2-40B4-BE49-F238E27FC236}">
                <a16:creationId xmlns:a16="http://schemas.microsoft.com/office/drawing/2014/main" id="{9F2B01A9-2543-4D6E-9A18-0E25B0C074A9}"/>
              </a:ext>
            </a:extLst>
          </p:cNvPr>
          <p:cNvSpPr/>
          <p:nvPr/>
        </p:nvSpPr>
        <p:spPr>
          <a:xfrm>
            <a:off x="9659353" y="2777245"/>
            <a:ext cx="1184760" cy="305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76675" rIns="90000" bIns="766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Amazon EMR</a:t>
            </a:r>
            <a:endParaRPr sz="1000" b="0" i="0" u="none" strike="noStrike" cap="none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8" name="Google Shape;100;p14">
            <a:extLst>
              <a:ext uri="{FF2B5EF4-FFF2-40B4-BE49-F238E27FC236}">
                <a16:creationId xmlns:a16="http://schemas.microsoft.com/office/drawing/2014/main" id="{49E8B356-4409-466E-863D-619E8689317C}"/>
              </a:ext>
            </a:extLst>
          </p:cNvPr>
          <p:cNvSpPr/>
          <p:nvPr/>
        </p:nvSpPr>
        <p:spPr>
          <a:xfrm>
            <a:off x="10925635" y="2720712"/>
            <a:ext cx="879480" cy="487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91425" rIns="90000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Amazon SageMaker</a:t>
            </a:r>
            <a:endParaRPr sz="1000" b="0" i="0" u="none" strike="noStrike" cap="none" dirty="0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9" name="Google Shape;101;p14">
            <a:extLst>
              <a:ext uri="{FF2B5EF4-FFF2-40B4-BE49-F238E27FC236}">
                <a16:creationId xmlns:a16="http://schemas.microsoft.com/office/drawing/2014/main" id="{362C0B8E-7A81-4E77-B01F-9C5406CE791D}"/>
              </a:ext>
            </a:extLst>
          </p:cNvPr>
          <p:cNvSpPr/>
          <p:nvPr/>
        </p:nvSpPr>
        <p:spPr>
          <a:xfrm>
            <a:off x="1581962" y="2119520"/>
            <a:ext cx="879480" cy="305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76675" rIns="90000" bIns="766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Amazon S3</a:t>
            </a:r>
            <a:endParaRPr sz="1000" b="0" i="0" u="none" strike="noStrike" cap="none" dirty="0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30" name="Google Shape;102;p14">
            <a:extLst>
              <a:ext uri="{FF2B5EF4-FFF2-40B4-BE49-F238E27FC236}">
                <a16:creationId xmlns:a16="http://schemas.microsoft.com/office/drawing/2014/main" id="{4E8890E3-81A7-4AB2-B0B7-6E07D6AC99A3}"/>
              </a:ext>
            </a:extLst>
          </p:cNvPr>
          <p:cNvSpPr/>
          <p:nvPr/>
        </p:nvSpPr>
        <p:spPr>
          <a:xfrm>
            <a:off x="3699537" y="2132587"/>
            <a:ext cx="879480" cy="305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76675" rIns="90000" bIns="766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Amazon S3</a:t>
            </a:r>
            <a:endParaRPr sz="1000" b="0" i="0" u="none" strike="noStrike" cap="none" dirty="0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31" name="Google Shape;103;p14">
            <a:extLst>
              <a:ext uri="{FF2B5EF4-FFF2-40B4-BE49-F238E27FC236}">
                <a16:creationId xmlns:a16="http://schemas.microsoft.com/office/drawing/2014/main" id="{EEE76CD7-32A1-481E-B7A2-9B65853C8555}"/>
              </a:ext>
            </a:extLst>
          </p:cNvPr>
          <p:cNvSpPr/>
          <p:nvPr/>
        </p:nvSpPr>
        <p:spPr>
          <a:xfrm>
            <a:off x="8582774" y="2139392"/>
            <a:ext cx="879480" cy="305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76675" rIns="90000" bIns="766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Amazon S3</a:t>
            </a:r>
            <a:endParaRPr sz="1000" b="0" i="0" u="none" strike="noStrike" cap="none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32" name="Google Shape;104;p14">
            <a:extLst>
              <a:ext uri="{FF2B5EF4-FFF2-40B4-BE49-F238E27FC236}">
                <a16:creationId xmlns:a16="http://schemas.microsoft.com/office/drawing/2014/main" id="{3563C4C9-6601-48E2-87DE-C1C9C48F3A75}"/>
              </a:ext>
            </a:extLst>
          </p:cNvPr>
          <p:cNvSpPr/>
          <p:nvPr/>
        </p:nvSpPr>
        <p:spPr>
          <a:xfrm>
            <a:off x="7294892" y="2087485"/>
            <a:ext cx="879480" cy="487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91425" rIns="90000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AWS Clean Rooms</a:t>
            </a:r>
            <a:endParaRPr sz="1000" b="0" i="0" u="none" strike="noStrike" cap="none" dirty="0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33" name="Google Shape;105;p14">
            <a:extLst>
              <a:ext uri="{FF2B5EF4-FFF2-40B4-BE49-F238E27FC236}">
                <a16:creationId xmlns:a16="http://schemas.microsoft.com/office/drawing/2014/main" id="{E9A48C10-8AA7-4F0F-AE32-FD049CBABCC3}"/>
              </a:ext>
            </a:extLst>
          </p:cNvPr>
          <p:cNvSpPr/>
          <p:nvPr/>
        </p:nvSpPr>
        <p:spPr>
          <a:xfrm>
            <a:off x="4651903" y="2100170"/>
            <a:ext cx="879480" cy="487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91425" rIns="90000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crawler</a:t>
            </a:r>
            <a:endParaRPr sz="1000" b="0" i="0" u="none" strike="noStrike" cap="none" dirty="0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34" name="Google Shape;106;p14">
            <a:extLst>
              <a:ext uri="{FF2B5EF4-FFF2-40B4-BE49-F238E27FC236}">
                <a16:creationId xmlns:a16="http://schemas.microsoft.com/office/drawing/2014/main" id="{35332C17-0470-4485-B579-D61BED100822}"/>
              </a:ext>
            </a:extLst>
          </p:cNvPr>
          <p:cNvSpPr/>
          <p:nvPr/>
        </p:nvSpPr>
        <p:spPr>
          <a:xfrm>
            <a:off x="6435547" y="2039714"/>
            <a:ext cx="879480" cy="487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91425" rIns="90000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Data Catalog</a:t>
            </a:r>
            <a:endParaRPr sz="1000" b="0" i="0" u="none" strike="noStrike" cap="none" dirty="0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35" name="Google Shape;107;p14">
            <a:extLst>
              <a:ext uri="{FF2B5EF4-FFF2-40B4-BE49-F238E27FC236}">
                <a16:creationId xmlns:a16="http://schemas.microsoft.com/office/drawing/2014/main" id="{F8FB0BA1-C946-4CA6-83A0-FDF976F2DB92}"/>
              </a:ext>
            </a:extLst>
          </p:cNvPr>
          <p:cNvSpPr/>
          <p:nvPr/>
        </p:nvSpPr>
        <p:spPr>
          <a:xfrm>
            <a:off x="5561723" y="2126445"/>
            <a:ext cx="879480" cy="305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76675" rIns="90000" bIns="766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AWS Glue</a:t>
            </a:r>
            <a:endParaRPr sz="1000" b="0" i="0" u="none" strike="noStrike" cap="none" dirty="0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36" name="Google Shape;108;p14">
            <a:extLst>
              <a:ext uri="{FF2B5EF4-FFF2-40B4-BE49-F238E27FC236}">
                <a16:creationId xmlns:a16="http://schemas.microsoft.com/office/drawing/2014/main" id="{67A05809-DD41-4B4C-AAC1-2B5A6267B083}"/>
              </a:ext>
            </a:extLst>
          </p:cNvPr>
          <p:cNvSpPr/>
          <p:nvPr/>
        </p:nvSpPr>
        <p:spPr>
          <a:xfrm>
            <a:off x="2691454" y="2035034"/>
            <a:ext cx="933840" cy="639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91425" rIns="90000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container</a:t>
            </a:r>
            <a:b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1000" b="0" i="1" u="none" strike="noStrike" cap="none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Datavant Switchboard</a:t>
            </a:r>
            <a:endParaRPr sz="1000" b="0" i="0" u="none" strike="noStrike" cap="none" dirty="0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pic>
        <p:nvPicPr>
          <p:cNvPr id="37" name="Google Shape;109;p14">
            <a:extLst>
              <a:ext uri="{FF2B5EF4-FFF2-40B4-BE49-F238E27FC236}">
                <a16:creationId xmlns:a16="http://schemas.microsoft.com/office/drawing/2014/main" id="{9CD0709C-E9DC-42BB-BDFD-96F7980921E2}"/>
              </a:ext>
            </a:extLst>
          </p:cNvPr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7470165" y="5477637"/>
            <a:ext cx="547560" cy="547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Google Shape;110;p14">
            <a:extLst>
              <a:ext uri="{FF2B5EF4-FFF2-40B4-BE49-F238E27FC236}">
                <a16:creationId xmlns:a16="http://schemas.microsoft.com/office/drawing/2014/main" id="{48CB499E-9338-4DC2-8195-B5F7DC7DE98A}"/>
              </a:ext>
            </a:extLst>
          </p:cNvPr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6729804" y="5509914"/>
            <a:ext cx="479160" cy="479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Google Shape;111;p14">
            <a:extLst>
              <a:ext uri="{FF2B5EF4-FFF2-40B4-BE49-F238E27FC236}">
                <a16:creationId xmlns:a16="http://schemas.microsoft.com/office/drawing/2014/main" id="{04D516B7-FC47-4769-878F-DC871AD49032}"/>
              </a:ext>
            </a:extLst>
          </p:cNvPr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4863943" y="5518650"/>
            <a:ext cx="455400" cy="45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Google Shape;112;p14">
            <a:extLst>
              <a:ext uri="{FF2B5EF4-FFF2-40B4-BE49-F238E27FC236}">
                <a16:creationId xmlns:a16="http://schemas.microsoft.com/office/drawing/2014/main" id="{FAB529A3-A8AD-4817-A1BF-0DA6C41970B9}"/>
              </a:ext>
            </a:extLst>
          </p:cNvPr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2859118" y="5406752"/>
            <a:ext cx="684000" cy="68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Google Shape;113;p14">
            <a:extLst>
              <a:ext uri="{FF2B5EF4-FFF2-40B4-BE49-F238E27FC236}">
                <a16:creationId xmlns:a16="http://schemas.microsoft.com/office/drawing/2014/main" id="{D777A696-486E-48CC-B835-6C49C1D64462}"/>
              </a:ext>
            </a:extLst>
          </p:cNvPr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5742183" y="5493512"/>
            <a:ext cx="510480" cy="510480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114;p14">
            <a:extLst>
              <a:ext uri="{FF2B5EF4-FFF2-40B4-BE49-F238E27FC236}">
                <a16:creationId xmlns:a16="http://schemas.microsoft.com/office/drawing/2014/main" id="{C7F527F7-FBFE-471D-9633-7B601439B9BA}"/>
              </a:ext>
            </a:extLst>
          </p:cNvPr>
          <p:cNvSpPr/>
          <p:nvPr/>
        </p:nvSpPr>
        <p:spPr>
          <a:xfrm>
            <a:off x="1724522" y="5472570"/>
            <a:ext cx="547560" cy="547560"/>
          </a:xfrm>
          <a:prstGeom prst="rect">
            <a:avLst/>
          </a:prstGeom>
          <a:blipFill rotWithShape="1">
            <a:blip r:embed="rId15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0000" tIns="45000" rIns="90000" bIns="45000" anchor="t" anchorCtr="1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43" name="Google Shape;115;p14">
            <a:extLst>
              <a:ext uri="{FF2B5EF4-FFF2-40B4-BE49-F238E27FC236}">
                <a16:creationId xmlns:a16="http://schemas.microsoft.com/office/drawing/2014/main" id="{90DBC23E-3661-462B-8757-ABEC556D8195}"/>
              </a:ext>
            </a:extLst>
          </p:cNvPr>
          <p:cNvSpPr/>
          <p:nvPr/>
        </p:nvSpPr>
        <p:spPr>
          <a:xfrm>
            <a:off x="3973371" y="5474972"/>
            <a:ext cx="547560" cy="547560"/>
          </a:xfrm>
          <a:prstGeom prst="rect">
            <a:avLst/>
          </a:prstGeom>
          <a:blipFill rotWithShape="1">
            <a:blip r:embed="rId15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0000" tIns="45000" rIns="90000" bIns="45000" anchor="t" anchorCtr="1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44" name="Google Shape;117;p14">
            <a:extLst>
              <a:ext uri="{FF2B5EF4-FFF2-40B4-BE49-F238E27FC236}">
                <a16:creationId xmlns:a16="http://schemas.microsoft.com/office/drawing/2014/main" id="{29C4171B-9319-4E48-A021-4A221A48EB30}"/>
              </a:ext>
            </a:extLst>
          </p:cNvPr>
          <p:cNvSpPr/>
          <p:nvPr/>
        </p:nvSpPr>
        <p:spPr>
          <a:xfrm>
            <a:off x="3802017" y="5989074"/>
            <a:ext cx="879480" cy="305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76675" rIns="90000" bIns="766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Amazon S3</a:t>
            </a:r>
            <a:endParaRPr sz="1000" b="0" i="0" u="none" strike="noStrike" cap="none" dirty="0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45" name="Google Shape;118;p14">
            <a:extLst>
              <a:ext uri="{FF2B5EF4-FFF2-40B4-BE49-F238E27FC236}">
                <a16:creationId xmlns:a16="http://schemas.microsoft.com/office/drawing/2014/main" id="{4226C67C-B648-4FE5-A949-339DBF13FFC0}"/>
              </a:ext>
            </a:extLst>
          </p:cNvPr>
          <p:cNvSpPr/>
          <p:nvPr/>
        </p:nvSpPr>
        <p:spPr>
          <a:xfrm>
            <a:off x="7332919" y="5948530"/>
            <a:ext cx="879480" cy="487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91425" rIns="90000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AWS Clean Rooms</a:t>
            </a:r>
            <a:endParaRPr sz="1000" b="0" i="0" u="none" strike="noStrike" cap="none" dirty="0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46" name="Google Shape;119;p14">
            <a:extLst>
              <a:ext uri="{FF2B5EF4-FFF2-40B4-BE49-F238E27FC236}">
                <a16:creationId xmlns:a16="http://schemas.microsoft.com/office/drawing/2014/main" id="{E41C29CC-3B9C-4914-895E-506D30A2C842}"/>
              </a:ext>
            </a:extLst>
          </p:cNvPr>
          <p:cNvSpPr/>
          <p:nvPr/>
        </p:nvSpPr>
        <p:spPr>
          <a:xfrm>
            <a:off x="4629072" y="5950687"/>
            <a:ext cx="879480" cy="487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91425" rIns="90000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</a:t>
            </a:r>
            <a:r>
              <a:rPr lang="en-US" sz="1000" b="0" i="0" u="none" strike="noStrike" cap="none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rawler</a:t>
            </a:r>
            <a:endParaRPr sz="1000" b="0" i="0" u="none" strike="noStrike" cap="none" dirty="0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47" name="Google Shape;120;p14">
            <a:extLst>
              <a:ext uri="{FF2B5EF4-FFF2-40B4-BE49-F238E27FC236}">
                <a16:creationId xmlns:a16="http://schemas.microsoft.com/office/drawing/2014/main" id="{DEE42BDD-C0B1-4AB5-92BC-4841E3CF8ADD}"/>
              </a:ext>
            </a:extLst>
          </p:cNvPr>
          <p:cNvSpPr/>
          <p:nvPr/>
        </p:nvSpPr>
        <p:spPr>
          <a:xfrm>
            <a:off x="6533637" y="5898174"/>
            <a:ext cx="879480" cy="487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91425" rIns="90000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Data Catalog</a:t>
            </a:r>
            <a:endParaRPr sz="1000" b="0" i="0" u="none" strike="noStrike" cap="none" dirty="0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48" name="Google Shape;121;p14">
            <a:extLst>
              <a:ext uri="{FF2B5EF4-FFF2-40B4-BE49-F238E27FC236}">
                <a16:creationId xmlns:a16="http://schemas.microsoft.com/office/drawing/2014/main" id="{B810E49D-DA56-4580-8853-28E128F8C2BB}"/>
              </a:ext>
            </a:extLst>
          </p:cNvPr>
          <p:cNvSpPr/>
          <p:nvPr/>
        </p:nvSpPr>
        <p:spPr>
          <a:xfrm>
            <a:off x="5548807" y="5981447"/>
            <a:ext cx="879480" cy="305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76675" rIns="90000" bIns="766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AWS Glue</a:t>
            </a:r>
            <a:endParaRPr sz="1000" b="0" i="0" u="none" strike="noStrike" cap="none" dirty="0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49" name="Google Shape;122;p14">
            <a:extLst>
              <a:ext uri="{FF2B5EF4-FFF2-40B4-BE49-F238E27FC236}">
                <a16:creationId xmlns:a16="http://schemas.microsoft.com/office/drawing/2014/main" id="{8C643A18-2D0A-4E21-9899-0734552D3600}"/>
              </a:ext>
            </a:extLst>
          </p:cNvPr>
          <p:cNvSpPr/>
          <p:nvPr/>
        </p:nvSpPr>
        <p:spPr>
          <a:xfrm>
            <a:off x="2389762" y="5934430"/>
            <a:ext cx="1622711" cy="529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91425" rIns="90000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</a:t>
            </a:r>
            <a:r>
              <a:rPr lang="en-US" sz="1000" b="0" i="0" u="none" strike="noStrike" cap="none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ontainer</a:t>
            </a:r>
            <a:br>
              <a:rPr lang="en-US" sz="1000" b="0" i="0" u="none" strike="noStrike" cap="none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1000" b="0" i="1" u="none" strike="noStrike" cap="none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Datavant Switchboard</a:t>
            </a:r>
            <a:endParaRPr sz="1000" b="0" i="0" u="none" strike="noStrike" cap="none" dirty="0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cxnSp>
        <p:nvCxnSpPr>
          <p:cNvPr id="50" name="Google Shape;123;p14">
            <a:extLst>
              <a:ext uri="{FF2B5EF4-FFF2-40B4-BE49-F238E27FC236}">
                <a16:creationId xmlns:a16="http://schemas.microsoft.com/office/drawing/2014/main" id="{D04EC191-92B5-4C08-BED0-B0F4A8EBA019}"/>
              </a:ext>
            </a:extLst>
          </p:cNvPr>
          <p:cNvCxnSpPr>
            <a:cxnSpLocks/>
            <a:stCxn id="21" idx="3"/>
            <a:endCxn id="19" idx="1"/>
          </p:cNvCxnSpPr>
          <p:nvPr/>
        </p:nvCxnSpPr>
        <p:spPr>
          <a:xfrm>
            <a:off x="2272082" y="1871675"/>
            <a:ext cx="511517" cy="0"/>
          </a:xfrm>
          <a:prstGeom prst="straightConnector1">
            <a:avLst/>
          </a:prstGeom>
          <a:noFill/>
          <a:ln w="15875" cap="flat" cmpd="sng">
            <a:solidFill>
              <a:srgbClr val="545B63"/>
            </a:solidFill>
            <a:prstDash val="solid"/>
            <a:round/>
            <a:headEnd type="none" w="sm" len="sm"/>
            <a:tailEnd type="arrow" w="med" len="sm"/>
          </a:ln>
        </p:spPr>
      </p:cxnSp>
      <p:cxnSp>
        <p:nvCxnSpPr>
          <p:cNvPr id="53" name="Google Shape;124;p14">
            <a:extLst>
              <a:ext uri="{FF2B5EF4-FFF2-40B4-BE49-F238E27FC236}">
                <a16:creationId xmlns:a16="http://schemas.microsoft.com/office/drawing/2014/main" id="{56F891E5-33F2-4F90-BE05-C0CD8548EDA6}"/>
              </a:ext>
            </a:extLst>
          </p:cNvPr>
          <p:cNvCxnSpPr>
            <a:cxnSpLocks/>
            <a:stCxn id="19" idx="3"/>
            <a:endCxn id="22" idx="1"/>
          </p:cNvCxnSpPr>
          <p:nvPr/>
        </p:nvCxnSpPr>
        <p:spPr>
          <a:xfrm>
            <a:off x="3467599" y="1877377"/>
            <a:ext cx="393775" cy="3084"/>
          </a:xfrm>
          <a:prstGeom prst="straightConnector1">
            <a:avLst/>
          </a:prstGeom>
          <a:noFill/>
          <a:ln w="15875" cap="flat" cmpd="sng">
            <a:solidFill>
              <a:srgbClr val="545B63"/>
            </a:solidFill>
            <a:prstDash val="solid"/>
            <a:round/>
            <a:headEnd type="none" w="sm" len="sm"/>
            <a:tailEnd type="arrow" w="med" len="sm"/>
          </a:ln>
        </p:spPr>
      </p:cxnSp>
      <p:cxnSp>
        <p:nvCxnSpPr>
          <p:cNvPr id="54" name="Google Shape;125;p14">
            <a:extLst>
              <a:ext uri="{FF2B5EF4-FFF2-40B4-BE49-F238E27FC236}">
                <a16:creationId xmlns:a16="http://schemas.microsoft.com/office/drawing/2014/main" id="{000C1015-4DA4-4BF6-93C0-8F5D4C919287}"/>
              </a:ext>
            </a:extLst>
          </p:cNvPr>
          <p:cNvCxnSpPr>
            <a:stCxn id="22" idx="3"/>
            <a:endCxn id="18" idx="1"/>
          </p:cNvCxnSpPr>
          <p:nvPr/>
        </p:nvCxnSpPr>
        <p:spPr>
          <a:xfrm>
            <a:off x="4408934" y="1880461"/>
            <a:ext cx="413949" cy="0"/>
          </a:xfrm>
          <a:prstGeom prst="straightConnector1">
            <a:avLst/>
          </a:prstGeom>
          <a:noFill/>
          <a:ln w="15875" cap="flat" cmpd="sng">
            <a:solidFill>
              <a:srgbClr val="545B63"/>
            </a:solidFill>
            <a:prstDash val="solid"/>
            <a:round/>
            <a:headEnd type="none" w="sm" len="sm"/>
            <a:tailEnd type="arrow" w="med" len="sm"/>
          </a:ln>
        </p:spPr>
      </p:cxnSp>
      <p:cxnSp>
        <p:nvCxnSpPr>
          <p:cNvPr id="55" name="Google Shape;126;p14">
            <a:extLst>
              <a:ext uri="{FF2B5EF4-FFF2-40B4-BE49-F238E27FC236}">
                <a16:creationId xmlns:a16="http://schemas.microsoft.com/office/drawing/2014/main" id="{17C5EEB1-4DAA-4473-BD77-37B8EE399CA4}"/>
              </a:ext>
            </a:extLst>
          </p:cNvPr>
          <p:cNvCxnSpPr>
            <a:stCxn id="18" idx="3"/>
            <a:endCxn id="20" idx="1"/>
          </p:cNvCxnSpPr>
          <p:nvPr/>
        </p:nvCxnSpPr>
        <p:spPr>
          <a:xfrm>
            <a:off x="5278283" y="1880461"/>
            <a:ext cx="424080" cy="3691"/>
          </a:xfrm>
          <a:prstGeom prst="straightConnector1">
            <a:avLst/>
          </a:prstGeom>
          <a:noFill/>
          <a:ln w="15875" cap="flat" cmpd="sng">
            <a:solidFill>
              <a:srgbClr val="545B63"/>
            </a:solidFill>
            <a:prstDash val="solid"/>
            <a:round/>
            <a:headEnd type="none" w="sm" len="sm"/>
            <a:tailEnd type="arrow" w="med" len="sm"/>
          </a:ln>
        </p:spPr>
      </p:cxnSp>
      <p:cxnSp>
        <p:nvCxnSpPr>
          <p:cNvPr id="56" name="Google Shape;127;p14">
            <a:extLst>
              <a:ext uri="{FF2B5EF4-FFF2-40B4-BE49-F238E27FC236}">
                <a16:creationId xmlns:a16="http://schemas.microsoft.com/office/drawing/2014/main" id="{677BFFED-5F69-4D82-8949-65957FACBEED}"/>
              </a:ext>
            </a:extLst>
          </p:cNvPr>
          <p:cNvCxnSpPr>
            <a:stCxn id="20" idx="3"/>
            <a:endCxn id="17" idx="1"/>
          </p:cNvCxnSpPr>
          <p:nvPr/>
        </p:nvCxnSpPr>
        <p:spPr>
          <a:xfrm>
            <a:off x="6212843" y="1884152"/>
            <a:ext cx="388434" cy="2387"/>
          </a:xfrm>
          <a:prstGeom prst="straightConnector1">
            <a:avLst/>
          </a:prstGeom>
          <a:noFill/>
          <a:ln w="15875" cap="flat" cmpd="sng">
            <a:solidFill>
              <a:srgbClr val="545B63"/>
            </a:solidFill>
            <a:prstDash val="solid"/>
            <a:round/>
            <a:headEnd type="none" w="sm" len="sm"/>
            <a:tailEnd type="arrow" w="med" len="sm"/>
          </a:ln>
        </p:spPr>
      </p:cxnSp>
      <p:cxnSp>
        <p:nvCxnSpPr>
          <p:cNvPr id="57" name="Google Shape;128;p14">
            <a:extLst>
              <a:ext uri="{FF2B5EF4-FFF2-40B4-BE49-F238E27FC236}">
                <a16:creationId xmlns:a16="http://schemas.microsoft.com/office/drawing/2014/main" id="{476DA15A-1C54-4FFB-AF88-CECC6076C5B9}"/>
              </a:ext>
            </a:extLst>
          </p:cNvPr>
          <p:cNvCxnSpPr>
            <a:stCxn id="17" idx="3"/>
            <a:endCxn id="16" idx="1"/>
          </p:cNvCxnSpPr>
          <p:nvPr/>
        </p:nvCxnSpPr>
        <p:spPr>
          <a:xfrm flipV="1">
            <a:off x="7080437" y="1885345"/>
            <a:ext cx="332898" cy="1194"/>
          </a:xfrm>
          <a:prstGeom prst="straightConnector1">
            <a:avLst/>
          </a:prstGeom>
          <a:noFill/>
          <a:ln w="15875" cap="flat" cmpd="sng">
            <a:solidFill>
              <a:srgbClr val="545B63"/>
            </a:solidFill>
            <a:prstDash val="solid"/>
            <a:round/>
            <a:headEnd type="none" w="sm" len="sm"/>
            <a:tailEnd type="arrow" w="med" len="sm"/>
          </a:ln>
        </p:spPr>
      </p:cxnSp>
      <p:cxnSp>
        <p:nvCxnSpPr>
          <p:cNvPr id="58" name="Google Shape;129;p14">
            <a:extLst>
              <a:ext uri="{FF2B5EF4-FFF2-40B4-BE49-F238E27FC236}">
                <a16:creationId xmlns:a16="http://schemas.microsoft.com/office/drawing/2014/main" id="{15A780E6-255C-4F70-A7F5-EF1E8EB06C1D}"/>
              </a:ext>
            </a:extLst>
          </p:cNvPr>
          <p:cNvCxnSpPr>
            <a:stCxn id="16" idx="3"/>
            <a:endCxn id="24" idx="1"/>
          </p:cNvCxnSpPr>
          <p:nvPr/>
        </p:nvCxnSpPr>
        <p:spPr>
          <a:xfrm>
            <a:off x="7960895" y="1885345"/>
            <a:ext cx="757040" cy="0"/>
          </a:xfrm>
          <a:prstGeom prst="straightConnector1">
            <a:avLst/>
          </a:prstGeom>
          <a:noFill/>
          <a:ln w="15875" cap="flat" cmpd="sng">
            <a:solidFill>
              <a:srgbClr val="545B63"/>
            </a:solidFill>
            <a:prstDash val="solid"/>
            <a:round/>
            <a:headEnd type="none" w="sm" len="sm"/>
            <a:tailEnd type="arrow" w="med" len="sm"/>
          </a:ln>
        </p:spPr>
      </p:cxnSp>
      <p:cxnSp>
        <p:nvCxnSpPr>
          <p:cNvPr id="59" name="Google Shape;130;p14">
            <a:extLst>
              <a:ext uri="{FF2B5EF4-FFF2-40B4-BE49-F238E27FC236}">
                <a16:creationId xmlns:a16="http://schemas.microsoft.com/office/drawing/2014/main" id="{BCFA3EB7-1A17-488B-80D3-330A1AF057F4}"/>
              </a:ext>
            </a:extLst>
          </p:cNvPr>
          <p:cNvCxnSpPr>
            <a:cxnSpLocks/>
            <a:stCxn id="24" idx="3"/>
            <a:endCxn id="23" idx="1"/>
          </p:cNvCxnSpPr>
          <p:nvPr/>
        </p:nvCxnSpPr>
        <p:spPr>
          <a:xfrm>
            <a:off x="9265495" y="1894781"/>
            <a:ext cx="408402" cy="0"/>
          </a:xfrm>
          <a:prstGeom prst="straightConnector1">
            <a:avLst/>
          </a:prstGeom>
          <a:noFill/>
          <a:ln w="19075" cap="flat" cmpd="sng">
            <a:solidFill>
              <a:srgbClr val="545B63"/>
            </a:solidFill>
            <a:prstDash val="solid"/>
            <a:round/>
            <a:headEnd type="none" w="sm" len="sm"/>
            <a:tailEnd type="arrow" w="med" len="sm"/>
          </a:ln>
        </p:spPr>
      </p:cxnSp>
      <p:cxnSp>
        <p:nvCxnSpPr>
          <p:cNvPr id="60" name="Google Shape;131;p14">
            <a:extLst>
              <a:ext uri="{FF2B5EF4-FFF2-40B4-BE49-F238E27FC236}">
                <a16:creationId xmlns:a16="http://schemas.microsoft.com/office/drawing/2014/main" id="{34E96B06-C0C6-4EA2-AFFB-65341EAE5ED5}"/>
              </a:ext>
            </a:extLst>
          </p:cNvPr>
          <p:cNvCxnSpPr>
            <a:cxnSpLocks/>
            <a:stCxn id="32" idx="2"/>
            <a:endCxn id="37" idx="0"/>
          </p:cNvCxnSpPr>
          <p:nvPr/>
        </p:nvCxnSpPr>
        <p:spPr>
          <a:xfrm>
            <a:off x="7734632" y="2574565"/>
            <a:ext cx="0" cy="2903072"/>
          </a:xfrm>
          <a:prstGeom prst="straightConnector1">
            <a:avLst/>
          </a:prstGeom>
          <a:noFill/>
          <a:ln w="15875" cap="flat" cmpd="sng">
            <a:solidFill>
              <a:srgbClr val="545B63"/>
            </a:solidFill>
            <a:prstDash val="solid"/>
            <a:round/>
            <a:headEnd type="arrow" w="med" len="sm"/>
            <a:tailEnd type="arrow" w="med" len="sm"/>
          </a:ln>
        </p:spPr>
      </p:cxnSp>
      <p:cxnSp>
        <p:nvCxnSpPr>
          <p:cNvPr id="61" name="Google Shape;132;p14">
            <a:extLst>
              <a:ext uri="{FF2B5EF4-FFF2-40B4-BE49-F238E27FC236}">
                <a16:creationId xmlns:a16="http://schemas.microsoft.com/office/drawing/2014/main" id="{9EC18749-59D2-4567-9719-417BAE9CD7B4}"/>
              </a:ext>
            </a:extLst>
          </p:cNvPr>
          <p:cNvCxnSpPr>
            <a:cxnSpLocks/>
            <a:stCxn id="42" idx="3"/>
            <a:endCxn id="40" idx="1"/>
          </p:cNvCxnSpPr>
          <p:nvPr/>
        </p:nvCxnSpPr>
        <p:spPr>
          <a:xfrm>
            <a:off x="2272082" y="5746350"/>
            <a:ext cx="587036" cy="2402"/>
          </a:xfrm>
          <a:prstGeom prst="straightConnector1">
            <a:avLst/>
          </a:prstGeom>
          <a:noFill/>
          <a:ln w="15875" cap="flat" cmpd="sng">
            <a:solidFill>
              <a:srgbClr val="545B63"/>
            </a:solidFill>
            <a:prstDash val="solid"/>
            <a:round/>
            <a:headEnd type="none" w="sm" len="sm"/>
            <a:tailEnd type="arrow" w="med" len="sm"/>
          </a:ln>
        </p:spPr>
      </p:cxnSp>
      <p:cxnSp>
        <p:nvCxnSpPr>
          <p:cNvPr id="62" name="Google Shape;133;p14">
            <a:extLst>
              <a:ext uri="{FF2B5EF4-FFF2-40B4-BE49-F238E27FC236}">
                <a16:creationId xmlns:a16="http://schemas.microsoft.com/office/drawing/2014/main" id="{6C449B13-41BB-4BED-8CFB-3C7DC6B652E5}"/>
              </a:ext>
            </a:extLst>
          </p:cNvPr>
          <p:cNvCxnSpPr>
            <a:cxnSpLocks/>
            <a:stCxn id="40" idx="3"/>
            <a:endCxn id="43" idx="1"/>
          </p:cNvCxnSpPr>
          <p:nvPr/>
        </p:nvCxnSpPr>
        <p:spPr>
          <a:xfrm>
            <a:off x="3543118" y="5748752"/>
            <a:ext cx="430253" cy="0"/>
          </a:xfrm>
          <a:prstGeom prst="straightConnector1">
            <a:avLst/>
          </a:prstGeom>
          <a:noFill/>
          <a:ln w="15875" cap="flat" cmpd="sng">
            <a:solidFill>
              <a:srgbClr val="545B63"/>
            </a:solidFill>
            <a:prstDash val="solid"/>
            <a:round/>
            <a:headEnd type="none" w="sm" len="sm"/>
            <a:tailEnd type="arrow" w="med" len="sm"/>
          </a:ln>
        </p:spPr>
      </p:cxnSp>
      <p:cxnSp>
        <p:nvCxnSpPr>
          <p:cNvPr id="63" name="Google Shape;134;p14">
            <a:extLst>
              <a:ext uri="{FF2B5EF4-FFF2-40B4-BE49-F238E27FC236}">
                <a16:creationId xmlns:a16="http://schemas.microsoft.com/office/drawing/2014/main" id="{060E3400-431D-4155-B9FC-8428ACF82BF7}"/>
              </a:ext>
            </a:extLst>
          </p:cNvPr>
          <p:cNvCxnSpPr>
            <a:cxnSpLocks/>
            <a:stCxn id="43" idx="3"/>
            <a:endCxn id="39" idx="1"/>
          </p:cNvCxnSpPr>
          <p:nvPr/>
        </p:nvCxnSpPr>
        <p:spPr>
          <a:xfrm flipV="1">
            <a:off x="4520931" y="5746350"/>
            <a:ext cx="343012" cy="2402"/>
          </a:xfrm>
          <a:prstGeom prst="straightConnector1">
            <a:avLst/>
          </a:prstGeom>
          <a:noFill/>
          <a:ln w="15875" cap="flat" cmpd="sng">
            <a:solidFill>
              <a:srgbClr val="545B63"/>
            </a:solidFill>
            <a:prstDash val="solid"/>
            <a:round/>
            <a:headEnd type="none" w="sm" len="sm"/>
            <a:tailEnd type="arrow" w="med" len="sm"/>
          </a:ln>
        </p:spPr>
      </p:cxnSp>
      <p:cxnSp>
        <p:nvCxnSpPr>
          <p:cNvPr id="64" name="Google Shape;135;p14">
            <a:extLst>
              <a:ext uri="{FF2B5EF4-FFF2-40B4-BE49-F238E27FC236}">
                <a16:creationId xmlns:a16="http://schemas.microsoft.com/office/drawing/2014/main" id="{73795F49-8A2D-4CAB-AC26-D1206B5DFB4C}"/>
              </a:ext>
            </a:extLst>
          </p:cNvPr>
          <p:cNvCxnSpPr>
            <a:cxnSpLocks/>
            <a:stCxn id="39" idx="3"/>
            <a:endCxn id="41" idx="1"/>
          </p:cNvCxnSpPr>
          <p:nvPr/>
        </p:nvCxnSpPr>
        <p:spPr>
          <a:xfrm>
            <a:off x="5319343" y="5746350"/>
            <a:ext cx="422840" cy="2402"/>
          </a:xfrm>
          <a:prstGeom prst="straightConnector1">
            <a:avLst/>
          </a:prstGeom>
          <a:noFill/>
          <a:ln w="15875" cap="flat" cmpd="sng">
            <a:solidFill>
              <a:srgbClr val="545B63"/>
            </a:solidFill>
            <a:prstDash val="solid"/>
            <a:round/>
            <a:headEnd type="none" w="sm" len="sm"/>
            <a:tailEnd type="arrow" w="med" len="sm"/>
          </a:ln>
        </p:spPr>
      </p:cxnSp>
      <p:cxnSp>
        <p:nvCxnSpPr>
          <p:cNvPr id="65" name="Google Shape;136;p14">
            <a:extLst>
              <a:ext uri="{FF2B5EF4-FFF2-40B4-BE49-F238E27FC236}">
                <a16:creationId xmlns:a16="http://schemas.microsoft.com/office/drawing/2014/main" id="{5BA0C81A-8FC5-4A5B-8484-36F1C96DCED1}"/>
              </a:ext>
            </a:extLst>
          </p:cNvPr>
          <p:cNvCxnSpPr>
            <a:cxnSpLocks/>
            <a:stCxn id="41" idx="3"/>
            <a:endCxn id="38" idx="1"/>
          </p:cNvCxnSpPr>
          <p:nvPr/>
        </p:nvCxnSpPr>
        <p:spPr>
          <a:xfrm>
            <a:off x="6252663" y="5748752"/>
            <a:ext cx="477141" cy="742"/>
          </a:xfrm>
          <a:prstGeom prst="straightConnector1">
            <a:avLst/>
          </a:prstGeom>
          <a:noFill/>
          <a:ln w="15875" cap="flat" cmpd="sng">
            <a:solidFill>
              <a:srgbClr val="545B63"/>
            </a:solidFill>
            <a:prstDash val="solid"/>
            <a:round/>
            <a:headEnd type="none" w="sm" len="sm"/>
            <a:tailEnd type="arrow" w="med" len="sm"/>
          </a:ln>
        </p:spPr>
      </p:cxnSp>
      <p:cxnSp>
        <p:nvCxnSpPr>
          <p:cNvPr id="66" name="Google Shape;137;p14">
            <a:extLst>
              <a:ext uri="{FF2B5EF4-FFF2-40B4-BE49-F238E27FC236}">
                <a16:creationId xmlns:a16="http://schemas.microsoft.com/office/drawing/2014/main" id="{A083B465-5E19-40A4-96B8-5F30B8BB30A0}"/>
              </a:ext>
            </a:extLst>
          </p:cNvPr>
          <p:cNvCxnSpPr>
            <a:cxnSpLocks/>
            <a:stCxn id="38" idx="3"/>
            <a:endCxn id="37" idx="1"/>
          </p:cNvCxnSpPr>
          <p:nvPr/>
        </p:nvCxnSpPr>
        <p:spPr>
          <a:xfrm>
            <a:off x="7208964" y="5749494"/>
            <a:ext cx="261201" cy="1923"/>
          </a:xfrm>
          <a:prstGeom prst="straightConnector1">
            <a:avLst/>
          </a:prstGeom>
          <a:noFill/>
          <a:ln w="15875" cap="flat" cmpd="sng">
            <a:solidFill>
              <a:srgbClr val="545B63"/>
            </a:solidFill>
            <a:prstDash val="solid"/>
            <a:round/>
            <a:headEnd type="none" w="sm" len="sm"/>
            <a:tailEnd type="arrow" w="med" len="sm"/>
          </a:ln>
        </p:spPr>
      </p:cxnSp>
      <p:sp>
        <p:nvSpPr>
          <p:cNvPr id="77" name="Google Shape;148;p14">
            <a:extLst>
              <a:ext uri="{FF2B5EF4-FFF2-40B4-BE49-F238E27FC236}">
                <a16:creationId xmlns:a16="http://schemas.microsoft.com/office/drawing/2014/main" id="{75F8ED18-A152-4D9A-87EF-1DEA3110C863}"/>
              </a:ext>
            </a:extLst>
          </p:cNvPr>
          <p:cNvSpPr/>
          <p:nvPr/>
        </p:nvSpPr>
        <p:spPr>
          <a:xfrm>
            <a:off x="1584846" y="856049"/>
            <a:ext cx="2269305" cy="510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91425" rIns="90000" bIns="91425" anchor="t" anchorCtr="0">
            <a:noAutofit/>
          </a:bodyPr>
          <a:lstStyle/>
          <a:p>
            <a:pPr lvl="0"/>
            <a:r>
              <a:rPr lang="en-US" sz="1200" dirty="0">
                <a:solidFill>
                  <a:srgbClr val="232F3C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AWS Cloud</a:t>
            </a:r>
            <a:br>
              <a:rPr lang="en-US" sz="1200" dirty="0">
                <a:solidFill>
                  <a:srgbClr val="232F3C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1200" i="1" dirty="0">
                <a:solidFill>
                  <a:srgbClr val="232F3C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Role: collaboration creator</a:t>
            </a:r>
            <a:endParaRPr lang="en-US" sz="1200" i="1" dirty="0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79" name="Google Shape;150;p14">
            <a:extLst>
              <a:ext uri="{FF2B5EF4-FFF2-40B4-BE49-F238E27FC236}">
                <a16:creationId xmlns:a16="http://schemas.microsoft.com/office/drawing/2014/main" id="{3984AA2A-7B68-4025-AFB8-F6EA9616F629}"/>
              </a:ext>
            </a:extLst>
          </p:cNvPr>
          <p:cNvSpPr/>
          <p:nvPr/>
        </p:nvSpPr>
        <p:spPr>
          <a:xfrm>
            <a:off x="1760300" y="4403622"/>
            <a:ext cx="1058823" cy="487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91425" rIns="90000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AWS Fargate</a:t>
            </a:r>
            <a:endParaRPr sz="1000" b="0" i="0" u="none" strike="noStrike" cap="none" dirty="0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80" name="Google Shape;151;p14">
            <a:extLst>
              <a:ext uri="{FF2B5EF4-FFF2-40B4-BE49-F238E27FC236}">
                <a16:creationId xmlns:a16="http://schemas.microsoft.com/office/drawing/2014/main" id="{C3E3B9EC-51C7-480E-ACB1-1D2A1F90871C}"/>
              </a:ext>
            </a:extLst>
          </p:cNvPr>
          <p:cNvSpPr/>
          <p:nvPr/>
        </p:nvSpPr>
        <p:spPr>
          <a:xfrm>
            <a:off x="2642418" y="4405420"/>
            <a:ext cx="1058822" cy="487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91425" rIns="90000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Amazon EKS</a:t>
            </a:r>
            <a:endParaRPr sz="1000" b="0" i="0" u="none" strike="noStrike" cap="none" dirty="0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82" name="Google Shape;152;p14">
            <a:extLst>
              <a:ext uri="{FF2B5EF4-FFF2-40B4-BE49-F238E27FC236}">
                <a16:creationId xmlns:a16="http://schemas.microsoft.com/office/drawing/2014/main" id="{9B67E85D-8202-48FF-A75D-A7AD35FEA24B}"/>
              </a:ext>
            </a:extLst>
          </p:cNvPr>
          <p:cNvSpPr/>
          <p:nvPr/>
        </p:nvSpPr>
        <p:spPr>
          <a:xfrm>
            <a:off x="3588371" y="4403622"/>
            <a:ext cx="1013857" cy="487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91425" rIns="90000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Amazon ECS</a:t>
            </a:r>
            <a:endParaRPr sz="1000" b="0" i="0" u="none" strike="noStrike" cap="none" dirty="0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pic>
        <p:nvPicPr>
          <p:cNvPr id="83" name="Google Shape;153;p14">
            <a:extLst>
              <a:ext uri="{FF2B5EF4-FFF2-40B4-BE49-F238E27FC236}">
                <a16:creationId xmlns:a16="http://schemas.microsoft.com/office/drawing/2014/main" id="{D16F1D7F-B172-458C-BC53-F31897C7EFF9}"/>
              </a:ext>
            </a:extLst>
          </p:cNvPr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1724086" y="3252836"/>
            <a:ext cx="684000" cy="68400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156;p14">
            <a:extLst>
              <a:ext uri="{FF2B5EF4-FFF2-40B4-BE49-F238E27FC236}">
                <a16:creationId xmlns:a16="http://schemas.microsoft.com/office/drawing/2014/main" id="{E388E973-111C-4CE4-9764-DEFAD9C5776E}"/>
              </a:ext>
            </a:extLst>
          </p:cNvPr>
          <p:cNvSpPr/>
          <p:nvPr/>
        </p:nvSpPr>
        <p:spPr>
          <a:xfrm>
            <a:off x="2344396" y="3326555"/>
            <a:ext cx="2623320" cy="36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91425" rIns="90000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Container deployment </a:t>
            </a:r>
            <a:r>
              <a:rPr lang="en-US" sz="1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m</a:t>
            </a:r>
            <a:r>
              <a:rPr lang="en-US" sz="1200" b="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ethods</a:t>
            </a:r>
            <a:br>
              <a:rPr lang="en-US" sz="1200" b="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1200" b="0" i="1" u="none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Datavant Switchboard</a:t>
            </a:r>
            <a:endParaRPr sz="1200" b="0" i="0" u="none" strike="noStrike" cap="none" dirty="0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pic>
        <p:nvPicPr>
          <p:cNvPr id="91" name="Google Shape;161;p14" descr="Amazon Elastic Kubernetes Service (Amazon EKS) Service icon.">
            <a:extLst>
              <a:ext uri="{FF2B5EF4-FFF2-40B4-BE49-F238E27FC236}">
                <a16:creationId xmlns:a16="http://schemas.microsoft.com/office/drawing/2014/main" id="{0ACDB512-F3B7-4495-8750-4E3685BB6700}"/>
              </a:ext>
            </a:extLst>
          </p:cNvPr>
          <p:cNvPicPr preferRelativeResize="0"/>
          <p:nvPr/>
        </p:nvPicPr>
        <p:blipFill rotWithShape="1">
          <a:blip r:embed="rId16">
            <a:alphaModFix/>
          </a:blip>
          <a:srcRect/>
          <a:stretch/>
        </p:blipFill>
        <p:spPr>
          <a:xfrm>
            <a:off x="2901425" y="3913665"/>
            <a:ext cx="548640" cy="548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162;p14" descr="Amazon Elastic Container Service (Amazon ECS) service icon.">
            <a:extLst>
              <a:ext uri="{FF2B5EF4-FFF2-40B4-BE49-F238E27FC236}">
                <a16:creationId xmlns:a16="http://schemas.microsoft.com/office/drawing/2014/main" id="{2F3311D4-121B-4E0C-B235-47EDCB209F33}"/>
              </a:ext>
            </a:extLst>
          </p:cNvPr>
          <p:cNvPicPr preferRelativeResize="0"/>
          <p:nvPr/>
        </p:nvPicPr>
        <p:blipFill rotWithShape="1">
          <a:blip r:embed="rId17">
            <a:alphaModFix/>
          </a:blip>
          <a:srcRect/>
          <a:stretch/>
        </p:blipFill>
        <p:spPr>
          <a:xfrm>
            <a:off x="3776651" y="3913665"/>
            <a:ext cx="548640" cy="548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163;p14" descr="AWS Fargate service icon.">
            <a:extLst>
              <a:ext uri="{FF2B5EF4-FFF2-40B4-BE49-F238E27FC236}">
                <a16:creationId xmlns:a16="http://schemas.microsoft.com/office/drawing/2014/main" id="{5420CF7A-04BB-4AF0-BA38-BD370B6E9D51}"/>
              </a:ext>
            </a:extLst>
          </p:cNvPr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2013161" y="3916787"/>
            <a:ext cx="548640" cy="548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raphic 93">
            <a:extLst>
              <a:ext uri="{FF2B5EF4-FFF2-40B4-BE49-F238E27FC236}">
                <a16:creationId xmlns:a16="http://schemas.microsoft.com/office/drawing/2014/main" id="{F546DDE3-F818-4F9A-BABD-B4B1154446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>
          <a:xfrm>
            <a:off x="1209300" y="910373"/>
            <a:ext cx="381000" cy="381000"/>
          </a:xfrm>
          <a:prstGeom prst="rect">
            <a:avLst/>
          </a:prstGeom>
        </p:spPr>
      </p:pic>
      <p:pic>
        <p:nvPicPr>
          <p:cNvPr id="95" name="Graphic 94">
            <a:extLst>
              <a:ext uri="{FF2B5EF4-FFF2-40B4-BE49-F238E27FC236}">
                <a16:creationId xmlns:a16="http://schemas.microsoft.com/office/drawing/2014/main" id="{4D756063-5FFB-4101-BE96-7B42D8F943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>
          <a:xfrm>
            <a:off x="1209300" y="4899279"/>
            <a:ext cx="381000" cy="381000"/>
          </a:xfrm>
          <a:prstGeom prst="rect">
            <a:avLst/>
          </a:prstGeom>
        </p:spPr>
      </p:pic>
      <p:sp>
        <p:nvSpPr>
          <p:cNvPr id="96" name="Google Shape;148;p14">
            <a:extLst>
              <a:ext uri="{FF2B5EF4-FFF2-40B4-BE49-F238E27FC236}">
                <a16:creationId xmlns:a16="http://schemas.microsoft.com/office/drawing/2014/main" id="{9C13C031-F53F-4B2A-8368-5104409E82F1}"/>
              </a:ext>
            </a:extLst>
          </p:cNvPr>
          <p:cNvSpPr/>
          <p:nvPr/>
        </p:nvSpPr>
        <p:spPr>
          <a:xfrm>
            <a:off x="1529333" y="4843402"/>
            <a:ext cx="2269305" cy="510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91425" rIns="90000" bIns="91425" anchor="t" anchorCtr="0">
            <a:noAutofit/>
          </a:bodyPr>
          <a:lstStyle/>
          <a:p>
            <a:pPr lvl="0"/>
            <a:r>
              <a:rPr lang="en-US" sz="1200" dirty="0">
                <a:solidFill>
                  <a:srgbClr val="232F3C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AWS Cloud</a:t>
            </a:r>
            <a:br>
              <a:rPr lang="en-US" sz="1200" dirty="0">
                <a:solidFill>
                  <a:srgbClr val="232F3C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1200" i="1" dirty="0">
                <a:solidFill>
                  <a:srgbClr val="232F3C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Role: member</a:t>
            </a:r>
            <a:endParaRPr lang="en-US" sz="1200" i="1" dirty="0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98" name="Google Shape;101;p14">
            <a:extLst>
              <a:ext uri="{FF2B5EF4-FFF2-40B4-BE49-F238E27FC236}">
                <a16:creationId xmlns:a16="http://schemas.microsoft.com/office/drawing/2014/main" id="{0BC0E6F6-6CCA-4130-9540-3F2C47C42AA7}"/>
              </a:ext>
            </a:extLst>
          </p:cNvPr>
          <p:cNvSpPr/>
          <p:nvPr/>
        </p:nvSpPr>
        <p:spPr>
          <a:xfrm>
            <a:off x="1558562" y="6041587"/>
            <a:ext cx="879480" cy="305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76675" rIns="90000" bIns="766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Amazon S3</a:t>
            </a:r>
            <a:endParaRPr sz="1000" b="0" i="0" u="none" strike="noStrike" cap="none" dirty="0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cxnSp>
        <p:nvCxnSpPr>
          <p:cNvPr id="118" name="Google Shape;124;p14">
            <a:extLst>
              <a:ext uri="{FF2B5EF4-FFF2-40B4-BE49-F238E27FC236}">
                <a16:creationId xmlns:a16="http://schemas.microsoft.com/office/drawing/2014/main" id="{E61AA984-6091-4465-B7B3-700E26F8968D}"/>
              </a:ext>
            </a:extLst>
          </p:cNvPr>
          <p:cNvCxnSpPr>
            <a:cxnSpLocks/>
            <a:stCxn id="7" idx="0"/>
            <a:endCxn id="36" idx="2"/>
          </p:cNvCxnSpPr>
          <p:nvPr/>
        </p:nvCxnSpPr>
        <p:spPr>
          <a:xfrm flipH="1" flipV="1">
            <a:off x="3158374" y="2674394"/>
            <a:ext cx="0" cy="717853"/>
          </a:xfrm>
          <a:prstGeom prst="straightConnector1">
            <a:avLst/>
          </a:prstGeom>
          <a:noFill/>
          <a:ln w="15875" cap="flat" cmpd="sng">
            <a:solidFill>
              <a:srgbClr val="545B63"/>
            </a:solidFill>
            <a:prstDash val="solid"/>
            <a:round/>
            <a:headEnd type="none" w="sm" len="sm"/>
            <a:tailEnd type="arrow" w="med" len="sm"/>
          </a:ln>
        </p:spPr>
      </p:cxnSp>
      <p:sp>
        <p:nvSpPr>
          <p:cNvPr id="121" name="Oval 120">
            <a:extLst>
              <a:ext uri="{FF2B5EF4-FFF2-40B4-BE49-F238E27FC236}">
                <a16:creationId xmlns:a16="http://schemas.microsoft.com/office/drawing/2014/main" id="{B3A32F83-D83C-446D-BB32-9FEFBF9F67CB}"/>
              </a:ext>
            </a:extLst>
          </p:cNvPr>
          <p:cNvSpPr>
            <a:spLocks noChangeAspect="1"/>
          </p:cNvSpPr>
          <p:nvPr/>
        </p:nvSpPr>
        <p:spPr bwMode="auto">
          <a:xfrm>
            <a:off x="3378699" y="1375692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42" name="Oval 141">
            <a:extLst>
              <a:ext uri="{FF2B5EF4-FFF2-40B4-BE49-F238E27FC236}">
                <a16:creationId xmlns:a16="http://schemas.microsoft.com/office/drawing/2014/main" id="{0137FC1B-01A4-4D1C-98A3-47246E13B654}"/>
              </a:ext>
            </a:extLst>
          </p:cNvPr>
          <p:cNvSpPr>
            <a:spLocks noChangeAspect="1"/>
          </p:cNvSpPr>
          <p:nvPr/>
        </p:nvSpPr>
        <p:spPr bwMode="auto">
          <a:xfrm>
            <a:off x="5779521" y="1250144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id="{A1420966-7097-4D57-95D5-8C05B3B1EE0E}"/>
              </a:ext>
            </a:extLst>
          </p:cNvPr>
          <p:cNvSpPr>
            <a:spLocks noChangeAspect="1"/>
          </p:cNvSpPr>
          <p:nvPr/>
        </p:nvSpPr>
        <p:spPr bwMode="auto">
          <a:xfrm>
            <a:off x="7492523" y="1239253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cxnSp>
        <p:nvCxnSpPr>
          <p:cNvPr id="150" name="Google Shape;124;p14">
            <a:extLst>
              <a:ext uri="{FF2B5EF4-FFF2-40B4-BE49-F238E27FC236}">
                <a16:creationId xmlns:a16="http://schemas.microsoft.com/office/drawing/2014/main" id="{35553F3D-4745-4921-8832-C5286C5969EC}"/>
              </a:ext>
            </a:extLst>
          </p:cNvPr>
          <p:cNvCxnSpPr>
            <a:cxnSpLocks/>
            <a:stCxn id="7" idx="2"/>
            <a:endCxn id="40" idx="0"/>
          </p:cNvCxnSpPr>
          <p:nvPr/>
        </p:nvCxnSpPr>
        <p:spPr>
          <a:xfrm>
            <a:off x="3194686" y="4743585"/>
            <a:ext cx="0" cy="663167"/>
          </a:xfrm>
          <a:prstGeom prst="straightConnector1">
            <a:avLst/>
          </a:prstGeom>
          <a:noFill/>
          <a:ln w="15875" cap="flat" cmpd="sng">
            <a:solidFill>
              <a:srgbClr val="545B63"/>
            </a:solidFill>
            <a:prstDash val="solid"/>
            <a:round/>
            <a:headEnd type="none" w="sm" len="sm"/>
            <a:tailEnd type="arrow" w="med" len="sm"/>
          </a:ln>
        </p:spPr>
      </p:cxnSp>
      <p:sp>
        <p:nvSpPr>
          <p:cNvPr id="154" name="Oval 153">
            <a:extLst>
              <a:ext uri="{FF2B5EF4-FFF2-40B4-BE49-F238E27FC236}">
                <a16:creationId xmlns:a16="http://schemas.microsoft.com/office/drawing/2014/main" id="{2AB965B2-D3D0-4823-8F8A-5756668B878B}"/>
              </a:ext>
            </a:extLst>
          </p:cNvPr>
          <p:cNvSpPr>
            <a:spLocks noChangeAspect="1"/>
          </p:cNvSpPr>
          <p:nvPr/>
        </p:nvSpPr>
        <p:spPr bwMode="auto">
          <a:xfrm>
            <a:off x="2341258" y="5312168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58" name="Oval 157">
            <a:extLst>
              <a:ext uri="{FF2B5EF4-FFF2-40B4-BE49-F238E27FC236}">
                <a16:creationId xmlns:a16="http://schemas.microsoft.com/office/drawing/2014/main" id="{4D4BC87D-1B55-4870-827A-5D4AE69D5587}"/>
              </a:ext>
            </a:extLst>
          </p:cNvPr>
          <p:cNvSpPr>
            <a:spLocks noChangeAspect="1"/>
          </p:cNvSpPr>
          <p:nvPr/>
        </p:nvSpPr>
        <p:spPr bwMode="auto">
          <a:xfrm>
            <a:off x="3562744" y="5219000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86" name="Oval 185">
            <a:extLst>
              <a:ext uri="{FF2B5EF4-FFF2-40B4-BE49-F238E27FC236}">
                <a16:creationId xmlns:a16="http://schemas.microsoft.com/office/drawing/2014/main" id="{7DB0B17E-F9D7-4632-BA92-47FD167E9F41}"/>
              </a:ext>
            </a:extLst>
          </p:cNvPr>
          <p:cNvSpPr>
            <a:spLocks noChangeAspect="1"/>
          </p:cNvSpPr>
          <p:nvPr/>
        </p:nvSpPr>
        <p:spPr bwMode="auto">
          <a:xfrm>
            <a:off x="7845188" y="5069629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187" name="Oval 186">
            <a:extLst>
              <a:ext uri="{FF2B5EF4-FFF2-40B4-BE49-F238E27FC236}">
                <a16:creationId xmlns:a16="http://schemas.microsoft.com/office/drawing/2014/main" id="{B89D847E-CCE7-403B-A561-49A389059217}"/>
              </a:ext>
            </a:extLst>
          </p:cNvPr>
          <p:cNvSpPr>
            <a:spLocks noChangeAspect="1"/>
          </p:cNvSpPr>
          <p:nvPr/>
        </p:nvSpPr>
        <p:spPr bwMode="auto">
          <a:xfrm>
            <a:off x="8717935" y="1223073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188" name="Oval 187">
            <a:extLst>
              <a:ext uri="{FF2B5EF4-FFF2-40B4-BE49-F238E27FC236}">
                <a16:creationId xmlns:a16="http://schemas.microsoft.com/office/drawing/2014/main" id="{05CB5417-20F0-4178-9648-0F17E4F37362}"/>
              </a:ext>
            </a:extLst>
          </p:cNvPr>
          <p:cNvSpPr>
            <a:spLocks noChangeAspect="1"/>
          </p:cNvSpPr>
          <p:nvPr/>
        </p:nvSpPr>
        <p:spPr bwMode="auto">
          <a:xfrm>
            <a:off x="9715300" y="1034993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189" name="Oval 188">
            <a:extLst>
              <a:ext uri="{FF2B5EF4-FFF2-40B4-BE49-F238E27FC236}">
                <a16:creationId xmlns:a16="http://schemas.microsoft.com/office/drawing/2014/main" id="{87A55302-2D66-42C2-98E6-792A2E530E2A}"/>
              </a:ext>
            </a:extLst>
          </p:cNvPr>
          <p:cNvSpPr>
            <a:spLocks noChangeAspect="1"/>
          </p:cNvSpPr>
          <p:nvPr/>
        </p:nvSpPr>
        <p:spPr bwMode="auto">
          <a:xfrm>
            <a:off x="5900803" y="5125719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731013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30566691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58974</TotalTime>
  <Words>178</Words>
  <Application>Microsoft Office PowerPoint</Application>
  <PresentationFormat>Widescreen</PresentationFormat>
  <Paragraphs>57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Amazon Ember</vt:lpstr>
      <vt:lpstr>Arial</vt:lpstr>
      <vt:lpstr>Calibri</vt:lpstr>
      <vt:lpstr>Calibri Light</vt:lpstr>
      <vt:lpstr>Office Theme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Datavant Switchboard with AWS Clean Rooms</dc:title>
  <dc:subject/>
  <dc:creator>Amazon Web Services</dc:creator>
  <cp:keywords/>
  <dc:description/>
  <cp:lastModifiedBy>Courtright, Andrea</cp:lastModifiedBy>
  <cp:revision>116</cp:revision>
  <dcterms:created xsi:type="dcterms:W3CDTF">2020-07-21T19:38:25Z</dcterms:created>
  <dcterms:modified xsi:type="dcterms:W3CDTF">2024-01-23T21:55:59Z</dcterms:modified>
  <cp:category/>
</cp:coreProperties>
</file>