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"/>
  </p:notesMasterIdLst>
  <p:sldIdLst>
    <p:sldId id="276" r:id="rId2"/>
    <p:sldId id="27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Debby Chang" initials="DC" lastIdx="8" clrIdx="0">
    <p:extLst>
      <p:ext uri="{19B8F6BF-5375-455C-9EA6-DF929625EA0E}">
        <p15:presenceInfo xmlns:p15="http://schemas.microsoft.com/office/powerpoint/2012/main" userId="Debby Chang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37304"/>
    <p:restoredTop sz="94721"/>
  </p:normalViewPr>
  <p:slideViewPr>
    <p:cSldViewPr snapToGrid="0" snapToObjects="1">
      <p:cViewPr varScale="1">
        <p:scale>
          <a:sx n="83" d="100"/>
          <a:sy n="83" d="100"/>
        </p:scale>
        <p:origin x="208" y="2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commentAuthors" Target="commentAuthors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DE6B231-60EB-4C49-AAEF-269B5DFF8A47}" type="datetimeFigureOut">
              <a:rPr lang="en-US" smtClean="0"/>
              <a:t>6/23/22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686CF6-1F11-0F42-9224-21A256809AA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17348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quip-amazon.com/5XEtAzI2yYvC/Code-Sample-Events" TargetMode="External"/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 developer initiates an activity in AWS CI/CD pipeline such as push code changes. These activities create Amazon </a:t>
            </a:r>
            <a:r>
              <a:rPr lang="en-US" sz="1200" u="sng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CloudWatch events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 Amazon EventBridge event rule detects the CloudWatch events and sends the event data to an Amazon Kinesis Firehose Delivery Stream. One event rule per event source.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 event rule is also created to capture event data from Amazon CloudWatch Synthetics Canary if customer has set up the canary – only needed for MTTR.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Firehose uses a Lambda function for data transformation. It extracts relevant data and sends it to an Amazon S3 bucket.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 Amazon Athena database queries the S3 data and returns the query result to an Amazon QuickSight.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 Amazon QuickSight obtains the query result and builds dashboard displays for the management team.</a:t>
            </a:r>
          </a:p>
          <a:p>
            <a:endParaRPr lang="en-US" b="1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353B235-0EC1-A945-8A73-E24DD50E9288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12364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F70B15-2441-8C40-A7FF-E2A903BA09D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AFEDCD3-FE1E-3A42-A167-0D7548E8604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AAA736C-3AF2-754D-B90D-CBD0931395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6/23/22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0846406-6A04-E148-9208-C65993B695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6F5A83A-851E-1A44-9FCE-6FFD4813A6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7658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6A80F3-24C0-CB47-9701-966500419C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E4C93E1-0242-0D43-9778-62EBD48D13B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FF8B7D1-6415-D741-8ED7-723B58CDB6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6/23/22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C8EDD59-7593-9648-BF09-F82F663A9C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33E32E3-4EBB-0146-BCB3-694DD54334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63946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BD1C21A-B8BD-4146-8AD7-8E9448250F6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B22FC8A-61FE-DB4B-8F2A-FE5EDE2F03E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B7F5535-45FC-9A44-81C9-97555F81DD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6/23/22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A8AC401-C660-EF4F-B64A-0D14A2C67D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B02AEFD-3CC8-8F44-9371-5A08F34072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03680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D85C4C-80D1-964F-8C27-E6533D3185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75D3B0B-74C5-4245-AEBB-F2783844752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0775128-5C99-924A-8235-4D35BDF561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6/23/22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C43A23-0936-5347-BCEE-94B0BBC5ED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6E944D-764C-594E-89F2-A935820D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76346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5914EC-30FA-784D-89FE-065ABF8A6F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3902DC6-75AF-934A-8CD0-3860E57B694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721C632-EFB6-984D-9E96-59FFF44896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6/23/22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2F414A-1C2C-F74E-966B-28ED860758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D465928-0931-B243-805D-290462A0E4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25415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29B84D-AA29-BF47-A2C3-00F3CC6F5C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B9547C6-5414-4D49-B625-9F62F01829D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77F339C-0A28-6E45-9806-D043A1E2EB9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A000151-3BFF-394D-AA82-5EC5D874DE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6/23/22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1A515EA-2174-8A4C-9226-DDCFAF19DD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48A7A2B-22F6-B34E-AAAA-F650C35AA0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37978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D5B524-B009-1849-954B-63F1A2B254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D1A1271-2C8E-744E-B3A6-F1F4D0BD5C2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30C27E9-0BB9-684A-83E9-B98AEBE76CE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68C2C89-FB2B-2848-9CBC-845ACD8AEE3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318A7B3-5BB6-F142-8991-B826A35EBCB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37F6A90-BCA7-A844-BDD1-229C01420A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6/23/22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570EB13-5D11-5449-9512-615224438F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D989CFB-D3AA-5D40-8CD5-82FB72E23C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05529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A4C06F-E9D1-9848-8730-019EDC09AF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4F6A42A-BD0A-6044-B98A-667A10B91A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6/23/22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E66F7CE-1782-F34B-8546-4418076A07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5A4FECA-CEB6-EA48-989E-7692058365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3831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725ACDC-A542-1644-ACC8-03BEFDCE93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6/23/22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C73CAD7-D680-3248-89AC-406C3A2FBF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2F4454D-3F33-CF4C-AAEA-B9C5C3288F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03239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78DC62-3092-4F47-B1CE-3F896D0903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2C02A2-C681-EC4D-883E-EDD4C9F355F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3B3D7A2-001A-E546-90B4-92D80CF4849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B7D9759-F5A3-D041-9C49-871DE9391C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6/23/22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F16F5AD-6FC4-0546-BCC8-1996C15EBD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C97A332-74A7-C049-9406-D84CFB5A08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185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6A51D8-6D19-DF4B-9F98-C7AC0FFEE2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7D56044-1EBB-F64A-B5BC-EF7CA426207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045DFA7-FA61-E240-8E13-D17D1C0DAB7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3896980-11CA-3B45-AE34-01194C85EF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6/23/22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3CCDDE-3E46-2544-ACD5-1F7475EA95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5FCE0F-973C-2D41-A199-7D2984F733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37361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715F298-9AE0-F440-B542-5F54802A7B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099FAE3-2B3B-D548-B56B-CE84E6538C8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D3DF35-730C-C244-B98A-CB1C9F822F9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D802BD-3636-C34F-81A0-C5C670484C61}" type="datetimeFigureOut">
              <a:rPr lang="en-US" smtClean="0"/>
              <a:t>6/23/22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4F7E14-3D8F-1644-8351-8BCD9C2C76C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B280F83-AAFE-764D-9B87-A488A02ADDE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12102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svg"/><Relationship Id="rId13" Type="http://schemas.openxmlformats.org/officeDocument/2006/relationships/image" Target="../media/image9.png"/><Relationship Id="rId18" Type="http://schemas.openxmlformats.org/officeDocument/2006/relationships/image" Target="../media/image14.png"/><Relationship Id="rId26" Type="http://schemas.openxmlformats.org/officeDocument/2006/relationships/image" Target="../media/image22.png"/><Relationship Id="rId3" Type="http://schemas.openxmlformats.org/officeDocument/2006/relationships/image" Target="../media/image1.png"/><Relationship Id="rId21" Type="http://schemas.openxmlformats.org/officeDocument/2006/relationships/image" Target="../media/image17.svg"/><Relationship Id="rId7" Type="http://schemas.openxmlformats.org/officeDocument/2006/relationships/image" Target="../media/image3.png"/><Relationship Id="rId12" Type="http://schemas.openxmlformats.org/officeDocument/2006/relationships/image" Target="../media/image8.svg"/><Relationship Id="rId17" Type="http://schemas.openxmlformats.org/officeDocument/2006/relationships/image" Target="../media/image13.svg"/><Relationship Id="rId25" Type="http://schemas.openxmlformats.org/officeDocument/2006/relationships/image" Target="../media/image21.sv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2.png"/><Relationship Id="rId20" Type="http://schemas.openxmlformats.org/officeDocument/2006/relationships/image" Target="../media/image16.png"/><Relationship Id="rId29" Type="http://schemas.openxmlformats.org/officeDocument/2006/relationships/image" Target="../media/image25.svg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aws.amazon.com/architecture-diagrams/latest/aws-devops-monitoring-dashboard/aws-devops-monitoring-dashboard.html" TargetMode="External"/><Relationship Id="rId11" Type="http://schemas.openxmlformats.org/officeDocument/2006/relationships/image" Target="../media/image7.png"/><Relationship Id="rId24" Type="http://schemas.openxmlformats.org/officeDocument/2006/relationships/image" Target="../media/image20.png"/><Relationship Id="rId5" Type="http://schemas.openxmlformats.org/officeDocument/2006/relationships/hyperlink" Target="https://aws.amazon.com/architecture/reference-architecture-diagrams/latest/aws-devops-monitoring-dashboard" TargetMode="External"/><Relationship Id="rId15" Type="http://schemas.openxmlformats.org/officeDocument/2006/relationships/image" Target="../media/image11.svg"/><Relationship Id="rId23" Type="http://schemas.openxmlformats.org/officeDocument/2006/relationships/image" Target="../media/image19.svg"/><Relationship Id="rId28" Type="http://schemas.openxmlformats.org/officeDocument/2006/relationships/image" Target="../media/image24.png"/><Relationship Id="rId10" Type="http://schemas.openxmlformats.org/officeDocument/2006/relationships/image" Target="../media/image6.svg"/><Relationship Id="rId19" Type="http://schemas.openxmlformats.org/officeDocument/2006/relationships/image" Target="../media/image15.svg"/><Relationship Id="rId31" Type="http://schemas.openxmlformats.org/officeDocument/2006/relationships/image" Target="../media/image27.png"/><Relationship Id="rId4" Type="http://schemas.openxmlformats.org/officeDocument/2006/relationships/image" Target="../media/image2.svg"/><Relationship Id="rId9" Type="http://schemas.openxmlformats.org/officeDocument/2006/relationships/image" Target="../media/image5.png"/><Relationship Id="rId14" Type="http://schemas.openxmlformats.org/officeDocument/2006/relationships/image" Target="../media/image10.png"/><Relationship Id="rId22" Type="http://schemas.openxmlformats.org/officeDocument/2006/relationships/image" Target="../media/image18.png"/><Relationship Id="rId27" Type="http://schemas.openxmlformats.org/officeDocument/2006/relationships/image" Target="../media/image23.svg"/><Relationship Id="rId30" Type="http://schemas.openxmlformats.org/officeDocument/2006/relationships/image" Target="../media/image2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aws.amazon.com/architecture/" TargetMode="External"/><Relationship Id="rId2" Type="http://schemas.openxmlformats.org/officeDocument/2006/relationships/hyperlink" Target="https://aws.amazon.com/architecture/icons/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docs.aws.amazon.com/forms/aws-doc-feedback?feedback_destination_id=a0d18259-7974-4e8f-8382-0a4be53f4374&amp;topic_url=http://docs.aws.amazon.com/en_us/architecture-diagrams/latest/aws-devops-monitoring-dashboard/aws-devops-monitoring-dashboard.html" TargetMode="External"/><Relationship Id="rId4" Type="http://schemas.openxmlformats.org/officeDocument/2006/relationships/hyperlink" Target="https://aws.amazon.com/architecture/well-architected/?wa-lens-whitepapers.sort-by=item.additionalFields.sortDate&amp;wa-lens-whitepapers.sort-order=desc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TextBox 71">
            <a:extLst>
              <a:ext uri="{FF2B5EF4-FFF2-40B4-BE49-F238E27FC236}">
                <a16:creationId xmlns:a16="http://schemas.microsoft.com/office/drawing/2014/main" id="{1271BE9C-FDD5-DC4D-9BA5-3B7493EA2D8F}"/>
              </a:ext>
            </a:extLst>
          </p:cNvPr>
          <p:cNvSpPr txBox="1"/>
          <p:nvPr/>
        </p:nvSpPr>
        <p:spPr>
          <a:xfrm>
            <a:off x="95668" y="134489"/>
            <a:ext cx="62719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AWS DevOps Monitoring Dashboard</a:t>
            </a:r>
          </a:p>
        </p:txBody>
      </p:sp>
      <p:pic>
        <p:nvPicPr>
          <p:cNvPr id="103" name="Graphic 102">
            <a:extLst>
              <a:ext uri="{FF2B5EF4-FFF2-40B4-BE49-F238E27FC236}">
                <a16:creationId xmlns:a16="http://schemas.microsoft.com/office/drawing/2014/main" id="{1DD42CEA-08C0-B743-AC84-1AA6A123B8A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69392" y="6406198"/>
            <a:ext cx="585391" cy="348070"/>
          </a:xfrm>
          <a:prstGeom prst="rect">
            <a:avLst/>
          </a:prstGeom>
        </p:spPr>
      </p:pic>
      <p:sp>
        <p:nvSpPr>
          <p:cNvPr id="104" name="AWS copyright text">
            <a:extLst>
              <a:ext uri="{FF2B5EF4-FFF2-40B4-BE49-F238E27FC236}">
                <a16:creationId xmlns:a16="http://schemas.microsoft.com/office/drawing/2014/main" id="{E926D9DC-0FDF-1C44-85C5-53E31AA8B8D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43000" y="6619133"/>
            <a:ext cx="4036484" cy="143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x-none" sz="933" b="0" i="0">
                <a:solidFill>
                  <a:srgbClr val="7F7F7F"/>
                </a:solidFill>
                <a:latin typeface="Amazon Ember" charset="0"/>
                <a:ea typeface="Amazon Ember" charset="0"/>
                <a:cs typeface="Amazon Ember" charset="0"/>
              </a:rPr>
              <a:t>© 2022, </a:t>
            </a:r>
            <a:r>
              <a:rPr lang="en-US" altLang="x-none" sz="933" b="0" i="0" dirty="0">
                <a:solidFill>
                  <a:srgbClr val="7F7F7F"/>
                </a:solidFill>
                <a:latin typeface="Amazon Ember" charset="0"/>
                <a:ea typeface="Amazon Ember" charset="0"/>
                <a:cs typeface="Amazon Ember" charset="0"/>
              </a:rPr>
              <a:t>Amazon Web Services, Inc. or its affiliates. All rights reserved.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54BEBEF-567F-BD43-B598-F246075C6BF3}"/>
              </a:ext>
            </a:extLst>
          </p:cNvPr>
          <p:cNvSpPr txBox="1"/>
          <p:nvPr/>
        </p:nvSpPr>
        <p:spPr>
          <a:xfrm>
            <a:off x="101092" y="458980"/>
            <a:ext cx="48628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For the architecture description, refer to the </a:t>
            </a:r>
            <a:r>
              <a:rPr lang="en-US" sz="1400" dirty="0">
                <a:hlinkClick r:id="rId5"/>
              </a:rPr>
              <a:t>full </a:t>
            </a:r>
            <a:r>
              <a:rPr lang="en-US" sz="1400" dirty="0">
                <a:hlinkClick r:id="rId6"/>
              </a:rPr>
              <a:t>diagram</a:t>
            </a:r>
            <a:r>
              <a:rPr lang="en-US" sz="1400" dirty="0"/>
              <a:t>. </a:t>
            </a:r>
          </a:p>
        </p:txBody>
      </p:sp>
      <p:sp>
        <p:nvSpPr>
          <p:cNvPr id="105" name="Rectangle 104">
            <a:extLst>
              <a:ext uri="{FF2B5EF4-FFF2-40B4-BE49-F238E27FC236}">
                <a16:creationId xmlns:a16="http://schemas.microsoft.com/office/drawing/2014/main" id="{EA91B3EA-0B1E-B44D-933A-9D031AC1AAD6}"/>
              </a:ext>
            </a:extLst>
          </p:cNvPr>
          <p:cNvSpPr/>
          <p:nvPr/>
        </p:nvSpPr>
        <p:spPr>
          <a:xfrm>
            <a:off x="3537547" y="2589765"/>
            <a:ext cx="1713161" cy="367162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06" name="Graphic 105">
            <a:extLst>
              <a:ext uri="{FF2B5EF4-FFF2-40B4-BE49-F238E27FC236}">
                <a16:creationId xmlns:a16="http://schemas.microsoft.com/office/drawing/2014/main" id="{52F8A5B4-C810-4040-80BA-4163927F1094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3163847" y="805381"/>
            <a:ext cx="342898" cy="342898"/>
          </a:xfrm>
          <a:prstGeom prst="rect">
            <a:avLst/>
          </a:prstGeom>
        </p:spPr>
      </p:pic>
      <p:sp>
        <p:nvSpPr>
          <p:cNvPr id="107" name="Rectangle 106">
            <a:extLst>
              <a:ext uri="{FF2B5EF4-FFF2-40B4-BE49-F238E27FC236}">
                <a16:creationId xmlns:a16="http://schemas.microsoft.com/office/drawing/2014/main" id="{DE6AEA05-0A62-5B42-9DB1-3F6BADDCC528}"/>
              </a:ext>
            </a:extLst>
          </p:cNvPr>
          <p:cNvSpPr/>
          <p:nvPr/>
        </p:nvSpPr>
        <p:spPr>
          <a:xfrm>
            <a:off x="3162096" y="805381"/>
            <a:ext cx="7358085" cy="5835534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0" tIns="9144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/>
            <a:r>
              <a:rPr lang="en-US" sz="1200" dirty="0">
                <a:solidFill>
                  <a:sysClr val="windowText" lastClr="000000"/>
                </a:solidFill>
              </a:rPr>
              <a:t>  </a:t>
            </a:r>
          </a:p>
        </p:txBody>
      </p:sp>
      <p:pic>
        <p:nvPicPr>
          <p:cNvPr id="110" name="Graphic 109">
            <a:extLst>
              <a:ext uri="{FF2B5EF4-FFF2-40B4-BE49-F238E27FC236}">
                <a16:creationId xmlns:a16="http://schemas.microsoft.com/office/drawing/2014/main" id="{64AEA98D-106F-C242-8E33-44B530E8A02C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4131831" y="2894657"/>
            <a:ext cx="413532" cy="413532"/>
          </a:xfrm>
          <a:prstGeom prst="rect">
            <a:avLst/>
          </a:prstGeom>
        </p:spPr>
      </p:pic>
      <p:sp>
        <p:nvSpPr>
          <p:cNvPr id="111" name="TextBox 110">
            <a:extLst>
              <a:ext uri="{FF2B5EF4-FFF2-40B4-BE49-F238E27FC236}">
                <a16:creationId xmlns:a16="http://schemas.microsoft.com/office/drawing/2014/main" id="{8810A1C2-62B2-F643-98B4-64FA9F27FE41}"/>
              </a:ext>
            </a:extLst>
          </p:cNvPr>
          <p:cNvSpPr txBox="1"/>
          <p:nvPr/>
        </p:nvSpPr>
        <p:spPr>
          <a:xfrm>
            <a:off x="3529173" y="2589765"/>
            <a:ext cx="184622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/>
              <a:t>Customer AWS CI/CD Pipeline</a:t>
            </a:r>
          </a:p>
        </p:txBody>
      </p:sp>
      <p:pic>
        <p:nvPicPr>
          <p:cNvPr id="112" name="Graphic 111">
            <a:extLst>
              <a:ext uri="{FF2B5EF4-FFF2-40B4-BE49-F238E27FC236}">
                <a16:creationId xmlns:a16="http://schemas.microsoft.com/office/drawing/2014/main" id="{AD34F5BE-9B78-C447-B8A5-628EB1B9E4DA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5935752" y="5927992"/>
            <a:ext cx="454785" cy="454785"/>
          </a:xfrm>
          <a:prstGeom prst="rect">
            <a:avLst/>
          </a:prstGeom>
        </p:spPr>
      </p:pic>
      <p:pic>
        <p:nvPicPr>
          <p:cNvPr id="113" name="Picture 112">
            <a:extLst>
              <a:ext uri="{FF2B5EF4-FFF2-40B4-BE49-F238E27FC236}">
                <a16:creationId xmlns:a16="http://schemas.microsoft.com/office/drawing/2014/main" id="{F1ECDA76-7C49-8B4A-BEE0-F206AFF137C3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343609" y="4920476"/>
            <a:ext cx="443140" cy="426560"/>
          </a:xfrm>
          <a:prstGeom prst="rect">
            <a:avLst/>
          </a:prstGeom>
        </p:spPr>
      </p:pic>
      <p:sp>
        <p:nvSpPr>
          <p:cNvPr id="114" name="TextBox 113">
            <a:extLst>
              <a:ext uri="{FF2B5EF4-FFF2-40B4-BE49-F238E27FC236}">
                <a16:creationId xmlns:a16="http://schemas.microsoft.com/office/drawing/2014/main" id="{1BA5DCBD-3FC5-6C4A-B8ED-0F8E26230FCC}"/>
              </a:ext>
            </a:extLst>
          </p:cNvPr>
          <p:cNvSpPr txBox="1"/>
          <p:nvPr/>
        </p:nvSpPr>
        <p:spPr>
          <a:xfrm>
            <a:off x="6957965" y="5314950"/>
            <a:ext cx="129101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/>
              <a:t>Amazon EventBridge</a:t>
            </a:r>
          </a:p>
        </p:txBody>
      </p:sp>
      <p:sp>
        <p:nvSpPr>
          <p:cNvPr id="115" name="Rectangle 114">
            <a:extLst>
              <a:ext uri="{FF2B5EF4-FFF2-40B4-BE49-F238E27FC236}">
                <a16:creationId xmlns:a16="http://schemas.microsoft.com/office/drawing/2014/main" id="{6416FB22-02E2-534F-887F-41C0B338EA68}"/>
              </a:ext>
            </a:extLst>
          </p:cNvPr>
          <p:cNvSpPr/>
          <p:nvPr/>
        </p:nvSpPr>
        <p:spPr>
          <a:xfrm>
            <a:off x="5751493" y="6381450"/>
            <a:ext cx="761747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dirty="0"/>
              <a:t>Amazon S3</a:t>
            </a:r>
          </a:p>
        </p:txBody>
      </p:sp>
      <p:cxnSp>
        <p:nvCxnSpPr>
          <p:cNvPr id="116" name="Elbow Connector 115">
            <a:extLst>
              <a:ext uri="{FF2B5EF4-FFF2-40B4-BE49-F238E27FC236}">
                <a16:creationId xmlns:a16="http://schemas.microsoft.com/office/drawing/2014/main" id="{AA2E0561-A77F-DB4F-B758-F5A55EE67E15}"/>
              </a:ext>
            </a:extLst>
          </p:cNvPr>
          <p:cNvCxnSpPr>
            <a:cxnSpLocks/>
          </p:cNvCxnSpPr>
          <p:nvPr/>
        </p:nvCxnSpPr>
        <p:spPr>
          <a:xfrm flipV="1">
            <a:off x="6407488" y="6169283"/>
            <a:ext cx="933519" cy="1"/>
          </a:xfrm>
          <a:prstGeom prst="bentConnector3">
            <a:avLst>
              <a:gd name="adj1" fmla="val 50000"/>
            </a:avLst>
          </a:prstGeom>
          <a:ln w="12700">
            <a:solidFill>
              <a:schemeClr val="tx1"/>
            </a:solidFill>
            <a:prstDash val="solid"/>
            <a:headEnd type="none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7" name="Graphic 116">
            <a:extLst>
              <a:ext uri="{FF2B5EF4-FFF2-40B4-BE49-F238E27FC236}">
                <a16:creationId xmlns:a16="http://schemas.microsoft.com/office/drawing/2014/main" id="{5D6E8D62-CF9B-454C-8263-46D88AA05ED4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7350057" y="5958476"/>
            <a:ext cx="430790" cy="430790"/>
          </a:xfrm>
          <a:prstGeom prst="rect">
            <a:avLst/>
          </a:prstGeom>
        </p:spPr>
      </p:pic>
      <p:sp>
        <p:nvSpPr>
          <p:cNvPr id="118" name="TextBox 117">
            <a:extLst>
              <a:ext uri="{FF2B5EF4-FFF2-40B4-BE49-F238E27FC236}">
                <a16:creationId xmlns:a16="http://schemas.microsoft.com/office/drawing/2014/main" id="{8DB7BAC3-0BCB-0747-94DB-E13D969D803C}"/>
              </a:ext>
            </a:extLst>
          </p:cNvPr>
          <p:cNvSpPr txBox="1"/>
          <p:nvPr/>
        </p:nvSpPr>
        <p:spPr>
          <a:xfrm>
            <a:off x="6719473" y="6381450"/>
            <a:ext cx="169141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ea typeface="Amazon Ember" panose="020B0603020204020204" pitchFamily="34" charset="0"/>
                <a:cs typeface="Amazon Ember" panose="020B0603020204020204" pitchFamily="34" charset="0"/>
              </a:rPr>
              <a:t>Amazon Athena</a:t>
            </a:r>
          </a:p>
        </p:txBody>
      </p:sp>
      <p:pic>
        <p:nvPicPr>
          <p:cNvPr id="119" name="Graphic 118">
            <a:extLst>
              <a:ext uri="{FF2B5EF4-FFF2-40B4-BE49-F238E27FC236}">
                <a16:creationId xmlns:a16="http://schemas.microsoft.com/office/drawing/2014/main" id="{331FEF01-CC2E-3841-B688-1E477E035361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96DAC541-7B7A-43D3-8B79-37D633B846F1}">
                <asvg:svgBlip xmlns:asvg="http://schemas.microsoft.com/office/drawing/2016/SVG/main" r:embed="rId17"/>
              </a:ext>
            </a:extLst>
          </a:blip>
          <a:stretch>
            <a:fillRect/>
          </a:stretch>
        </p:blipFill>
        <p:spPr>
          <a:xfrm>
            <a:off x="8980307" y="5942320"/>
            <a:ext cx="430790" cy="430790"/>
          </a:xfrm>
          <a:prstGeom prst="rect">
            <a:avLst/>
          </a:prstGeom>
        </p:spPr>
      </p:pic>
      <p:sp>
        <p:nvSpPr>
          <p:cNvPr id="120" name="TextBox 119">
            <a:extLst>
              <a:ext uri="{FF2B5EF4-FFF2-40B4-BE49-F238E27FC236}">
                <a16:creationId xmlns:a16="http://schemas.microsoft.com/office/drawing/2014/main" id="{AECE0FBB-A317-AC4C-95DD-E4FDC06D974C}"/>
              </a:ext>
            </a:extLst>
          </p:cNvPr>
          <p:cNvSpPr txBox="1"/>
          <p:nvPr/>
        </p:nvSpPr>
        <p:spPr>
          <a:xfrm>
            <a:off x="8248980" y="6331922"/>
            <a:ext cx="190674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solidFill>
                  <a:srgbClr val="000000"/>
                </a:solidFill>
                <a:ea typeface="Amazon Ember" panose="020B0603020204020204" pitchFamily="34" charset="0"/>
                <a:cs typeface="Amazon Ember" panose="020B0603020204020204" pitchFamily="34" charset="0"/>
              </a:rPr>
              <a:t>Amazon QuickSight</a:t>
            </a:r>
            <a:endParaRPr lang="en-US" sz="1000" dirty="0"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pic>
        <p:nvPicPr>
          <p:cNvPr id="121" name="Graphic 120">
            <a:extLst>
              <a:ext uri="{FF2B5EF4-FFF2-40B4-BE49-F238E27FC236}">
                <a16:creationId xmlns:a16="http://schemas.microsoft.com/office/drawing/2014/main" id="{493A3F18-B5EF-E745-B3AE-C6B409C94DF2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96DAC541-7B7A-43D3-8B79-37D633B846F1}">
                <asvg:svgBlip xmlns:asvg="http://schemas.microsoft.com/office/drawing/2016/SVG/main" r:embed="rId19"/>
              </a:ext>
            </a:extLst>
          </a:blip>
          <a:stretch>
            <a:fillRect/>
          </a:stretch>
        </p:blipFill>
        <p:spPr>
          <a:xfrm>
            <a:off x="5955004" y="4909873"/>
            <a:ext cx="420325" cy="420325"/>
          </a:xfrm>
          <a:prstGeom prst="rect">
            <a:avLst/>
          </a:prstGeom>
        </p:spPr>
      </p:pic>
      <p:sp>
        <p:nvSpPr>
          <p:cNvPr id="122" name="TextBox 121">
            <a:extLst>
              <a:ext uri="{FF2B5EF4-FFF2-40B4-BE49-F238E27FC236}">
                <a16:creationId xmlns:a16="http://schemas.microsoft.com/office/drawing/2014/main" id="{97BC3E89-74E2-0D49-B117-A951A7A04F99}"/>
              </a:ext>
            </a:extLst>
          </p:cNvPr>
          <p:cNvSpPr txBox="1"/>
          <p:nvPr/>
        </p:nvSpPr>
        <p:spPr>
          <a:xfrm>
            <a:off x="5538938" y="5328290"/>
            <a:ext cx="129101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/>
              <a:t>Amazon CloudWatch</a:t>
            </a:r>
          </a:p>
        </p:txBody>
      </p:sp>
      <p:cxnSp>
        <p:nvCxnSpPr>
          <p:cNvPr id="123" name="Elbow Connector 122">
            <a:extLst>
              <a:ext uri="{FF2B5EF4-FFF2-40B4-BE49-F238E27FC236}">
                <a16:creationId xmlns:a16="http://schemas.microsoft.com/office/drawing/2014/main" id="{57FC458C-0A0B-3545-9468-ECB7CDF0C295}"/>
              </a:ext>
            </a:extLst>
          </p:cNvPr>
          <p:cNvCxnSpPr>
            <a:cxnSpLocks/>
          </p:cNvCxnSpPr>
          <p:nvPr/>
        </p:nvCxnSpPr>
        <p:spPr>
          <a:xfrm>
            <a:off x="6433710" y="5183106"/>
            <a:ext cx="855404" cy="1"/>
          </a:xfrm>
          <a:prstGeom prst="bentConnector3">
            <a:avLst>
              <a:gd name="adj1" fmla="val 50000"/>
            </a:avLst>
          </a:prstGeom>
          <a:ln w="12700">
            <a:solidFill>
              <a:schemeClr val="tx1"/>
            </a:solidFill>
            <a:headEnd type="none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4" name="Graphic 123">
            <a:extLst>
              <a:ext uri="{FF2B5EF4-FFF2-40B4-BE49-F238E27FC236}">
                <a16:creationId xmlns:a16="http://schemas.microsoft.com/office/drawing/2014/main" id="{5B236903-FA3D-5145-AC99-9107E72FB559}"/>
              </a:ext>
            </a:extLst>
          </p:cNvPr>
          <p:cNvPicPr>
            <a:picLocks noChangeAspect="1"/>
          </p:cNvPicPr>
          <p:nvPr/>
        </p:nvPicPr>
        <p:blipFill>
          <a:blip r:embed="rId20">
            <a:extLst>
              <a:ext uri="{96DAC541-7B7A-43D3-8B79-37D633B846F1}">
                <asvg:svgBlip xmlns:asvg="http://schemas.microsoft.com/office/drawing/2016/SVG/main" r:embed="rId21"/>
              </a:ext>
            </a:extLst>
          </a:blip>
          <a:stretch>
            <a:fillRect/>
          </a:stretch>
        </p:blipFill>
        <p:spPr>
          <a:xfrm flipH="1">
            <a:off x="806633" y="4011118"/>
            <a:ext cx="459845" cy="446831"/>
          </a:xfrm>
          <a:prstGeom prst="rect">
            <a:avLst/>
          </a:prstGeom>
        </p:spPr>
      </p:pic>
      <p:sp>
        <p:nvSpPr>
          <p:cNvPr id="125" name="TextBox 124">
            <a:extLst>
              <a:ext uri="{FF2B5EF4-FFF2-40B4-BE49-F238E27FC236}">
                <a16:creationId xmlns:a16="http://schemas.microsoft.com/office/drawing/2014/main" id="{811F7354-0E82-A34F-AD4B-36D05E4AD19C}"/>
              </a:ext>
            </a:extLst>
          </p:cNvPr>
          <p:cNvSpPr txBox="1"/>
          <p:nvPr/>
        </p:nvSpPr>
        <p:spPr>
          <a:xfrm>
            <a:off x="369095" y="4462800"/>
            <a:ext cx="13349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/>
              <a:t>Development</a:t>
            </a:r>
          </a:p>
          <a:p>
            <a:pPr algn="ctr"/>
            <a:r>
              <a:rPr lang="en-US" sz="1000" dirty="0"/>
              <a:t>Team</a:t>
            </a:r>
          </a:p>
        </p:txBody>
      </p:sp>
      <p:pic>
        <p:nvPicPr>
          <p:cNvPr id="126" name="Graphic 125">
            <a:extLst>
              <a:ext uri="{FF2B5EF4-FFF2-40B4-BE49-F238E27FC236}">
                <a16:creationId xmlns:a16="http://schemas.microsoft.com/office/drawing/2014/main" id="{27C7DCAE-380E-1A4B-9DC5-4A50589303A5}"/>
              </a:ext>
            </a:extLst>
          </p:cNvPr>
          <p:cNvPicPr>
            <a:picLocks noChangeAspect="1"/>
          </p:cNvPicPr>
          <p:nvPr/>
        </p:nvPicPr>
        <p:blipFill>
          <a:blip r:embed="rId20">
            <a:extLst>
              <a:ext uri="{96DAC541-7B7A-43D3-8B79-37D633B846F1}">
                <asvg:svgBlip xmlns:asvg="http://schemas.microsoft.com/office/drawing/2016/SVG/main" r:embed="rId21"/>
              </a:ext>
            </a:extLst>
          </a:blip>
          <a:stretch>
            <a:fillRect/>
          </a:stretch>
        </p:blipFill>
        <p:spPr>
          <a:xfrm flipH="1">
            <a:off x="10994411" y="5905670"/>
            <a:ext cx="374854" cy="404835"/>
          </a:xfrm>
          <a:prstGeom prst="rect">
            <a:avLst/>
          </a:prstGeom>
        </p:spPr>
      </p:pic>
      <p:sp>
        <p:nvSpPr>
          <p:cNvPr id="127" name="TextBox 126">
            <a:extLst>
              <a:ext uri="{FF2B5EF4-FFF2-40B4-BE49-F238E27FC236}">
                <a16:creationId xmlns:a16="http://schemas.microsoft.com/office/drawing/2014/main" id="{C1BAF735-069B-8643-AA56-A7B43B1B8FC7}"/>
              </a:ext>
            </a:extLst>
          </p:cNvPr>
          <p:cNvSpPr txBox="1"/>
          <p:nvPr/>
        </p:nvSpPr>
        <p:spPr>
          <a:xfrm>
            <a:off x="10579236" y="6297091"/>
            <a:ext cx="121356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/>
              <a:t>Management Team</a:t>
            </a:r>
          </a:p>
        </p:txBody>
      </p:sp>
      <p:sp>
        <p:nvSpPr>
          <p:cNvPr id="128" name="TextBox 127">
            <a:extLst>
              <a:ext uri="{FF2B5EF4-FFF2-40B4-BE49-F238E27FC236}">
                <a16:creationId xmlns:a16="http://schemas.microsoft.com/office/drawing/2014/main" id="{07D9905B-43A8-9945-AD55-D831C6F9CF20}"/>
              </a:ext>
            </a:extLst>
          </p:cNvPr>
          <p:cNvSpPr txBox="1"/>
          <p:nvPr/>
        </p:nvSpPr>
        <p:spPr>
          <a:xfrm>
            <a:off x="5675556" y="4691840"/>
            <a:ext cx="94457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/>
              <a:t>Events</a:t>
            </a:r>
          </a:p>
        </p:txBody>
      </p:sp>
      <p:sp>
        <p:nvSpPr>
          <p:cNvPr id="129" name="TextBox 128">
            <a:extLst>
              <a:ext uri="{FF2B5EF4-FFF2-40B4-BE49-F238E27FC236}">
                <a16:creationId xmlns:a16="http://schemas.microsoft.com/office/drawing/2014/main" id="{59D9A2DC-829B-D143-9B11-55071E6E2342}"/>
              </a:ext>
            </a:extLst>
          </p:cNvPr>
          <p:cNvSpPr txBox="1"/>
          <p:nvPr/>
        </p:nvSpPr>
        <p:spPr>
          <a:xfrm>
            <a:off x="7121250" y="4731296"/>
            <a:ext cx="94457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/>
              <a:t>Events Rule</a:t>
            </a:r>
          </a:p>
        </p:txBody>
      </p:sp>
      <p:sp>
        <p:nvSpPr>
          <p:cNvPr id="130" name="TextBox 129">
            <a:extLst>
              <a:ext uri="{FF2B5EF4-FFF2-40B4-BE49-F238E27FC236}">
                <a16:creationId xmlns:a16="http://schemas.microsoft.com/office/drawing/2014/main" id="{655E1A24-1294-884F-BF8C-567C602CCBD1}"/>
              </a:ext>
            </a:extLst>
          </p:cNvPr>
          <p:cNvSpPr txBox="1"/>
          <p:nvPr/>
        </p:nvSpPr>
        <p:spPr>
          <a:xfrm>
            <a:off x="3835694" y="6240799"/>
            <a:ext cx="120109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/>
              <a:t>Event Sources</a:t>
            </a:r>
          </a:p>
          <a:p>
            <a:pPr algn="ctr"/>
            <a:endParaRPr lang="en-US" sz="1200" b="1" dirty="0"/>
          </a:p>
        </p:txBody>
      </p:sp>
      <p:cxnSp>
        <p:nvCxnSpPr>
          <p:cNvPr id="131" name="Elbow Connector 130">
            <a:extLst>
              <a:ext uri="{FF2B5EF4-FFF2-40B4-BE49-F238E27FC236}">
                <a16:creationId xmlns:a16="http://schemas.microsoft.com/office/drawing/2014/main" id="{18579FAF-C4AF-B242-806C-2AACEC432647}"/>
              </a:ext>
            </a:extLst>
          </p:cNvPr>
          <p:cNvCxnSpPr>
            <a:cxnSpLocks/>
          </p:cNvCxnSpPr>
          <p:nvPr/>
        </p:nvCxnSpPr>
        <p:spPr>
          <a:xfrm flipV="1">
            <a:off x="7832810" y="6187521"/>
            <a:ext cx="1129558" cy="1"/>
          </a:xfrm>
          <a:prstGeom prst="bentConnector3">
            <a:avLst>
              <a:gd name="adj1" fmla="val 39525"/>
            </a:avLst>
          </a:prstGeom>
          <a:ln w="12700">
            <a:solidFill>
              <a:schemeClr val="tx1"/>
            </a:solidFill>
            <a:prstDash val="solid"/>
            <a:headEnd type="none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2" name="Rectangle 131">
            <a:extLst>
              <a:ext uri="{FF2B5EF4-FFF2-40B4-BE49-F238E27FC236}">
                <a16:creationId xmlns:a16="http://schemas.microsoft.com/office/drawing/2014/main" id="{82E97083-A4C9-7F4F-A4CE-B89858EF6674}"/>
              </a:ext>
            </a:extLst>
          </p:cNvPr>
          <p:cNvSpPr/>
          <p:nvPr/>
        </p:nvSpPr>
        <p:spPr>
          <a:xfrm>
            <a:off x="5646151" y="3731784"/>
            <a:ext cx="1162984" cy="88981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3" name="TextBox 132">
            <a:extLst>
              <a:ext uri="{FF2B5EF4-FFF2-40B4-BE49-F238E27FC236}">
                <a16:creationId xmlns:a16="http://schemas.microsoft.com/office/drawing/2014/main" id="{10644D94-22FF-8A40-B106-BA973F49F015}"/>
              </a:ext>
            </a:extLst>
          </p:cNvPr>
          <p:cNvSpPr txBox="1"/>
          <p:nvPr/>
        </p:nvSpPr>
        <p:spPr>
          <a:xfrm>
            <a:off x="5469095" y="4268453"/>
            <a:ext cx="15116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/>
              <a:t>Amazon CloudWatch</a:t>
            </a:r>
          </a:p>
          <a:p>
            <a:pPr algn="ctr"/>
            <a:r>
              <a:rPr lang="en-US" sz="900" i="1" dirty="0"/>
              <a:t>synthetics canary</a:t>
            </a:r>
          </a:p>
        </p:txBody>
      </p:sp>
      <p:sp>
        <p:nvSpPr>
          <p:cNvPr id="134" name="TextBox 133">
            <a:extLst>
              <a:ext uri="{FF2B5EF4-FFF2-40B4-BE49-F238E27FC236}">
                <a16:creationId xmlns:a16="http://schemas.microsoft.com/office/drawing/2014/main" id="{A0A7018C-13AC-6B4F-AA6B-325720FA8D97}"/>
              </a:ext>
            </a:extLst>
          </p:cNvPr>
          <p:cNvSpPr txBox="1"/>
          <p:nvPr/>
        </p:nvSpPr>
        <p:spPr>
          <a:xfrm>
            <a:off x="5649263" y="3706380"/>
            <a:ext cx="107036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/>
              <a:t>Events</a:t>
            </a:r>
          </a:p>
        </p:txBody>
      </p:sp>
      <p:pic>
        <p:nvPicPr>
          <p:cNvPr id="135" name="Graphic 134">
            <a:extLst>
              <a:ext uri="{FF2B5EF4-FFF2-40B4-BE49-F238E27FC236}">
                <a16:creationId xmlns:a16="http://schemas.microsoft.com/office/drawing/2014/main" id="{4A25A606-192D-A940-A0DB-C7349F87E90D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96DAC541-7B7A-43D3-8B79-37D633B846F1}">
                <asvg:svgBlip xmlns:asvg="http://schemas.microsoft.com/office/drawing/2016/SVG/main" r:embed="rId19"/>
              </a:ext>
            </a:extLst>
          </a:blip>
          <a:stretch>
            <a:fillRect/>
          </a:stretch>
        </p:blipFill>
        <p:spPr>
          <a:xfrm>
            <a:off x="6015424" y="3934769"/>
            <a:ext cx="371948" cy="371948"/>
          </a:xfrm>
          <a:prstGeom prst="rect">
            <a:avLst/>
          </a:prstGeom>
        </p:spPr>
      </p:pic>
      <p:cxnSp>
        <p:nvCxnSpPr>
          <p:cNvPr id="136" name="Elbow Connector 135">
            <a:extLst>
              <a:ext uri="{FF2B5EF4-FFF2-40B4-BE49-F238E27FC236}">
                <a16:creationId xmlns:a16="http://schemas.microsoft.com/office/drawing/2014/main" id="{CD2C485B-33FD-4540-AB0C-6F33D44B6845}"/>
              </a:ext>
            </a:extLst>
          </p:cNvPr>
          <p:cNvCxnSpPr>
            <a:cxnSpLocks/>
          </p:cNvCxnSpPr>
          <p:nvPr/>
        </p:nvCxnSpPr>
        <p:spPr>
          <a:xfrm>
            <a:off x="6809135" y="4177470"/>
            <a:ext cx="735645" cy="614151"/>
          </a:xfrm>
          <a:prstGeom prst="bentConnector2">
            <a:avLst/>
          </a:prstGeom>
          <a:ln w="12700">
            <a:solidFill>
              <a:schemeClr val="tx1"/>
            </a:solidFill>
            <a:headEnd type="none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7" name="TextBox 136">
            <a:extLst>
              <a:ext uri="{FF2B5EF4-FFF2-40B4-BE49-F238E27FC236}">
                <a16:creationId xmlns:a16="http://schemas.microsoft.com/office/drawing/2014/main" id="{0EEA7D76-815A-8241-98B5-AC5DB748F45F}"/>
              </a:ext>
            </a:extLst>
          </p:cNvPr>
          <p:cNvSpPr txBox="1"/>
          <p:nvPr/>
        </p:nvSpPr>
        <p:spPr>
          <a:xfrm>
            <a:off x="3833819" y="3294775"/>
            <a:ext cx="133492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AWS CodeBuild</a:t>
            </a:r>
          </a:p>
        </p:txBody>
      </p:sp>
      <p:sp>
        <p:nvSpPr>
          <p:cNvPr id="138" name="Rectangle 137">
            <a:extLst>
              <a:ext uri="{FF2B5EF4-FFF2-40B4-BE49-F238E27FC236}">
                <a16:creationId xmlns:a16="http://schemas.microsoft.com/office/drawing/2014/main" id="{A35E2419-C60F-9948-9057-9FBA68334F13}"/>
              </a:ext>
            </a:extLst>
          </p:cNvPr>
          <p:cNvSpPr/>
          <p:nvPr/>
        </p:nvSpPr>
        <p:spPr>
          <a:xfrm>
            <a:off x="3755052" y="3944687"/>
            <a:ext cx="1260682" cy="225241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9050"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39" name="Graphic 138">
            <a:extLst>
              <a:ext uri="{FF2B5EF4-FFF2-40B4-BE49-F238E27FC236}">
                <a16:creationId xmlns:a16="http://schemas.microsoft.com/office/drawing/2014/main" id="{1AEA7BF5-59C0-8544-BEA6-E8CF9689A9C5}"/>
              </a:ext>
            </a:extLst>
          </p:cNvPr>
          <p:cNvPicPr>
            <a:picLocks noChangeAspect="1"/>
          </p:cNvPicPr>
          <p:nvPr/>
        </p:nvPicPr>
        <p:blipFill>
          <a:blip r:embed="rId22">
            <a:extLst>
              <a:ext uri="{96DAC541-7B7A-43D3-8B79-37D633B846F1}">
                <asvg:svgBlip xmlns:asvg="http://schemas.microsoft.com/office/drawing/2016/SVG/main" r:embed="rId23"/>
              </a:ext>
            </a:extLst>
          </a:blip>
          <a:stretch>
            <a:fillRect/>
          </a:stretch>
        </p:blipFill>
        <p:spPr>
          <a:xfrm>
            <a:off x="4118050" y="4786020"/>
            <a:ext cx="398261" cy="398261"/>
          </a:xfrm>
          <a:prstGeom prst="rect">
            <a:avLst/>
          </a:prstGeom>
        </p:spPr>
      </p:pic>
      <p:sp>
        <p:nvSpPr>
          <p:cNvPr id="140" name="TextBox 139">
            <a:extLst>
              <a:ext uri="{FF2B5EF4-FFF2-40B4-BE49-F238E27FC236}">
                <a16:creationId xmlns:a16="http://schemas.microsoft.com/office/drawing/2014/main" id="{7F46A516-07E1-C14E-8EF8-53BD942BC9E7}"/>
              </a:ext>
            </a:extLst>
          </p:cNvPr>
          <p:cNvSpPr txBox="1"/>
          <p:nvPr/>
        </p:nvSpPr>
        <p:spPr>
          <a:xfrm>
            <a:off x="3768783" y="5183106"/>
            <a:ext cx="133492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AWS CodeDeploy</a:t>
            </a:r>
          </a:p>
        </p:txBody>
      </p:sp>
      <p:pic>
        <p:nvPicPr>
          <p:cNvPr id="141" name="Graphic 140">
            <a:extLst>
              <a:ext uri="{FF2B5EF4-FFF2-40B4-BE49-F238E27FC236}">
                <a16:creationId xmlns:a16="http://schemas.microsoft.com/office/drawing/2014/main" id="{DF7C5C59-6E1C-CE4C-9BF1-ADD66C72407A}"/>
              </a:ext>
            </a:extLst>
          </p:cNvPr>
          <p:cNvPicPr>
            <a:picLocks noChangeAspect="1"/>
          </p:cNvPicPr>
          <p:nvPr/>
        </p:nvPicPr>
        <p:blipFill>
          <a:blip r:embed="rId24">
            <a:extLst>
              <a:ext uri="{96DAC541-7B7A-43D3-8B79-37D633B846F1}">
                <asvg:svgBlip xmlns:asvg="http://schemas.microsoft.com/office/drawing/2016/SVG/main" r:embed="rId25"/>
              </a:ext>
            </a:extLst>
          </a:blip>
          <a:stretch>
            <a:fillRect/>
          </a:stretch>
        </p:blipFill>
        <p:spPr>
          <a:xfrm>
            <a:off x="4083779" y="5492478"/>
            <a:ext cx="440562" cy="440562"/>
          </a:xfrm>
          <a:prstGeom prst="rect">
            <a:avLst/>
          </a:prstGeom>
        </p:spPr>
      </p:pic>
      <p:sp>
        <p:nvSpPr>
          <p:cNvPr id="142" name="TextBox 141">
            <a:extLst>
              <a:ext uri="{FF2B5EF4-FFF2-40B4-BE49-F238E27FC236}">
                <a16:creationId xmlns:a16="http://schemas.microsoft.com/office/drawing/2014/main" id="{54298D5F-EE2C-6745-944B-6852A7687CA6}"/>
              </a:ext>
            </a:extLst>
          </p:cNvPr>
          <p:cNvSpPr txBox="1"/>
          <p:nvPr/>
        </p:nvSpPr>
        <p:spPr>
          <a:xfrm>
            <a:off x="3743915" y="5921393"/>
            <a:ext cx="133492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AWS CodePipeline</a:t>
            </a:r>
          </a:p>
        </p:txBody>
      </p:sp>
      <p:sp>
        <p:nvSpPr>
          <p:cNvPr id="143" name="TextBox 142">
            <a:extLst>
              <a:ext uri="{FF2B5EF4-FFF2-40B4-BE49-F238E27FC236}">
                <a16:creationId xmlns:a16="http://schemas.microsoft.com/office/drawing/2014/main" id="{66F5791F-6D09-8246-A21F-D1EF0787BEF4}"/>
              </a:ext>
            </a:extLst>
          </p:cNvPr>
          <p:cNvSpPr txBox="1"/>
          <p:nvPr/>
        </p:nvSpPr>
        <p:spPr>
          <a:xfrm>
            <a:off x="3736237" y="4412944"/>
            <a:ext cx="133492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AWS CodeCommit</a:t>
            </a:r>
          </a:p>
        </p:txBody>
      </p:sp>
      <p:pic>
        <p:nvPicPr>
          <p:cNvPr id="144" name="Graphic 143">
            <a:extLst>
              <a:ext uri="{FF2B5EF4-FFF2-40B4-BE49-F238E27FC236}">
                <a16:creationId xmlns:a16="http://schemas.microsoft.com/office/drawing/2014/main" id="{ECE0C6A9-D1D3-A743-8AA4-DA5B4F6BD617}"/>
              </a:ext>
            </a:extLst>
          </p:cNvPr>
          <p:cNvPicPr>
            <a:picLocks noChangeAspect="1"/>
          </p:cNvPicPr>
          <p:nvPr/>
        </p:nvPicPr>
        <p:blipFill>
          <a:blip r:embed="rId26">
            <a:extLst>
              <a:ext uri="{96DAC541-7B7A-43D3-8B79-37D633B846F1}">
                <asvg:svgBlip xmlns:asvg="http://schemas.microsoft.com/office/drawing/2016/SVG/main" r:embed="rId27"/>
              </a:ext>
            </a:extLst>
          </a:blip>
          <a:stretch>
            <a:fillRect/>
          </a:stretch>
        </p:blipFill>
        <p:spPr>
          <a:xfrm>
            <a:off x="4118674" y="4030792"/>
            <a:ext cx="407484" cy="407484"/>
          </a:xfrm>
          <a:prstGeom prst="rect">
            <a:avLst/>
          </a:prstGeom>
        </p:spPr>
      </p:pic>
      <p:pic>
        <p:nvPicPr>
          <p:cNvPr id="145" name="Graphic 144">
            <a:extLst>
              <a:ext uri="{FF2B5EF4-FFF2-40B4-BE49-F238E27FC236}">
                <a16:creationId xmlns:a16="http://schemas.microsoft.com/office/drawing/2014/main" id="{2C772484-45D6-1B4F-97F9-C99F5ED241B5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96DAC541-7B7A-43D3-8B79-37D633B846F1}">
                <asvg:svgBlip xmlns:asvg="http://schemas.microsoft.com/office/drawing/2016/SVG/main" r:embed="rId19"/>
              </a:ext>
            </a:extLst>
          </a:blip>
          <a:stretch>
            <a:fillRect/>
          </a:stretch>
        </p:blipFill>
        <p:spPr>
          <a:xfrm>
            <a:off x="5990087" y="2957098"/>
            <a:ext cx="366471" cy="366471"/>
          </a:xfrm>
          <a:prstGeom prst="rect">
            <a:avLst/>
          </a:prstGeom>
        </p:spPr>
      </p:pic>
      <p:sp>
        <p:nvSpPr>
          <p:cNvPr id="146" name="TextBox 145">
            <a:extLst>
              <a:ext uri="{FF2B5EF4-FFF2-40B4-BE49-F238E27FC236}">
                <a16:creationId xmlns:a16="http://schemas.microsoft.com/office/drawing/2014/main" id="{A6FE215B-BE26-3B40-AF36-ADFF4DF35945}"/>
              </a:ext>
            </a:extLst>
          </p:cNvPr>
          <p:cNvSpPr txBox="1"/>
          <p:nvPr/>
        </p:nvSpPr>
        <p:spPr>
          <a:xfrm>
            <a:off x="5487741" y="3314405"/>
            <a:ext cx="141132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/>
              <a:t>Amazon CloudWatch</a:t>
            </a:r>
          </a:p>
        </p:txBody>
      </p:sp>
      <p:sp>
        <p:nvSpPr>
          <p:cNvPr id="147" name="TextBox 146">
            <a:extLst>
              <a:ext uri="{FF2B5EF4-FFF2-40B4-BE49-F238E27FC236}">
                <a16:creationId xmlns:a16="http://schemas.microsoft.com/office/drawing/2014/main" id="{FC9E5D0F-AFF2-8142-9449-6A819857E5A4}"/>
              </a:ext>
            </a:extLst>
          </p:cNvPr>
          <p:cNvSpPr txBox="1"/>
          <p:nvPr/>
        </p:nvSpPr>
        <p:spPr>
          <a:xfrm>
            <a:off x="5700309" y="2742196"/>
            <a:ext cx="98859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/>
              <a:t>Metric Stream</a:t>
            </a:r>
          </a:p>
        </p:txBody>
      </p:sp>
      <p:pic>
        <p:nvPicPr>
          <p:cNvPr id="148" name="Graphic 147">
            <a:extLst>
              <a:ext uri="{FF2B5EF4-FFF2-40B4-BE49-F238E27FC236}">
                <a16:creationId xmlns:a16="http://schemas.microsoft.com/office/drawing/2014/main" id="{728BFAB7-51C7-2744-8412-A8CC4FA63966}"/>
              </a:ext>
            </a:extLst>
          </p:cNvPr>
          <p:cNvPicPr>
            <a:picLocks noChangeAspect="1"/>
          </p:cNvPicPr>
          <p:nvPr/>
        </p:nvPicPr>
        <p:blipFill>
          <a:blip r:embed="rId28">
            <a:extLst>
              <a:ext uri="{96DAC541-7B7A-43D3-8B79-37D633B846F1}">
                <asvg:svgBlip xmlns:asvg="http://schemas.microsoft.com/office/drawing/2016/SVG/main" r:embed="rId29"/>
              </a:ext>
            </a:extLst>
          </a:blip>
          <a:stretch>
            <a:fillRect/>
          </a:stretch>
        </p:blipFill>
        <p:spPr>
          <a:xfrm>
            <a:off x="8944588" y="4904645"/>
            <a:ext cx="425551" cy="425551"/>
          </a:xfrm>
          <a:prstGeom prst="rect">
            <a:avLst/>
          </a:prstGeom>
        </p:spPr>
      </p:pic>
      <p:sp>
        <p:nvSpPr>
          <p:cNvPr id="149" name="Rectangle 148">
            <a:extLst>
              <a:ext uri="{FF2B5EF4-FFF2-40B4-BE49-F238E27FC236}">
                <a16:creationId xmlns:a16="http://schemas.microsoft.com/office/drawing/2014/main" id="{B24D4DEA-30DE-C647-9F81-C6571A1734AF}"/>
              </a:ext>
            </a:extLst>
          </p:cNvPr>
          <p:cNvSpPr/>
          <p:nvPr/>
        </p:nvSpPr>
        <p:spPr>
          <a:xfrm>
            <a:off x="8614129" y="5284745"/>
            <a:ext cx="105189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000" dirty="0">
                <a:solidFill>
                  <a:srgbClr val="000000"/>
                </a:solidFill>
                <a:ea typeface="Amazon Ember" panose="020B0603020204020204" pitchFamily="34" charset="0"/>
                <a:cs typeface="Amazon Ember" panose="020B0603020204020204" pitchFamily="34" charset="0"/>
              </a:rPr>
              <a:t>Amazon Kinesis </a:t>
            </a:r>
          </a:p>
          <a:p>
            <a:pPr algn="ctr"/>
            <a:r>
              <a:rPr lang="en-US" sz="1000" dirty="0">
                <a:solidFill>
                  <a:srgbClr val="000000"/>
                </a:solidFill>
                <a:ea typeface="Amazon Ember" panose="020B0603020204020204" pitchFamily="34" charset="0"/>
                <a:cs typeface="Amazon Ember" panose="020B0603020204020204" pitchFamily="34" charset="0"/>
              </a:rPr>
              <a:t>Data Firehose</a:t>
            </a:r>
            <a:endParaRPr lang="en-US" sz="1000" dirty="0"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pic>
        <p:nvPicPr>
          <p:cNvPr id="152" name="Graphic 151">
            <a:extLst>
              <a:ext uri="{FF2B5EF4-FFF2-40B4-BE49-F238E27FC236}">
                <a16:creationId xmlns:a16="http://schemas.microsoft.com/office/drawing/2014/main" id="{BEEF6695-CD52-624A-BFBF-9F560F1235F6}"/>
              </a:ext>
            </a:extLst>
          </p:cNvPr>
          <p:cNvPicPr>
            <a:picLocks noChangeAspect="1"/>
          </p:cNvPicPr>
          <p:nvPr/>
        </p:nvPicPr>
        <p:blipFill>
          <a:blip r:embed="rId28">
            <a:extLst>
              <a:ext uri="{96DAC541-7B7A-43D3-8B79-37D633B846F1}">
                <asvg:svgBlip xmlns:asvg="http://schemas.microsoft.com/office/drawing/2016/SVG/main" r:embed="rId29"/>
              </a:ext>
            </a:extLst>
          </a:blip>
          <a:stretch>
            <a:fillRect/>
          </a:stretch>
        </p:blipFill>
        <p:spPr>
          <a:xfrm>
            <a:off x="7663639" y="2957288"/>
            <a:ext cx="384930" cy="384930"/>
          </a:xfrm>
          <a:prstGeom prst="rect">
            <a:avLst/>
          </a:prstGeom>
        </p:spPr>
      </p:pic>
      <p:sp>
        <p:nvSpPr>
          <p:cNvPr id="153" name="Rectangle 152">
            <a:extLst>
              <a:ext uri="{FF2B5EF4-FFF2-40B4-BE49-F238E27FC236}">
                <a16:creationId xmlns:a16="http://schemas.microsoft.com/office/drawing/2014/main" id="{00341E49-46BA-D74A-A5B4-AAC5F266E0C4}"/>
              </a:ext>
            </a:extLst>
          </p:cNvPr>
          <p:cNvSpPr/>
          <p:nvPr/>
        </p:nvSpPr>
        <p:spPr>
          <a:xfrm>
            <a:off x="7303429" y="3321159"/>
            <a:ext cx="109846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000" dirty="0">
                <a:solidFill>
                  <a:srgbClr val="000000"/>
                </a:solidFill>
                <a:ea typeface="Amazon Ember" panose="020B0603020204020204" pitchFamily="34" charset="0"/>
                <a:cs typeface="Amazon Ember" panose="020B0603020204020204" pitchFamily="34" charset="0"/>
              </a:rPr>
              <a:t>Amazon Kinesis </a:t>
            </a:r>
          </a:p>
          <a:p>
            <a:pPr algn="ctr"/>
            <a:r>
              <a:rPr lang="en-US" sz="1000" dirty="0">
                <a:solidFill>
                  <a:srgbClr val="000000"/>
                </a:solidFill>
                <a:ea typeface="Amazon Ember" panose="020B0603020204020204" pitchFamily="34" charset="0"/>
                <a:cs typeface="Amazon Ember" panose="020B0603020204020204" pitchFamily="34" charset="0"/>
              </a:rPr>
              <a:t>Data Firehose</a:t>
            </a:r>
            <a:endParaRPr lang="en-US" sz="1000" dirty="0"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cxnSp>
        <p:nvCxnSpPr>
          <p:cNvPr id="156" name="Elbow Connector 155">
            <a:extLst>
              <a:ext uri="{FF2B5EF4-FFF2-40B4-BE49-F238E27FC236}">
                <a16:creationId xmlns:a16="http://schemas.microsoft.com/office/drawing/2014/main" id="{1DF2A7F7-A751-604C-9408-300A1D54863F}"/>
              </a:ext>
            </a:extLst>
          </p:cNvPr>
          <p:cNvCxnSpPr>
            <a:cxnSpLocks/>
          </p:cNvCxnSpPr>
          <p:nvPr/>
        </p:nvCxnSpPr>
        <p:spPr>
          <a:xfrm>
            <a:off x="7772801" y="5164067"/>
            <a:ext cx="1138542" cy="1"/>
          </a:xfrm>
          <a:prstGeom prst="bentConnector3">
            <a:avLst>
              <a:gd name="adj1" fmla="val 50000"/>
            </a:avLst>
          </a:prstGeom>
          <a:ln w="12700">
            <a:solidFill>
              <a:schemeClr val="tx1"/>
            </a:solidFill>
            <a:headEnd type="none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7" name="NumBox 1">
            <a:extLst>
              <a:ext uri="{FF2B5EF4-FFF2-40B4-BE49-F238E27FC236}">
                <a16:creationId xmlns:a16="http://schemas.microsoft.com/office/drawing/2014/main" id="{B0D90C8A-3007-ED42-8DF6-FC551254C945}"/>
              </a:ext>
            </a:extLst>
          </p:cNvPr>
          <p:cNvSpPr/>
          <p:nvPr/>
        </p:nvSpPr>
        <p:spPr>
          <a:xfrm>
            <a:off x="2037759" y="3910450"/>
            <a:ext cx="274320" cy="274320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ctr"/>
          <a:lstStyle/>
          <a:p>
            <a:pPr algn="ctr"/>
            <a:r>
              <a:rPr lang="en-US" sz="13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1</a:t>
            </a:r>
          </a:p>
        </p:txBody>
      </p:sp>
      <p:sp>
        <p:nvSpPr>
          <p:cNvPr id="158" name="NumBox 1">
            <a:extLst>
              <a:ext uri="{FF2B5EF4-FFF2-40B4-BE49-F238E27FC236}">
                <a16:creationId xmlns:a16="http://schemas.microsoft.com/office/drawing/2014/main" id="{D1767C62-D0AB-214E-9AA6-03D72FCF0F7A}"/>
              </a:ext>
            </a:extLst>
          </p:cNvPr>
          <p:cNvSpPr/>
          <p:nvPr/>
        </p:nvSpPr>
        <p:spPr>
          <a:xfrm>
            <a:off x="5384090" y="2894146"/>
            <a:ext cx="274320" cy="274320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ctr"/>
          <a:lstStyle/>
          <a:p>
            <a:pPr algn="ctr"/>
            <a:r>
              <a:rPr lang="en-US" sz="13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1</a:t>
            </a:r>
          </a:p>
        </p:txBody>
      </p:sp>
      <p:sp>
        <p:nvSpPr>
          <p:cNvPr id="159" name="NumBox 1">
            <a:extLst>
              <a:ext uri="{FF2B5EF4-FFF2-40B4-BE49-F238E27FC236}">
                <a16:creationId xmlns:a16="http://schemas.microsoft.com/office/drawing/2014/main" id="{AAA7A41C-15F1-8344-9312-9CC5F32D19C2}"/>
              </a:ext>
            </a:extLst>
          </p:cNvPr>
          <p:cNvSpPr/>
          <p:nvPr/>
        </p:nvSpPr>
        <p:spPr>
          <a:xfrm>
            <a:off x="5382287" y="4831736"/>
            <a:ext cx="274320" cy="274320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ctr"/>
          <a:lstStyle/>
          <a:p>
            <a:pPr algn="ctr"/>
            <a:r>
              <a:rPr lang="en-US" sz="13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1</a:t>
            </a:r>
          </a:p>
        </p:txBody>
      </p:sp>
      <p:sp>
        <p:nvSpPr>
          <p:cNvPr id="160" name="NumBox 1">
            <a:extLst>
              <a:ext uri="{FF2B5EF4-FFF2-40B4-BE49-F238E27FC236}">
                <a16:creationId xmlns:a16="http://schemas.microsoft.com/office/drawing/2014/main" id="{7543C953-C24B-E847-BB39-00DCBA78CBBC}"/>
              </a:ext>
            </a:extLst>
          </p:cNvPr>
          <p:cNvSpPr/>
          <p:nvPr/>
        </p:nvSpPr>
        <p:spPr>
          <a:xfrm>
            <a:off x="6742027" y="4883177"/>
            <a:ext cx="274320" cy="274320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ctr"/>
          <a:lstStyle/>
          <a:p>
            <a:pPr algn="ctr"/>
            <a:r>
              <a:rPr lang="en-US" sz="13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1</a:t>
            </a:r>
          </a:p>
        </p:txBody>
      </p:sp>
      <p:sp>
        <p:nvSpPr>
          <p:cNvPr id="161" name="NumBox 2">
            <a:extLst>
              <a:ext uri="{FF2B5EF4-FFF2-40B4-BE49-F238E27FC236}">
                <a16:creationId xmlns:a16="http://schemas.microsoft.com/office/drawing/2014/main" id="{F6B2F315-2956-2E4F-9927-65EF353C7F6F}"/>
              </a:ext>
            </a:extLst>
          </p:cNvPr>
          <p:cNvSpPr/>
          <p:nvPr/>
        </p:nvSpPr>
        <p:spPr>
          <a:xfrm>
            <a:off x="8192398" y="4866294"/>
            <a:ext cx="274320" cy="274320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ctr"/>
          <a:lstStyle/>
          <a:p>
            <a:pPr algn="ctr"/>
            <a:r>
              <a:rPr lang="en-US" sz="13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2</a:t>
            </a:r>
          </a:p>
        </p:txBody>
      </p:sp>
      <p:sp>
        <p:nvSpPr>
          <p:cNvPr id="162" name="NumBox 2">
            <a:extLst>
              <a:ext uri="{FF2B5EF4-FFF2-40B4-BE49-F238E27FC236}">
                <a16:creationId xmlns:a16="http://schemas.microsoft.com/office/drawing/2014/main" id="{80400FCC-421E-DD40-A771-0CA2B26F97FC}"/>
              </a:ext>
            </a:extLst>
          </p:cNvPr>
          <p:cNvSpPr/>
          <p:nvPr/>
        </p:nvSpPr>
        <p:spPr>
          <a:xfrm>
            <a:off x="7141954" y="3866304"/>
            <a:ext cx="274320" cy="274320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ctr"/>
          <a:lstStyle/>
          <a:p>
            <a:pPr algn="ctr"/>
            <a:r>
              <a:rPr lang="en-US" sz="13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3</a:t>
            </a:r>
          </a:p>
        </p:txBody>
      </p:sp>
      <p:sp>
        <p:nvSpPr>
          <p:cNvPr id="163" name="NumBox 2">
            <a:extLst>
              <a:ext uri="{FF2B5EF4-FFF2-40B4-BE49-F238E27FC236}">
                <a16:creationId xmlns:a16="http://schemas.microsoft.com/office/drawing/2014/main" id="{CA4A3390-5BDE-EF41-BEEE-E24F158F9B3F}"/>
              </a:ext>
            </a:extLst>
          </p:cNvPr>
          <p:cNvSpPr/>
          <p:nvPr/>
        </p:nvSpPr>
        <p:spPr>
          <a:xfrm>
            <a:off x="9619742" y="4819129"/>
            <a:ext cx="274320" cy="274320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ctr"/>
          <a:lstStyle/>
          <a:p>
            <a:pPr algn="ctr"/>
            <a:r>
              <a:rPr lang="en-US" sz="13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4</a:t>
            </a:r>
          </a:p>
        </p:txBody>
      </p:sp>
      <p:sp>
        <p:nvSpPr>
          <p:cNvPr id="164" name="NumBox 2">
            <a:extLst>
              <a:ext uri="{FF2B5EF4-FFF2-40B4-BE49-F238E27FC236}">
                <a16:creationId xmlns:a16="http://schemas.microsoft.com/office/drawing/2014/main" id="{174CAF3B-C1E5-6C4A-84F4-AA829DB39BE4}"/>
              </a:ext>
            </a:extLst>
          </p:cNvPr>
          <p:cNvSpPr/>
          <p:nvPr/>
        </p:nvSpPr>
        <p:spPr>
          <a:xfrm>
            <a:off x="9914078" y="6223950"/>
            <a:ext cx="274320" cy="274320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ctr"/>
          <a:lstStyle/>
          <a:p>
            <a:pPr algn="ctr"/>
            <a:r>
              <a:rPr lang="en-US" sz="13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6</a:t>
            </a:r>
          </a:p>
        </p:txBody>
      </p:sp>
      <p:sp>
        <p:nvSpPr>
          <p:cNvPr id="165" name="NumBox 2">
            <a:extLst>
              <a:ext uri="{FF2B5EF4-FFF2-40B4-BE49-F238E27FC236}">
                <a16:creationId xmlns:a16="http://schemas.microsoft.com/office/drawing/2014/main" id="{0443E67E-B351-C947-A109-8BF728E4024C}"/>
              </a:ext>
            </a:extLst>
          </p:cNvPr>
          <p:cNvSpPr/>
          <p:nvPr/>
        </p:nvSpPr>
        <p:spPr>
          <a:xfrm>
            <a:off x="8260512" y="6223950"/>
            <a:ext cx="274320" cy="274320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ctr"/>
          <a:lstStyle/>
          <a:p>
            <a:pPr algn="ctr"/>
            <a:r>
              <a:rPr lang="en-US" sz="13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5</a:t>
            </a:r>
          </a:p>
        </p:txBody>
      </p:sp>
      <p:sp>
        <p:nvSpPr>
          <p:cNvPr id="166" name="NumBox 2">
            <a:extLst>
              <a:ext uri="{FF2B5EF4-FFF2-40B4-BE49-F238E27FC236}">
                <a16:creationId xmlns:a16="http://schemas.microsoft.com/office/drawing/2014/main" id="{51D02370-850E-2647-8F72-947AEC601F5D}"/>
              </a:ext>
            </a:extLst>
          </p:cNvPr>
          <p:cNvSpPr/>
          <p:nvPr/>
        </p:nvSpPr>
        <p:spPr>
          <a:xfrm>
            <a:off x="6717129" y="6213833"/>
            <a:ext cx="274320" cy="274320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ctr"/>
          <a:lstStyle/>
          <a:p>
            <a:pPr algn="ctr"/>
            <a:r>
              <a:rPr lang="en-US" sz="13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5</a:t>
            </a:r>
          </a:p>
        </p:txBody>
      </p:sp>
      <p:cxnSp>
        <p:nvCxnSpPr>
          <p:cNvPr id="167" name="Straight Arrow Connector 166">
            <a:extLst>
              <a:ext uri="{FF2B5EF4-FFF2-40B4-BE49-F238E27FC236}">
                <a16:creationId xmlns:a16="http://schemas.microsoft.com/office/drawing/2014/main" id="{AF5ED624-ED52-384C-8CDE-45C7FE7BE121}"/>
              </a:ext>
            </a:extLst>
          </p:cNvPr>
          <p:cNvCxnSpPr>
            <a:cxnSpLocks/>
          </p:cNvCxnSpPr>
          <p:nvPr/>
        </p:nvCxnSpPr>
        <p:spPr>
          <a:xfrm>
            <a:off x="6362313" y="3217886"/>
            <a:ext cx="1267500" cy="0"/>
          </a:xfrm>
          <a:prstGeom prst="straightConnector1">
            <a:avLst/>
          </a:prstGeom>
          <a:ln w="1270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8" name="Straight Arrow Connector 167">
            <a:extLst>
              <a:ext uri="{FF2B5EF4-FFF2-40B4-BE49-F238E27FC236}">
                <a16:creationId xmlns:a16="http://schemas.microsoft.com/office/drawing/2014/main" id="{4C63D7A7-9156-3B4A-8AEC-5EA881E24365}"/>
              </a:ext>
            </a:extLst>
          </p:cNvPr>
          <p:cNvCxnSpPr>
            <a:cxnSpLocks/>
          </p:cNvCxnSpPr>
          <p:nvPr/>
        </p:nvCxnSpPr>
        <p:spPr>
          <a:xfrm>
            <a:off x="5069371" y="5134338"/>
            <a:ext cx="862115" cy="0"/>
          </a:xfrm>
          <a:prstGeom prst="straightConnector1">
            <a:avLst/>
          </a:prstGeom>
          <a:ln w="1270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9" name="Elbow Connector 168">
            <a:extLst>
              <a:ext uri="{FF2B5EF4-FFF2-40B4-BE49-F238E27FC236}">
                <a16:creationId xmlns:a16="http://schemas.microsoft.com/office/drawing/2014/main" id="{8A89C2A9-0A90-0746-853A-E2BCBEB0DF8F}"/>
              </a:ext>
            </a:extLst>
          </p:cNvPr>
          <p:cNvCxnSpPr>
            <a:cxnSpLocks/>
          </p:cNvCxnSpPr>
          <p:nvPr/>
        </p:nvCxnSpPr>
        <p:spPr>
          <a:xfrm rot="10800000" flipV="1">
            <a:off x="9449172" y="6172967"/>
            <a:ext cx="1464910" cy="2331"/>
          </a:xfrm>
          <a:prstGeom prst="bentConnector3">
            <a:avLst>
              <a:gd name="adj1" fmla="val 50000"/>
            </a:avLst>
          </a:prstGeom>
          <a:ln w="12700">
            <a:solidFill>
              <a:schemeClr val="tx1"/>
            </a:solidFill>
            <a:prstDash val="solid"/>
            <a:headEnd type="none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0" name="Straight Arrow Connector 169">
            <a:extLst>
              <a:ext uri="{FF2B5EF4-FFF2-40B4-BE49-F238E27FC236}">
                <a16:creationId xmlns:a16="http://schemas.microsoft.com/office/drawing/2014/main" id="{B2AD477A-0784-D848-8030-B5867E567312}"/>
              </a:ext>
            </a:extLst>
          </p:cNvPr>
          <p:cNvCxnSpPr>
            <a:cxnSpLocks/>
          </p:cNvCxnSpPr>
          <p:nvPr/>
        </p:nvCxnSpPr>
        <p:spPr>
          <a:xfrm>
            <a:off x="4702944" y="3210911"/>
            <a:ext cx="1097170" cy="2188"/>
          </a:xfrm>
          <a:prstGeom prst="straightConnector1">
            <a:avLst/>
          </a:prstGeom>
          <a:ln w="12700">
            <a:headEnd type="none" w="med" len="med"/>
            <a:tailEnd type="arrow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71" name="NumBox 2">
            <a:extLst>
              <a:ext uri="{FF2B5EF4-FFF2-40B4-BE49-F238E27FC236}">
                <a16:creationId xmlns:a16="http://schemas.microsoft.com/office/drawing/2014/main" id="{3B28B706-CCD7-D649-9A95-321BA42297AD}"/>
              </a:ext>
            </a:extLst>
          </p:cNvPr>
          <p:cNvSpPr/>
          <p:nvPr/>
        </p:nvSpPr>
        <p:spPr>
          <a:xfrm>
            <a:off x="6843476" y="2904691"/>
            <a:ext cx="274320" cy="274320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ctr"/>
          <a:lstStyle/>
          <a:p>
            <a:pPr algn="ctr"/>
            <a:r>
              <a:rPr lang="en-US" sz="13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2</a:t>
            </a:r>
          </a:p>
        </p:txBody>
      </p:sp>
      <p:cxnSp>
        <p:nvCxnSpPr>
          <p:cNvPr id="172" name="Elbow Connector 171">
            <a:extLst>
              <a:ext uri="{FF2B5EF4-FFF2-40B4-BE49-F238E27FC236}">
                <a16:creationId xmlns:a16="http://schemas.microsoft.com/office/drawing/2014/main" id="{375A1CC1-EA0A-5F41-BD0B-CC38DA6E1C85}"/>
              </a:ext>
            </a:extLst>
          </p:cNvPr>
          <p:cNvCxnSpPr>
            <a:cxnSpLocks/>
          </p:cNvCxnSpPr>
          <p:nvPr/>
        </p:nvCxnSpPr>
        <p:spPr>
          <a:xfrm flipH="1">
            <a:off x="6218775" y="3183856"/>
            <a:ext cx="1856236" cy="2784036"/>
          </a:xfrm>
          <a:prstGeom prst="bentConnector4">
            <a:avLst>
              <a:gd name="adj1" fmla="val -101363"/>
              <a:gd name="adj2" fmla="val 92618"/>
            </a:avLst>
          </a:prstGeom>
          <a:ln w="12700">
            <a:solidFill>
              <a:schemeClr val="tx1"/>
            </a:solidFill>
            <a:prstDash val="solid"/>
            <a:headEnd type="none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3" name="NumBox 2">
            <a:extLst>
              <a:ext uri="{FF2B5EF4-FFF2-40B4-BE49-F238E27FC236}">
                <a16:creationId xmlns:a16="http://schemas.microsoft.com/office/drawing/2014/main" id="{73EBBE75-7D78-0D45-94AF-34092A7FAE97}"/>
              </a:ext>
            </a:extLst>
          </p:cNvPr>
          <p:cNvSpPr/>
          <p:nvPr/>
        </p:nvSpPr>
        <p:spPr>
          <a:xfrm>
            <a:off x="8838254" y="2876917"/>
            <a:ext cx="274320" cy="274320"/>
          </a:xfrm>
          <a:prstGeom prst="roundRect">
            <a:avLst>
              <a:gd name="adj" fmla="val 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ctr"/>
          <a:lstStyle/>
          <a:p>
            <a:pPr algn="ctr"/>
            <a:r>
              <a:rPr lang="en-US" sz="13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4</a:t>
            </a:r>
          </a:p>
        </p:txBody>
      </p:sp>
      <p:pic>
        <p:nvPicPr>
          <p:cNvPr id="174" name="Graphic 173">
            <a:extLst>
              <a:ext uri="{FF2B5EF4-FFF2-40B4-BE49-F238E27FC236}">
                <a16:creationId xmlns:a16="http://schemas.microsoft.com/office/drawing/2014/main" id="{6C83713F-6739-1D42-8340-EFD94262D5A4}"/>
              </a:ext>
            </a:extLst>
          </p:cNvPr>
          <p:cNvPicPr>
            <a:picLocks noChangeAspect="1"/>
          </p:cNvPicPr>
          <p:nvPr/>
        </p:nvPicPr>
        <p:blipFill>
          <a:blip r:embed="rId28">
            <a:extLst>
              <a:ext uri="{96DAC541-7B7A-43D3-8B79-37D633B846F1}">
                <asvg:svgBlip xmlns:asvg="http://schemas.microsoft.com/office/drawing/2016/SVG/main" r:embed="rId29"/>
              </a:ext>
            </a:extLst>
          </a:blip>
          <a:stretch>
            <a:fillRect/>
          </a:stretch>
        </p:blipFill>
        <p:spPr>
          <a:xfrm>
            <a:off x="5724072" y="1558950"/>
            <a:ext cx="377124" cy="377124"/>
          </a:xfrm>
          <a:prstGeom prst="rect">
            <a:avLst/>
          </a:prstGeom>
        </p:spPr>
      </p:pic>
      <p:pic>
        <p:nvPicPr>
          <p:cNvPr id="175" name="Graphic 17">
            <a:extLst>
              <a:ext uri="{FF2B5EF4-FFF2-40B4-BE49-F238E27FC236}">
                <a16:creationId xmlns:a16="http://schemas.microsoft.com/office/drawing/2014/main" id="{F45E4743-96FD-E84E-8299-455F3527DEC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0"/>
          <a:srcRect/>
          <a:stretch/>
        </p:blipFill>
        <p:spPr bwMode="auto">
          <a:xfrm>
            <a:off x="4153267" y="1532569"/>
            <a:ext cx="363044" cy="363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7" name="Rectangle 176">
            <a:extLst>
              <a:ext uri="{FF2B5EF4-FFF2-40B4-BE49-F238E27FC236}">
                <a16:creationId xmlns:a16="http://schemas.microsoft.com/office/drawing/2014/main" id="{AA536CFE-57CD-2045-A1AB-17852DFCE0AF}"/>
              </a:ext>
            </a:extLst>
          </p:cNvPr>
          <p:cNvSpPr/>
          <p:nvPr/>
        </p:nvSpPr>
        <p:spPr>
          <a:xfrm>
            <a:off x="5298098" y="1912549"/>
            <a:ext cx="122988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000" dirty="0">
                <a:solidFill>
                  <a:srgbClr val="000000"/>
                </a:solidFill>
                <a:ea typeface="Amazon Ember" panose="020B0603020204020204" pitchFamily="34" charset="0"/>
                <a:cs typeface="Amazon Ember" panose="020B0603020204020204" pitchFamily="34" charset="0"/>
              </a:rPr>
              <a:t>Amazon Kinesis </a:t>
            </a:r>
          </a:p>
          <a:p>
            <a:pPr algn="ctr"/>
            <a:r>
              <a:rPr lang="en-US" sz="1000" dirty="0">
                <a:solidFill>
                  <a:srgbClr val="000000"/>
                </a:solidFill>
                <a:ea typeface="Amazon Ember" panose="020B0603020204020204" pitchFamily="34" charset="0"/>
                <a:cs typeface="Amazon Ember" panose="020B0603020204020204" pitchFamily="34" charset="0"/>
              </a:rPr>
              <a:t>Data Firehose</a:t>
            </a:r>
            <a:endParaRPr lang="en-US" sz="1000" dirty="0"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sp>
        <p:nvSpPr>
          <p:cNvPr id="178" name="TextBox 177">
            <a:extLst>
              <a:ext uri="{FF2B5EF4-FFF2-40B4-BE49-F238E27FC236}">
                <a16:creationId xmlns:a16="http://schemas.microsoft.com/office/drawing/2014/main" id="{D39FB941-D7FE-AA44-A182-7E27F1237D37}"/>
              </a:ext>
            </a:extLst>
          </p:cNvPr>
          <p:cNvSpPr txBox="1"/>
          <p:nvPr/>
        </p:nvSpPr>
        <p:spPr>
          <a:xfrm>
            <a:off x="3630911" y="1901653"/>
            <a:ext cx="134629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/>
              <a:t>Amazon API Gateway</a:t>
            </a:r>
          </a:p>
        </p:txBody>
      </p:sp>
      <p:cxnSp>
        <p:nvCxnSpPr>
          <p:cNvPr id="179" name="Straight Arrow Connector 178">
            <a:extLst>
              <a:ext uri="{FF2B5EF4-FFF2-40B4-BE49-F238E27FC236}">
                <a16:creationId xmlns:a16="http://schemas.microsoft.com/office/drawing/2014/main" id="{4832982A-CDE8-3241-A346-2613BD44D3D3}"/>
              </a:ext>
            </a:extLst>
          </p:cNvPr>
          <p:cNvCxnSpPr>
            <a:cxnSpLocks/>
          </p:cNvCxnSpPr>
          <p:nvPr/>
        </p:nvCxnSpPr>
        <p:spPr>
          <a:xfrm>
            <a:off x="4525629" y="1754997"/>
            <a:ext cx="1132071" cy="10531"/>
          </a:xfrm>
          <a:prstGeom prst="straightConnector1">
            <a:avLst/>
          </a:prstGeom>
          <a:ln w="12700">
            <a:headEnd type="none" w="med" len="med"/>
            <a:tailEnd type="arrow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80" name="Rectangle 179">
            <a:extLst>
              <a:ext uri="{FF2B5EF4-FFF2-40B4-BE49-F238E27FC236}">
                <a16:creationId xmlns:a16="http://schemas.microsoft.com/office/drawing/2014/main" id="{AF7F3518-908C-2F41-AC8C-43095E5BAFEB}"/>
              </a:ext>
            </a:extLst>
          </p:cNvPr>
          <p:cNvSpPr/>
          <p:nvPr/>
        </p:nvSpPr>
        <p:spPr>
          <a:xfrm>
            <a:off x="5049298" y="1198442"/>
            <a:ext cx="171474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000" dirty="0">
                <a:solidFill>
                  <a:srgbClr val="000000"/>
                </a:solidFill>
                <a:ea typeface="Amazon Ember" panose="020B0603020204020204" pitchFamily="34" charset="0"/>
                <a:cs typeface="Amazon Ember" panose="020B0603020204020204" pitchFamily="34" charset="0"/>
              </a:rPr>
              <a:t>Lambda function</a:t>
            </a:r>
          </a:p>
          <a:p>
            <a:pPr algn="ctr"/>
            <a:r>
              <a:rPr lang="en-US" sz="1000" i="1" dirty="0">
                <a:solidFill>
                  <a:srgbClr val="000000"/>
                </a:solidFill>
                <a:ea typeface="Amazon Ember" panose="020B0603020204020204" pitchFamily="34" charset="0"/>
                <a:cs typeface="Amazon Ember" panose="020B0603020204020204" pitchFamily="34" charset="0"/>
              </a:rPr>
              <a:t>data transformation</a:t>
            </a:r>
            <a:endParaRPr lang="en-US" sz="1000" i="1" dirty="0"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sp>
        <p:nvSpPr>
          <p:cNvPr id="181" name="TextBox 180">
            <a:extLst>
              <a:ext uri="{FF2B5EF4-FFF2-40B4-BE49-F238E27FC236}">
                <a16:creationId xmlns:a16="http://schemas.microsoft.com/office/drawing/2014/main" id="{4AC37284-C633-7D4D-8D8A-950D8B720636}"/>
              </a:ext>
            </a:extLst>
          </p:cNvPr>
          <p:cNvSpPr txBox="1"/>
          <p:nvPr/>
        </p:nvSpPr>
        <p:spPr>
          <a:xfrm>
            <a:off x="2298406" y="1501291"/>
            <a:ext cx="96109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/>
              <a:t>Git webhook</a:t>
            </a:r>
          </a:p>
        </p:txBody>
      </p:sp>
      <p:cxnSp>
        <p:nvCxnSpPr>
          <p:cNvPr id="182" name="Elbow Connector 181">
            <a:extLst>
              <a:ext uri="{FF2B5EF4-FFF2-40B4-BE49-F238E27FC236}">
                <a16:creationId xmlns:a16="http://schemas.microsoft.com/office/drawing/2014/main" id="{112FEF57-A5CD-A04C-B41C-09FF37C49988}"/>
              </a:ext>
            </a:extLst>
          </p:cNvPr>
          <p:cNvCxnSpPr>
            <a:cxnSpLocks/>
            <a:stCxn id="124" idx="0"/>
            <a:endCxn id="196" idx="1"/>
          </p:cNvCxnSpPr>
          <p:nvPr/>
        </p:nvCxnSpPr>
        <p:spPr>
          <a:xfrm rot="5400000" flipH="1" flipV="1">
            <a:off x="196387" y="2596574"/>
            <a:ext cx="2254712" cy="574376"/>
          </a:xfrm>
          <a:prstGeom prst="bentConnector2">
            <a:avLst/>
          </a:prstGeom>
          <a:ln w="12700">
            <a:solidFill>
              <a:schemeClr val="tx1"/>
            </a:solidFill>
            <a:prstDash val="solid"/>
            <a:headEnd type="none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3" name="NumBox 1">
            <a:extLst>
              <a:ext uri="{FF2B5EF4-FFF2-40B4-BE49-F238E27FC236}">
                <a16:creationId xmlns:a16="http://schemas.microsoft.com/office/drawing/2014/main" id="{866E828A-B286-174D-A8AC-A517EC8E469E}"/>
              </a:ext>
            </a:extLst>
          </p:cNvPr>
          <p:cNvSpPr/>
          <p:nvPr/>
        </p:nvSpPr>
        <p:spPr>
          <a:xfrm>
            <a:off x="3381971" y="1437334"/>
            <a:ext cx="274320" cy="274320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ctr"/>
          <a:lstStyle/>
          <a:p>
            <a:pPr algn="ctr"/>
            <a:r>
              <a:rPr lang="en-US" sz="13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1</a:t>
            </a:r>
          </a:p>
        </p:txBody>
      </p:sp>
      <p:sp>
        <p:nvSpPr>
          <p:cNvPr id="184" name="NumBox 2">
            <a:extLst>
              <a:ext uri="{FF2B5EF4-FFF2-40B4-BE49-F238E27FC236}">
                <a16:creationId xmlns:a16="http://schemas.microsoft.com/office/drawing/2014/main" id="{2F123974-5C13-9E4D-9EC8-9246F96B2285}"/>
              </a:ext>
            </a:extLst>
          </p:cNvPr>
          <p:cNvSpPr/>
          <p:nvPr/>
        </p:nvSpPr>
        <p:spPr>
          <a:xfrm>
            <a:off x="4840052" y="1446824"/>
            <a:ext cx="274320" cy="274320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ctr"/>
          <a:lstStyle/>
          <a:p>
            <a:pPr algn="ctr"/>
            <a:r>
              <a:rPr lang="en-US" sz="13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2</a:t>
            </a:r>
          </a:p>
        </p:txBody>
      </p:sp>
      <p:sp>
        <p:nvSpPr>
          <p:cNvPr id="185" name="NumBox 2">
            <a:extLst>
              <a:ext uri="{FF2B5EF4-FFF2-40B4-BE49-F238E27FC236}">
                <a16:creationId xmlns:a16="http://schemas.microsoft.com/office/drawing/2014/main" id="{E095AA60-B862-F24D-9B5F-984AA58D2B90}"/>
              </a:ext>
            </a:extLst>
          </p:cNvPr>
          <p:cNvSpPr/>
          <p:nvPr/>
        </p:nvSpPr>
        <p:spPr>
          <a:xfrm>
            <a:off x="7722162" y="1473192"/>
            <a:ext cx="274320" cy="274320"/>
          </a:xfrm>
          <a:prstGeom prst="roundRect">
            <a:avLst>
              <a:gd name="adj" fmla="val 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ctr"/>
          <a:lstStyle/>
          <a:p>
            <a:pPr algn="ctr"/>
            <a:r>
              <a:rPr lang="en-US" sz="13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4</a:t>
            </a:r>
          </a:p>
        </p:txBody>
      </p:sp>
      <p:sp>
        <p:nvSpPr>
          <p:cNvPr id="186" name="TextBox 185">
            <a:extLst>
              <a:ext uri="{FF2B5EF4-FFF2-40B4-BE49-F238E27FC236}">
                <a16:creationId xmlns:a16="http://schemas.microsoft.com/office/drawing/2014/main" id="{A0E20993-B853-6C44-9216-F64D0553DA30}"/>
              </a:ext>
            </a:extLst>
          </p:cNvPr>
          <p:cNvSpPr txBox="1"/>
          <p:nvPr/>
        </p:nvSpPr>
        <p:spPr>
          <a:xfrm>
            <a:off x="984749" y="1501928"/>
            <a:ext cx="68293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/>
              <a:t>Git push</a:t>
            </a:r>
          </a:p>
        </p:txBody>
      </p:sp>
      <p:cxnSp>
        <p:nvCxnSpPr>
          <p:cNvPr id="187" name="Straight Arrow Connector 186">
            <a:extLst>
              <a:ext uri="{FF2B5EF4-FFF2-40B4-BE49-F238E27FC236}">
                <a16:creationId xmlns:a16="http://schemas.microsoft.com/office/drawing/2014/main" id="{4E361568-499A-4242-8B5F-E2FD34766216}"/>
              </a:ext>
            </a:extLst>
          </p:cNvPr>
          <p:cNvCxnSpPr>
            <a:cxnSpLocks/>
            <a:stCxn id="124" idx="1"/>
          </p:cNvCxnSpPr>
          <p:nvPr/>
        </p:nvCxnSpPr>
        <p:spPr>
          <a:xfrm>
            <a:off x="1266478" y="4234534"/>
            <a:ext cx="2271069" cy="0"/>
          </a:xfrm>
          <a:prstGeom prst="straightConnector1">
            <a:avLst/>
          </a:prstGeom>
          <a:ln w="1270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8" name="Straight Connector 187">
            <a:extLst>
              <a:ext uri="{FF2B5EF4-FFF2-40B4-BE49-F238E27FC236}">
                <a16:creationId xmlns:a16="http://schemas.microsoft.com/office/drawing/2014/main" id="{0BCFCA23-608B-6448-AA81-1DC7C87C0BA9}"/>
              </a:ext>
            </a:extLst>
          </p:cNvPr>
          <p:cNvCxnSpPr>
            <a:cxnSpLocks/>
          </p:cNvCxnSpPr>
          <p:nvPr/>
        </p:nvCxnSpPr>
        <p:spPr>
          <a:xfrm>
            <a:off x="6147841" y="1780488"/>
            <a:ext cx="3992949" cy="16644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9" name="Straight Connector 188">
            <a:extLst>
              <a:ext uri="{FF2B5EF4-FFF2-40B4-BE49-F238E27FC236}">
                <a16:creationId xmlns:a16="http://schemas.microsoft.com/office/drawing/2014/main" id="{4F66AC2C-FE5A-B44E-A4D7-CCDB15490B47}"/>
              </a:ext>
            </a:extLst>
          </p:cNvPr>
          <p:cNvCxnSpPr>
            <a:cxnSpLocks/>
          </p:cNvCxnSpPr>
          <p:nvPr/>
        </p:nvCxnSpPr>
        <p:spPr>
          <a:xfrm>
            <a:off x="10132815" y="1797132"/>
            <a:ext cx="0" cy="4091066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0" name="Straight Arrow Connector 189">
            <a:extLst>
              <a:ext uri="{FF2B5EF4-FFF2-40B4-BE49-F238E27FC236}">
                <a16:creationId xmlns:a16="http://schemas.microsoft.com/office/drawing/2014/main" id="{AD1DD9A4-CEFB-E546-AAA4-CBCDC97674D9}"/>
              </a:ext>
            </a:extLst>
          </p:cNvPr>
          <p:cNvCxnSpPr>
            <a:cxnSpLocks/>
          </p:cNvCxnSpPr>
          <p:nvPr/>
        </p:nvCxnSpPr>
        <p:spPr>
          <a:xfrm flipH="1">
            <a:off x="6297579" y="5878436"/>
            <a:ext cx="3835236" cy="0"/>
          </a:xfrm>
          <a:prstGeom prst="straightConnector1">
            <a:avLst/>
          </a:prstGeom>
          <a:ln w="12700" cap="flat">
            <a:miter lim="800000"/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91" name="NumBox 1">
            <a:extLst>
              <a:ext uri="{FF2B5EF4-FFF2-40B4-BE49-F238E27FC236}">
                <a16:creationId xmlns:a16="http://schemas.microsoft.com/office/drawing/2014/main" id="{502E2AC2-77C3-874A-B51D-CE29F79CEA8D}"/>
              </a:ext>
            </a:extLst>
          </p:cNvPr>
          <p:cNvSpPr/>
          <p:nvPr/>
        </p:nvSpPr>
        <p:spPr>
          <a:xfrm>
            <a:off x="739897" y="2894656"/>
            <a:ext cx="274320" cy="274320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ctr"/>
          <a:lstStyle/>
          <a:p>
            <a:pPr algn="ctr"/>
            <a:r>
              <a:rPr lang="en-US" sz="13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1</a:t>
            </a:r>
          </a:p>
        </p:txBody>
      </p:sp>
      <p:cxnSp>
        <p:nvCxnSpPr>
          <p:cNvPr id="192" name="Straight Connector 191">
            <a:extLst>
              <a:ext uri="{FF2B5EF4-FFF2-40B4-BE49-F238E27FC236}">
                <a16:creationId xmlns:a16="http://schemas.microsoft.com/office/drawing/2014/main" id="{902A190A-EF9D-7E4E-A568-559EF7867508}"/>
              </a:ext>
            </a:extLst>
          </p:cNvPr>
          <p:cNvCxnSpPr>
            <a:cxnSpLocks/>
          </p:cNvCxnSpPr>
          <p:nvPr/>
        </p:nvCxnSpPr>
        <p:spPr>
          <a:xfrm>
            <a:off x="9398922" y="5153616"/>
            <a:ext cx="428116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3" name="Straight Connector 192">
            <a:extLst>
              <a:ext uri="{FF2B5EF4-FFF2-40B4-BE49-F238E27FC236}">
                <a16:creationId xmlns:a16="http://schemas.microsoft.com/office/drawing/2014/main" id="{461EFBAF-18B0-914D-BC0E-1ADE38341A62}"/>
              </a:ext>
            </a:extLst>
          </p:cNvPr>
          <p:cNvCxnSpPr>
            <a:cxnSpLocks/>
          </p:cNvCxnSpPr>
          <p:nvPr/>
        </p:nvCxnSpPr>
        <p:spPr>
          <a:xfrm>
            <a:off x="9827038" y="5151253"/>
            <a:ext cx="0" cy="505381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4" name="Straight Connector 193">
            <a:extLst>
              <a:ext uri="{FF2B5EF4-FFF2-40B4-BE49-F238E27FC236}">
                <a16:creationId xmlns:a16="http://schemas.microsoft.com/office/drawing/2014/main" id="{465D8680-C3C2-824D-8459-54E1BA82CE08}"/>
              </a:ext>
            </a:extLst>
          </p:cNvPr>
          <p:cNvCxnSpPr>
            <a:cxnSpLocks/>
          </p:cNvCxnSpPr>
          <p:nvPr/>
        </p:nvCxnSpPr>
        <p:spPr>
          <a:xfrm>
            <a:off x="6098255" y="5648155"/>
            <a:ext cx="3728783" cy="8479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5" name="Straight Arrow Connector 194">
            <a:extLst>
              <a:ext uri="{FF2B5EF4-FFF2-40B4-BE49-F238E27FC236}">
                <a16:creationId xmlns:a16="http://schemas.microsoft.com/office/drawing/2014/main" id="{543589BB-CE58-024A-8932-11F549068C4A}"/>
              </a:ext>
            </a:extLst>
          </p:cNvPr>
          <p:cNvCxnSpPr>
            <a:cxnSpLocks/>
          </p:cNvCxnSpPr>
          <p:nvPr/>
        </p:nvCxnSpPr>
        <p:spPr>
          <a:xfrm>
            <a:off x="6086405" y="5648155"/>
            <a:ext cx="0" cy="293213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6" name="Rectangle 195">
            <a:extLst>
              <a:ext uri="{FF2B5EF4-FFF2-40B4-BE49-F238E27FC236}">
                <a16:creationId xmlns:a16="http://schemas.microsoft.com/office/drawing/2014/main" id="{78A8C14E-F059-BA49-9163-620B791E2318}"/>
              </a:ext>
            </a:extLst>
          </p:cNvPr>
          <p:cNvSpPr/>
          <p:nvPr/>
        </p:nvSpPr>
        <p:spPr>
          <a:xfrm>
            <a:off x="1610931" y="1578376"/>
            <a:ext cx="782156" cy="35606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>
            <a:solidFill>
              <a:schemeClr val="tx1"/>
            </a:solidFill>
            <a:prstDash val="dash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000" dirty="0"/>
              <a:t>GitHub Repository</a:t>
            </a:r>
          </a:p>
        </p:txBody>
      </p:sp>
      <p:cxnSp>
        <p:nvCxnSpPr>
          <p:cNvPr id="197" name="Straight Arrow Connector 196">
            <a:extLst>
              <a:ext uri="{FF2B5EF4-FFF2-40B4-BE49-F238E27FC236}">
                <a16:creationId xmlns:a16="http://schemas.microsoft.com/office/drawing/2014/main" id="{D4A139D1-5D77-4245-ABDD-F98A1AE82240}"/>
              </a:ext>
            </a:extLst>
          </p:cNvPr>
          <p:cNvCxnSpPr>
            <a:cxnSpLocks/>
            <a:stCxn id="196" idx="3"/>
          </p:cNvCxnSpPr>
          <p:nvPr/>
        </p:nvCxnSpPr>
        <p:spPr>
          <a:xfrm>
            <a:off x="2393087" y="1756406"/>
            <a:ext cx="1760180" cy="11031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98" name="Graphic 13">
            <a:extLst>
              <a:ext uri="{FF2B5EF4-FFF2-40B4-BE49-F238E27FC236}">
                <a16:creationId xmlns:a16="http://schemas.microsoft.com/office/drawing/2014/main" id="{FBCECB5D-F6DC-A54C-8BA1-FDDE793757D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84442" y="833676"/>
            <a:ext cx="385030" cy="3850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9" name="Rectangle 198">
            <a:extLst>
              <a:ext uri="{FF2B5EF4-FFF2-40B4-BE49-F238E27FC236}">
                <a16:creationId xmlns:a16="http://schemas.microsoft.com/office/drawing/2014/main" id="{AA6D0BF8-F59A-3947-9BEE-5380915A3C85}"/>
              </a:ext>
            </a:extLst>
          </p:cNvPr>
          <p:cNvSpPr/>
          <p:nvPr/>
        </p:nvSpPr>
        <p:spPr>
          <a:xfrm>
            <a:off x="6978346" y="2567314"/>
            <a:ext cx="171474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000" dirty="0">
                <a:solidFill>
                  <a:srgbClr val="000000"/>
                </a:solidFill>
                <a:ea typeface="Amazon Ember" panose="020B0603020204020204" pitchFamily="34" charset="0"/>
                <a:cs typeface="Amazon Ember" panose="020B0603020204020204" pitchFamily="34" charset="0"/>
              </a:rPr>
              <a:t>Lambda function</a:t>
            </a:r>
          </a:p>
          <a:p>
            <a:pPr algn="ctr"/>
            <a:r>
              <a:rPr lang="en-US" sz="1000" i="1" dirty="0">
                <a:solidFill>
                  <a:srgbClr val="000000"/>
                </a:solidFill>
                <a:ea typeface="Amazon Ember" panose="020B0603020204020204" pitchFamily="34" charset="0"/>
                <a:cs typeface="Amazon Ember" panose="020B0603020204020204" pitchFamily="34" charset="0"/>
              </a:rPr>
              <a:t>data transformation</a:t>
            </a:r>
            <a:endParaRPr lang="en-US" sz="1000" i="1" dirty="0"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pic>
        <p:nvPicPr>
          <p:cNvPr id="200" name="Graphic 13">
            <a:extLst>
              <a:ext uri="{FF2B5EF4-FFF2-40B4-BE49-F238E27FC236}">
                <a16:creationId xmlns:a16="http://schemas.microsoft.com/office/drawing/2014/main" id="{ED4B4649-4E0D-8A4B-AEF8-5F9765107C9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13490" y="2202548"/>
            <a:ext cx="385030" cy="3850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1" name="Rectangle 200">
            <a:extLst>
              <a:ext uri="{FF2B5EF4-FFF2-40B4-BE49-F238E27FC236}">
                <a16:creationId xmlns:a16="http://schemas.microsoft.com/office/drawing/2014/main" id="{0CA6A7EE-24DC-5A47-819B-38DE79CBAB0C}"/>
              </a:ext>
            </a:extLst>
          </p:cNvPr>
          <p:cNvSpPr/>
          <p:nvPr/>
        </p:nvSpPr>
        <p:spPr>
          <a:xfrm>
            <a:off x="8265856" y="4534623"/>
            <a:ext cx="171474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000" dirty="0">
                <a:solidFill>
                  <a:srgbClr val="000000"/>
                </a:solidFill>
                <a:ea typeface="Amazon Ember" panose="020B0603020204020204" pitchFamily="34" charset="0"/>
                <a:cs typeface="Amazon Ember" panose="020B0603020204020204" pitchFamily="34" charset="0"/>
              </a:rPr>
              <a:t>Lambda function</a:t>
            </a:r>
          </a:p>
          <a:p>
            <a:pPr algn="ctr"/>
            <a:r>
              <a:rPr lang="en-US" sz="1000" i="1" dirty="0">
                <a:solidFill>
                  <a:srgbClr val="000000"/>
                </a:solidFill>
                <a:ea typeface="Amazon Ember" panose="020B0603020204020204" pitchFamily="34" charset="0"/>
                <a:cs typeface="Amazon Ember" panose="020B0603020204020204" pitchFamily="34" charset="0"/>
              </a:rPr>
              <a:t>data transformation</a:t>
            </a:r>
            <a:endParaRPr lang="en-US" sz="1000" i="1" dirty="0"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pic>
        <p:nvPicPr>
          <p:cNvPr id="202" name="Graphic 13">
            <a:extLst>
              <a:ext uri="{FF2B5EF4-FFF2-40B4-BE49-F238E27FC236}">
                <a16:creationId xmlns:a16="http://schemas.microsoft.com/office/drawing/2014/main" id="{E4F43A77-C175-3C48-A5D2-499DF46D400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01000" y="4169857"/>
            <a:ext cx="385030" cy="3850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443758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2C6148-E3E5-664B-8A24-89C2726A7A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3768" y="401065"/>
            <a:ext cx="10515600" cy="982412"/>
          </a:xfrm>
        </p:spPr>
        <p:txBody>
          <a:bodyPr/>
          <a:lstStyle/>
          <a:p>
            <a:r>
              <a:rPr lang="en-US" dirty="0"/>
              <a:t>Resources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ECCB9B0-CBBE-A041-9695-C37896486A2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For all service icons, refer to </a:t>
            </a:r>
            <a:r>
              <a:rPr lang="en-US" dirty="0">
                <a:hlinkClick r:id="rId2"/>
              </a:rPr>
              <a:t>AWS Architecture Icons</a:t>
            </a:r>
            <a:r>
              <a:rPr lang="en-US" dirty="0"/>
              <a:t>.</a:t>
            </a:r>
          </a:p>
          <a:p>
            <a:r>
              <a:rPr lang="en-US" dirty="0"/>
              <a:t>For more architecture diagrams, refer to </a:t>
            </a:r>
            <a:r>
              <a:rPr lang="en-US" dirty="0">
                <a:hlinkClick r:id="rId3"/>
              </a:rPr>
              <a:t>AWS Architecture Center</a:t>
            </a:r>
            <a:r>
              <a:rPr lang="en-US" dirty="0"/>
              <a:t>.</a:t>
            </a:r>
          </a:p>
          <a:p>
            <a:r>
              <a:rPr lang="en-US" dirty="0"/>
              <a:t>For more AWS best practices, refer to </a:t>
            </a:r>
            <a:r>
              <a:rPr lang="en-US" dirty="0">
                <a:hlinkClick r:id="rId4"/>
              </a:rPr>
              <a:t>AWS Well-Architected</a:t>
            </a:r>
            <a:r>
              <a:rPr lang="en-US" dirty="0"/>
              <a:t>.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/>
              <a:t>If you have suggestions about making this experience better, </a:t>
            </a:r>
            <a:r>
              <a:rPr lang="en-US" dirty="0">
                <a:hlinkClick r:id="rId5"/>
              </a:rPr>
              <a:t>provide feedback</a:t>
            </a:r>
            <a:r>
              <a:rPr lang="en-US" dirty="0"/>
              <a:t>.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26C8BDD-2AC7-FD49-B718-D5C3842239D0}"/>
              </a:ext>
            </a:extLst>
          </p:cNvPr>
          <p:cNvSpPr txBox="1"/>
          <p:nvPr/>
        </p:nvSpPr>
        <p:spPr>
          <a:xfrm>
            <a:off x="673768" y="1174282"/>
            <a:ext cx="97311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To get started with customizing your architecture diagram, refer to the following resources.</a:t>
            </a:r>
          </a:p>
        </p:txBody>
      </p:sp>
    </p:spTree>
    <p:extLst>
      <p:ext uri="{BB962C8B-B14F-4D97-AF65-F5344CB8AC3E}">
        <p14:creationId xmlns:p14="http://schemas.microsoft.com/office/powerpoint/2010/main" val="249575969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58609</TotalTime>
  <Words>325</Words>
  <Application>Microsoft Macintosh PowerPoint</Application>
  <PresentationFormat>Widescreen</PresentationFormat>
  <Paragraphs>71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Amazon Ember</vt:lpstr>
      <vt:lpstr>Arial</vt:lpstr>
      <vt:lpstr>Calibri</vt:lpstr>
      <vt:lpstr>Calibri Light</vt:lpstr>
      <vt:lpstr>Office Theme</vt:lpstr>
      <vt:lpstr>PowerPoint Presentation</vt:lpstr>
      <vt:lpstr>Resources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AWS DevOps Monitoring Dashboard</dc:title>
  <dc:subject/>
  <dc:creator>Amazon Web Services</dc:creator>
  <cp:keywords/>
  <dc:description/>
  <cp:lastModifiedBy>Janelle Nolan</cp:lastModifiedBy>
  <cp:revision>94</cp:revision>
  <dcterms:created xsi:type="dcterms:W3CDTF">2020-07-21T19:38:25Z</dcterms:created>
  <dcterms:modified xsi:type="dcterms:W3CDTF">2022-06-23T16:41:13Z</dcterms:modified>
  <cp:category/>
</cp:coreProperties>
</file>