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279" r:id="rId2"/>
    <p:sldId id="277" r:id="rId3"/>
    <p:sldId id="27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bby Chang" initials="DC" lastIdx="8" clrIdx="0">
    <p:extLst>
      <p:ext uri="{19B8F6BF-5375-455C-9EA6-DF929625EA0E}">
        <p15:presenceInfo xmlns:p15="http://schemas.microsoft.com/office/powerpoint/2012/main" userId="Debby Cha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49"/>
    <p:restoredTop sz="94721"/>
  </p:normalViewPr>
  <p:slideViewPr>
    <p:cSldViewPr snapToGrid="0" snapToObjects="1">
      <p:cViewPr varScale="1">
        <p:scale>
          <a:sx n="124" d="100"/>
          <a:sy n="124" d="100"/>
        </p:scale>
        <p:origin x="544"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E6B231-60EB-4C49-AAEF-269B5DFF8A47}" type="datetimeFigureOut">
              <a:rPr lang="en-US" smtClean="0"/>
              <a:t>6/10/24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686CF6-1F11-0F42-9224-21A256809AAC}" type="slidenum">
              <a:rPr lang="en-US" smtClean="0"/>
              <a:t>‹#›</a:t>
            </a:fld>
            <a:endParaRPr lang="en-US" dirty="0"/>
          </a:p>
        </p:txBody>
      </p:sp>
    </p:spTree>
    <p:extLst>
      <p:ext uri="{BB962C8B-B14F-4D97-AF65-F5344CB8AC3E}">
        <p14:creationId xmlns:p14="http://schemas.microsoft.com/office/powerpoint/2010/main" val="3501734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quip-amazon.com/5XEtAzI2yYvC/Code-Sample-Events"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 developer initiates an activity in AWS CI/CD pipeline such as push code changes. These activities create Amazon </a:t>
            </a:r>
            <a:r>
              <a:rPr lang="en-US" sz="1200" u="sng" kern="1200" dirty="0">
                <a:solidFill>
                  <a:schemeClr val="tx1"/>
                </a:solidFill>
                <a:effectLst/>
                <a:latin typeface="+mn-lt"/>
                <a:ea typeface="+mn-ea"/>
                <a:cs typeface="+mn-cs"/>
                <a:hlinkClick r:id="rId3"/>
              </a:rPr>
              <a:t>CloudWatch events</a:t>
            </a:r>
            <a:r>
              <a:rPr lang="en-US" sz="1200" kern="1200" dirty="0">
                <a:solidFill>
                  <a:schemeClr val="tx1"/>
                </a:solidFill>
                <a:effectLst/>
                <a:latin typeface="+mn-lt"/>
                <a:ea typeface="+mn-ea"/>
                <a:cs typeface="+mn-cs"/>
              </a:rPr>
              <a: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An Amazon EventBridge event rule detects the CloudWatch events and sends the event data to an Amazon Kinesis Firehose Delivery Stream. One event rule per event source.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An event rule is also created to capture event data from Amazon CloudWatch Synthetics Canary if customer has set up the canary – only needed for MTTR.</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Firehose uses a Lambda function for data transformation. It extracts relevant data and sends it to an Amazon S3 bucket.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An Amazon Athena database queries the S3 data and returns the query result to an Amazon QuickSight.</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An Amazon QuickSight obtains the query result and builds dashboard displays for the management team.</a:t>
            </a:r>
          </a:p>
          <a:p>
            <a:endParaRPr lang="en-US" b="1" dirty="0"/>
          </a:p>
          <a:p>
            <a:endParaRPr lang="en-US" dirty="0"/>
          </a:p>
        </p:txBody>
      </p:sp>
      <p:sp>
        <p:nvSpPr>
          <p:cNvPr id="4" name="Slide Number Placeholder 3"/>
          <p:cNvSpPr>
            <a:spLocks noGrp="1"/>
          </p:cNvSpPr>
          <p:nvPr>
            <p:ph type="sldNum" sz="quarter" idx="5"/>
          </p:nvPr>
        </p:nvSpPr>
        <p:spPr/>
        <p:txBody>
          <a:bodyPr/>
          <a:lstStyle/>
          <a:p>
            <a:fld id="{C353B235-0EC1-A945-8A73-E24DD50E9288}" type="slidenum">
              <a:rPr lang="en-US" smtClean="0"/>
              <a:t>1</a:t>
            </a:fld>
            <a:endParaRPr lang="en-US" dirty="0"/>
          </a:p>
        </p:txBody>
      </p:sp>
    </p:spTree>
    <p:extLst>
      <p:ext uri="{BB962C8B-B14F-4D97-AF65-F5344CB8AC3E}">
        <p14:creationId xmlns:p14="http://schemas.microsoft.com/office/powerpoint/2010/main" val="8103138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F70B15-2441-8C40-A7FF-E2A903BA09D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FEDCD3-FE1E-3A42-A167-0D7548E860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AAA736C-3AF2-754D-B90D-CBD093139540}"/>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5" name="Footer Placeholder 4">
            <a:extLst>
              <a:ext uri="{FF2B5EF4-FFF2-40B4-BE49-F238E27FC236}">
                <a16:creationId xmlns:a16="http://schemas.microsoft.com/office/drawing/2014/main" id="{30846406-6A04-E148-9208-C65993B695B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6F5A83A-851E-1A44-9FCE-6FFD4813A64B}"/>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256765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A80F3-24C0-CB47-9701-966500419C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E4C93E1-0242-0D43-9778-62EBD48D13B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F8B7D1-6415-D741-8ED7-723B58CDB634}"/>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5" name="Footer Placeholder 4">
            <a:extLst>
              <a:ext uri="{FF2B5EF4-FFF2-40B4-BE49-F238E27FC236}">
                <a16:creationId xmlns:a16="http://schemas.microsoft.com/office/drawing/2014/main" id="{6C8EDD59-7593-9648-BF09-F82F663A9CC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33E32E3-4EBB-0146-BCB3-694DD5433450}"/>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2846394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D1C21A-B8BD-4146-8AD7-8E9448250F6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B22FC8A-61FE-DB4B-8F2A-FE5EDE2F03E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7F5535-45FC-9A44-81C9-97555F81DD47}"/>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5" name="Footer Placeholder 4">
            <a:extLst>
              <a:ext uri="{FF2B5EF4-FFF2-40B4-BE49-F238E27FC236}">
                <a16:creationId xmlns:a16="http://schemas.microsoft.com/office/drawing/2014/main" id="{FA8AC401-C660-EF4F-B64A-0D14A2C67D0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B02AEFD-3CC8-8F44-9371-5A08F34072F0}"/>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4270368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85C4C-80D1-964F-8C27-E6533D3185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75D3B0B-74C5-4245-AEBB-F2783844752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775128-5C99-924A-8235-4D35BDF56193}"/>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5" name="Footer Placeholder 4">
            <a:extLst>
              <a:ext uri="{FF2B5EF4-FFF2-40B4-BE49-F238E27FC236}">
                <a16:creationId xmlns:a16="http://schemas.microsoft.com/office/drawing/2014/main" id="{0DC43A23-0936-5347-BCEE-94B0BBC5ED6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C6E944D-764C-594E-89F2-A935820DCC1A}"/>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5176346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914EC-30FA-784D-89FE-065ABF8A6F6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3902DC6-75AF-934A-8CD0-3860E57B69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721C632-EFB6-984D-9E96-59FFF4489667}"/>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5" name="Footer Placeholder 4">
            <a:extLst>
              <a:ext uri="{FF2B5EF4-FFF2-40B4-BE49-F238E27FC236}">
                <a16:creationId xmlns:a16="http://schemas.microsoft.com/office/drawing/2014/main" id="{152F414A-1C2C-F74E-966B-28ED8607582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D465928-0931-B243-805D-290462A0E426}"/>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3272541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9B84D-AA29-BF47-A2C3-00F3CC6F5CA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9547C6-5414-4D49-B625-9F62F01829D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77F339C-0A28-6E45-9806-D043A1E2EB9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A000151-3BFF-394D-AA82-5EC5D874DEA0}"/>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6" name="Footer Placeholder 5">
            <a:extLst>
              <a:ext uri="{FF2B5EF4-FFF2-40B4-BE49-F238E27FC236}">
                <a16:creationId xmlns:a16="http://schemas.microsoft.com/office/drawing/2014/main" id="{D1A515EA-2174-8A4C-9226-DDCFAF19DD98}"/>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48A7A2B-22F6-B34E-AAAA-F650C35AA05C}"/>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4033797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D5B524-B009-1849-954B-63F1A2B2540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D1A1271-2C8E-744E-B3A6-F1F4D0BD5C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30C27E9-0BB9-684A-83E9-B98AEBE76CEA}"/>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68C2C89-FB2B-2848-9CBC-845ACD8AEE3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318A7B3-5BB6-F142-8991-B826A35EBCB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37F6A90-BCA7-A844-BDD1-229C01420ACF}"/>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8" name="Footer Placeholder 7">
            <a:extLst>
              <a:ext uri="{FF2B5EF4-FFF2-40B4-BE49-F238E27FC236}">
                <a16:creationId xmlns:a16="http://schemas.microsoft.com/office/drawing/2014/main" id="{9570EB13-5D11-5449-9512-615224438FE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1D989CFB-D3AA-5D40-8CD5-82FB72E23CC5}"/>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6905529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4C06F-E9D1-9848-8730-019EDC09AF7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4F6A42A-BD0A-6044-B98A-667A10B91A05}"/>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4" name="Footer Placeholder 3">
            <a:extLst>
              <a:ext uri="{FF2B5EF4-FFF2-40B4-BE49-F238E27FC236}">
                <a16:creationId xmlns:a16="http://schemas.microsoft.com/office/drawing/2014/main" id="{3E66F7CE-1782-F34B-8546-4418076A07D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95A4FECA-CEB6-EA48-989E-7692058365D3}"/>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427383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25ACDC-A542-1644-ACC8-03BEFDCE9394}"/>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3" name="Footer Placeholder 2">
            <a:extLst>
              <a:ext uri="{FF2B5EF4-FFF2-40B4-BE49-F238E27FC236}">
                <a16:creationId xmlns:a16="http://schemas.microsoft.com/office/drawing/2014/main" id="{4C73CAD7-D680-3248-89AC-406C3A2FBF5A}"/>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2F4454D-3F33-CF4C-AAEA-B9C5C3288F25}"/>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19903239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8DC62-3092-4F47-B1CE-3F896D0903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2C02A2-C681-EC4D-883E-EDD4C9F355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3B3D7A2-001A-E546-90B4-92D80CF484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B7D9759-F5A3-D041-9C49-871DE9391CDA}"/>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6" name="Footer Placeholder 5">
            <a:extLst>
              <a:ext uri="{FF2B5EF4-FFF2-40B4-BE49-F238E27FC236}">
                <a16:creationId xmlns:a16="http://schemas.microsoft.com/office/drawing/2014/main" id="{0F16F5AD-6FC4-0546-BCC8-1996C15EBDF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C97A332-74A7-C049-9406-D84CFB5A08B0}"/>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336185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A51D8-6D19-DF4B-9F98-C7AC0FFEE2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D56044-1EBB-F64A-B5BC-EF7CA426207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5045DFA7-FA61-E240-8E13-D17D1C0DAB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3896980-11CA-3B45-AE34-01194C85EF7E}"/>
              </a:ext>
            </a:extLst>
          </p:cNvPr>
          <p:cNvSpPr>
            <a:spLocks noGrp="1"/>
          </p:cNvSpPr>
          <p:nvPr>
            <p:ph type="dt" sz="half" idx="10"/>
          </p:nvPr>
        </p:nvSpPr>
        <p:spPr/>
        <p:txBody>
          <a:bodyPr/>
          <a:lstStyle/>
          <a:p>
            <a:fld id="{9FD802BD-3636-C34F-81A0-C5C670484C61}" type="datetimeFigureOut">
              <a:rPr lang="en-US" smtClean="0"/>
              <a:t>6/10/24</a:t>
            </a:fld>
            <a:endParaRPr lang="en-US" dirty="0"/>
          </a:p>
        </p:txBody>
      </p:sp>
      <p:sp>
        <p:nvSpPr>
          <p:cNvPr id="6" name="Footer Placeholder 5">
            <a:extLst>
              <a:ext uri="{FF2B5EF4-FFF2-40B4-BE49-F238E27FC236}">
                <a16:creationId xmlns:a16="http://schemas.microsoft.com/office/drawing/2014/main" id="{453CCDDE-3E46-2544-ACD5-1F7475EA9527}"/>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85FCE0F-973C-2D41-A199-7D2984F733B4}"/>
              </a:ext>
            </a:extLst>
          </p:cNvPr>
          <p:cNvSpPr>
            <a:spLocks noGrp="1"/>
          </p:cNvSpPr>
          <p:nvPr>
            <p:ph type="sldNum" sz="quarter" idx="12"/>
          </p:nvPr>
        </p:nvSpPr>
        <p:spPr/>
        <p:txBody>
          <a:bodyPr/>
          <a:lstStyle/>
          <a:p>
            <a:fld id="{7E73FA04-4AF2-1744-AE26-E4FC07BCCC7D}" type="slidenum">
              <a:rPr lang="en-US" smtClean="0"/>
              <a:t>‹#›</a:t>
            </a:fld>
            <a:endParaRPr lang="en-US" dirty="0"/>
          </a:p>
        </p:txBody>
      </p:sp>
    </p:spTree>
    <p:extLst>
      <p:ext uri="{BB962C8B-B14F-4D97-AF65-F5344CB8AC3E}">
        <p14:creationId xmlns:p14="http://schemas.microsoft.com/office/powerpoint/2010/main" val="733736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15F298-9AE0-F440-B542-5F54802A7B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099FAE3-2B3B-D548-B56B-CE84E6538C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D3DF35-730C-C244-B98A-CB1C9F822F9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D802BD-3636-C34F-81A0-C5C670484C61}" type="datetimeFigureOut">
              <a:rPr lang="en-US" smtClean="0"/>
              <a:t>6/10/24</a:t>
            </a:fld>
            <a:endParaRPr lang="en-US" dirty="0"/>
          </a:p>
        </p:txBody>
      </p:sp>
      <p:sp>
        <p:nvSpPr>
          <p:cNvPr id="5" name="Footer Placeholder 4">
            <a:extLst>
              <a:ext uri="{FF2B5EF4-FFF2-40B4-BE49-F238E27FC236}">
                <a16:creationId xmlns:a16="http://schemas.microsoft.com/office/drawing/2014/main" id="{E14F7E14-3D8F-1644-8351-8BCD9C2C76C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8B280F83-AAFE-764D-9B87-A488A02ADD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73FA04-4AF2-1744-AE26-E4FC07BCCC7D}" type="slidenum">
              <a:rPr lang="en-US" smtClean="0"/>
              <a:t>‹#›</a:t>
            </a:fld>
            <a:endParaRPr lang="en-US" dirty="0"/>
          </a:p>
        </p:txBody>
      </p:sp>
    </p:spTree>
    <p:extLst>
      <p:ext uri="{BB962C8B-B14F-4D97-AF65-F5344CB8AC3E}">
        <p14:creationId xmlns:p14="http://schemas.microsoft.com/office/powerpoint/2010/main" val="14212102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0.png"/><Relationship Id="rId18" Type="http://schemas.openxmlformats.org/officeDocument/2006/relationships/image" Target="../media/image15.png"/><Relationship Id="rId26" Type="http://schemas.openxmlformats.org/officeDocument/2006/relationships/image" Target="../media/image23.png"/><Relationship Id="rId3" Type="http://schemas.openxmlformats.org/officeDocument/2006/relationships/image" Target="../media/image1.png"/><Relationship Id="rId21" Type="http://schemas.openxmlformats.org/officeDocument/2006/relationships/image" Target="../media/image18.svg"/><Relationship Id="rId7" Type="http://schemas.openxmlformats.org/officeDocument/2006/relationships/image" Target="../media/image4.png"/><Relationship Id="rId12" Type="http://schemas.openxmlformats.org/officeDocument/2006/relationships/image" Target="../media/image9.png"/><Relationship Id="rId17" Type="http://schemas.openxmlformats.org/officeDocument/2006/relationships/image" Target="../media/image14.png"/><Relationship Id="rId25" Type="http://schemas.openxmlformats.org/officeDocument/2006/relationships/image" Target="../media/image22.svg"/><Relationship Id="rId33" Type="http://schemas.openxmlformats.org/officeDocument/2006/relationships/image" Target="../media/image30.svg"/><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7.png"/><Relationship Id="rId29" Type="http://schemas.openxmlformats.org/officeDocument/2006/relationships/image" Target="../media/image26.svg"/><Relationship Id="rId1" Type="http://schemas.openxmlformats.org/officeDocument/2006/relationships/slideLayout" Target="../slideLayouts/slideLayout1.xml"/><Relationship Id="rId6" Type="http://schemas.openxmlformats.org/officeDocument/2006/relationships/hyperlink" Target="https://docs.aws.amazon.com/architecture-diagram/latest/fraud-ring-detection-using-Neo4j-and-graphs/fraud-ring-detection-using-Neo4j-and-graphs.html" TargetMode="External"/><Relationship Id="rId11" Type="http://schemas.openxmlformats.org/officeDocument/2006/relationships/image" Target="../media/image8.png"/><Relationship Id="rId24" Type="http://schemas.openxmlformats.org/officeDocument/2006/relationships/image" Target="../media/image21.png"/><Relationship Id="rId32" Type="http://schemas.openxmlformats.org/officeDocument/2006/relationships/image" Target="../media/image29.png"/><Relationship Id="rId5" Type="http://schemas.openxmlformats.org/officeDocument/2006/relationships/image" Target="../media/image3.png"/><Relationship Id="rId15" Type="http://schemas.openxmlformats.org/officeDocument/2006/relationships/image" Target="../media/image12.png"/><Relationship Id="rId23" Type="http://schemas.openxmlformats.org/officeDocument/2006/relationships/image" Target="../media/image20.svg"/><Relationship Id="rId28" Type="http://schemas.openxmlformats.org/officeDocument/2006/relationships/image" Target="../media/image25.png"/><Relationship Id="rId10" Type="http://schemas.openxmlformats.org/officeDocument/2006/relationships/image" Target="../media/image7.png"/><Relationship Id="rId19" Type="http://schemas.openxmlformats.org/officeDocument/2006/relationships/image" Target="../media/image16.svg"/><Relationship Id="rId31" Type="http://schemas.openxmlformats.org/officeDocument/2006/relationships/image" Target="../media/image28.svg"/><Relationship Id="rId4" Type="http://schemas.openxmlformats.org/officeDocument/2006/relationships/image" Target="../media/image2.svg"/><Relationship Id="rId9" Type="http://schemas.openxmlformats.org/officeDocument/2006/relationships/image" Target="../media/image6.png"/><Relationship Id="rId14" Type="http://schemas.openxmlformats.org/officeDocument/2006/relationships/image" Target="../media/image11.png"/><Relationship Id="rId22" Type="http://schemas.openxmlformats.org/officeDocument/2006/relationships/image" Target="../media/image19.png"/><Relationship Id="rId27" Type="http://schemas.openxmlformats.org/officeDocument/2006/relationships/image" Target="../media/image24.svg"/><Relationship Id="rId30" Type="http://schemas.openxmlformats.org/officeDocument/2006/relationships/image" Target="../media/image27.png"/><Relationship Id="rId8"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hyperlink" Target="https://neo4j.com/amazon" TargetMode="External"/><Relationship Id="rId2" Type="http://schemas.openxmlformats.org/officeDocument/2006/relationships/hyperlink" Target="https://aws.amazon.com/marketplace/seller-profile?id=23ec694a-d2af-4641-b4d3-b7201ab2f5f9" TargetMode="External"/><Relationship Id="rId1" Type="http://schemas.openxmlformats.org/officeDocument/2006/relationships/slideLayout" Target="../slideLayouts/slideLayout2.xml"/><Relationship Id="rId4" Type="http://schemas.openxmlformats.org/officeDocument/2006/relationships/hyperlink" Target="https://neo4j.com/use-cases/fraud-detection/"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aws.amazon.com/architecture/" TargetMode="External"/><Relationship Id="rId2" Type="http://schemas.openxmlformats.org/officeDocument/2006/relationships/hyperlink" Target="https://aws.amazon.com/architecture/icons/" TargetMode="External"/><Relationship Id="rId1" Type="http://schemas.openxmlformats.org/officeDocument/2006/relationships/slideLayout" Target="../slideLayouts/slideLayout2.xml"/><Relationship Id="rId5" Type="http://schemas.openxmlformats.org/officeDocument/2006/relationships/hyperlink" Target="https://docs-feedback.aws.amazon.com/feedback.jsp?feedback_destination_id=a0d18259-7974-4e8f-8382-0a4be53f4374&amp;topic_url=http://docs.aws.amazon.com/en_us/architecture-diagrams/latest/high-performance-computing-on-aws/high-performance-computing-on-aws.html" TargetMode="External"/><Relationship Id="rId4" Type="http://schemas.openxmlformats.org/officeDocument/2006/relationships/hyperlink" Target="https://aws.amazon.com/architecture/well-architected/?wa-lens-whitepapers.sort-by=item.additionalFields.sortDate&amp;wa-lens-whitepapers.sort-order=desc"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Graphic 102">
            <a:extLst>
              <a:ext uri="{FF2B5EF4-FFF2-40B4-BE49-F238E27FC236}">
                <a16:creationId xmlns:a16="http://schemas.microsoft.com/office/drawing/2014/main" id="{1DD42CEA-08C0-B743-AC84-1AA6A123B8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9392" y="6406198"/>
            <a:ext cx="585391" cy="348070"/>
          </a:xfrm>
          <a:prstGeom prst="rect">
            <a:avLst/>
          </a:prstGeom>
        </p:spPr>
      </p:pic>
      <p:sp>
        <p:nvSpPr>
          <p:cNvPr id="104" name="AWS copyright text">
            <a:extLst>
              <a:ext uri="{FF2B5EF4-FFF2-40B4-BE49-F238E27FC236}">
                <a16:creationId xmlns:a16="http://schemas.microsoft.com/office/drawing/2014/main" id="{E926D9DC-0FDF-1C44-85C5-53E31AA8B8D0}"/>
              </a:ext>
            </a:extLst>
          </p:cNvPr>
          <p:cNvSpPr txBox="1">
            <a:spLocks noChangeArrowheads="1"/>
          </p:cNvSpPr>
          <p:nvPr/>
        </p:nvSpPr>
        <p:spPr bwMode="auto">
          <a:xfrm>
            <a:off x="1143000" y="6619133"/>
            <a:ext cx="4036484" cy="14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pPr eaLnBrk="1" hangingPunct="1"/>
            <a:r>
              <a:rPr lang="en-US" altLang="x-none" sz="933" b="0" i="0" dirty="0">
                <a:solidFill>
                  <a:srgbClr val="7F7F7F"/>
                </a:solidFill>
                <a:latin typeface="Amazon Ember" panose="020B0603020204020204" pitchFamily="34" charset="0"/>
                <a:ea typeface="Amazon Ember" panose="020B0603020204020204" pitchFamily="34" charset="0"/>
                <a:cs typeface="Amazon Ember" panose="020B0603020204020204" pitchFamily="34" charset="0"/>
              </a:rPr>
              <a:t>© 2023, Amazon Web Services, Inc. or its affiliates. All rights reserved.</a:t>
            </a:r>
          </a:p>
        </p:txBody>
      </p:sp>
      <p:sp>
        <p:nvSpPr>
          <p:cNvPr id="110" name="Rectangle 109">
            <a:extLst>
              <a:ext uri="{FF2B5EF4-FFF2-40B4-BE49-F238E27FC236}">
                <a16:creationId xmlns:a16="http://schemas.microsoft.com/office/drawing/2014/main" id="{77B0D90A-97FA-6C4F-93F6-8ACFCD5386B1}"/>
              </a:ext>
            </a:extLst>
          </p:cNvPr>
          <p:cNvSpPr/>
          <p:nvPr/>
        </p:nvSpPr>
        <p:spPr>
          <a:xfrm>
            <a:off x="2239169" y="1470762"/>
            <a:ext cx="1293143" cy="3970450"/>
          </a:xfrm>
          <a:prstGeom prst="rect">
            <a:avLst/>
          </a:prstGeom>
          <a:noFill/>
          <a:ln w="12700">
            <a:solidFill>
              <a:srgbClr val="5A6B86"/>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a:lstStyle/>
          <a:p>
            <a:pPr algn="ctr" eaLnBrk="1" fontAlgn="auto" hangingPunct="1">
              <a:spcBef>
                <a:spcPts val="0"/>
              </a:spcBef>
              <a:spcAft>
                <a:spcPts val="0"/>
              </a:spcAft>
              <a:defRPr/>
            </a:pPr>
            <a:r>
              <a:rPr lang="en-US" sz="1100" dirty="0">
                <a:solidFill>
                  <a:schemeClr val="bg1">
                    <a:lumMod val="10000"/>
                  </a:schemeClr>
                </a:solidFill>
                <a:latin typeface="Amazon Ember" panose="020B0603020204020204" pitchFamily="34" charset="0"/>
                <a:ea typeface="Amazon Ember" panose="020B0603020204020204" pitchFamily="34" charset="0"/>
                <a:cs typeface="Amazon Ember" panose="020B0603020204020204" pitchFamily="34" charset="0"/>
              </a:rPr>
              <a:t>Data sources</a:t>
            </a:r>
          </a:p>
        </p:txBody>
      </p:sp>
      <p:sp>
        <p:nvSpPr>
          <p:cNvPr id="112" name="Rectangle 111">
            <a:extLst>
              <a:ext uri="{FF2B5EF4-FFF2-40B4-BE49-F238E27FC236}">
                <a16:creationId xmlns:a16="http://schemas.microsoft.com/office/drawing/2014/main" id="{70E221FD-31D9-1447-B006-BC489196A5A0}"/>
              </a:ext>
            </a:extLst>
          </p:cNvPr>
          <p:cNvSpPr/>
          <p:nvPr/>
        </p:nvSpPr>
        <p:spPr>
          <a:xfrm>
            <a:off x="2024988" y="859090"/>
            <a:ext cx="9064544" cy="522855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457200" tIns="91440"/>
          <a:lstStyle/>
          <a:p>
            <a:pPr eaLnBrk="1" fontAlgn="auto" hangingPunct="1">
              <a:spcBef>
                <a:spcPts val="0"/>
              </a:spcBef>
              <a:spcAft>
                <a:spcPts val="0"/>
              </a:spcAft>
              <a:defRPr/>
            </a:pPr>
            <a:r>
              <a:rPr lang="en-US" sz="1200" dirty="0">
                <a:solidFill>
                  <a:sysClr val="windowText" lastClr="000000"/>
                </a:solidFill>
                <a:latin typeface="Amazon Ember" panose="020B0603020204020204" pitchFamily="34" charset="0"/>
                <a:ea typeface="Amazon Ember" panose="020B0603020204020204" pitchFamily="34" charset="0"/>
                <a:cs typeface="Amazon Ember" panose="020B0603020204020204" pitchFamily="34" charset="0"/>
              </a:rPr>
              <a:t>AWS Cloud</a:t>
            </a:r>
          </a:p>
        </p:txBody>
      </p:sp>
      <p:pic>
        <p:nvPicPr>
          <p:cNvPr id="113" name="Graphic 20">
            <a:extLst>
              <a:ext uri="{FF2B5EF4-FFF2-40B4-BE49-F238E27FC236}">
                <a16:creationId xmlns:a16="http://schemas.microsoft.com/office/drawing/2014/main" id="{3C2C5D43-21B4-6E4C-BEC8-EF5D2B5D16A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4988" y="859090"/>
            <a:ext cx="330200" cy="33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Box 50">
            <a:extLst>
              <a:ext uri="{FF2B5EF4-FFF2-40B4-BE49-F238E27FC236}">
                <a16:creationId xmlns:a16="http://schemas.microsoft.com/office/drawing/2014/main" id="{44C66A8E-F283-4763-B096-ACFA9F5EC61A}"/>
              </a:ext>
            </a:extLst>
          </p:cNvPr>
          <p:cNvSpPr txBox="1"/>
          <p:nvPr/>
        </p:nvSpPr>
        <p:spPr>
          <a:xfrm>
            <a:off x="95668" y="134489"/>
            <a:ext cx="6271935" cy="400110"/>
          </a:xfrm>
          <a:prstGeom prst="rect">
            <a:avLst/>
          </a:prstGeom>
          <a:noFill/>
        </p:spPr>
        <p:txBody>
          <a:bodyPr wrap="square" rtlCol="0">
            <a:spAutoFit/>
          </a:bodyPr>
          <a:lstStyle/>
          <a:p>
            <a:r>
              <a:rPr lang="en-US" sz="2000" b="1" dirty="0">
                <a:latin typeface="Amazon Ember" panose="020B0603020204020204" pitchFamily="34" charset="0"/>
                <a:ea typeface="Amazon Ember" panose="020B0603020204020204" pitchFamily="34" charset="0"/>
                <a:cs typeface="Amazon Ember" panose="020B0603020204020204" pitchFamily="34" charset="0"/>
              </a:rPr>
              <a:t>Fraud Ring Detection using Neo4j and Graphs</a:t>
            </a:r>
          </a:p>
        </p:txBody>
      </p:sp>
      <p:sp>
        <p:nvSpPr>
          <p:cNvPr id="52" name="TextBox 51">
            <a:extLst>
              <a:ext uri="{FF2B5EF4-FFF2-40B4-BE49-F238E27FC236}">
                <a16:creationId xmlns:a16="http://schemas.microsoft.com/office/drawing/2014/main" id="{DB8F7425-C01F-4322-A5E8-4271654E0F7E}"/>
              </a:ext>
            </a:extLst>
          </p:cNvPr>
          <p:cNvSpPr txBox="1"/>
          <p:nvPr/>
        </p:nvSpPr>
        <p:spPr>
          <a:xfrm>
            <a:off x="101092" y="458980"/>
            <a:ext cx="4862833" cy="307777"/>
          </a:xfrm>
          <a:prstGeom prst="rect">
            <a:avLst/>
          </a:prstGeom>
          <a:noFill/>
        </p:spPr>
        <p:txBody>
          <a:bodyPr wrap="square" rtlCol="0">
            <a:spAutoFit/>
          </a:bodyPr>
          <a:lstStyle/>
          <a:p>
            <a:r>
              <a:rPr lang="en-US" sz="1400" dirty="0">
                <a:latin typeface="Amazon Ember" panose="020B0603020204020204" pitchFamily="34" charset="0"/>
                <a:ea typeface="Amazon Ember" panose="020B0603020204020204" pitchFamily="34" charset="0"/>
                <a:cs typeface="Amazon Ember" panose="020B0603020204020204" pitchFamily="34" charset="0"/>
              </a:rPr>
              <a:t>For the architecture description, refer to the </a:t>
            </a:r>
            <a:r>
              <a:rPr lang="en-US" sz="1400" dirty="0">
                <a:latin typeface="Amazon Ember" panose="020B0603020204020204" pitchFamily="34" charset="0"/>
                <a:ea typeface="Amazon Ember" panose="020B0603020204020204" pitchFamily="34" charset="0"/>
                <a:cs typeface="Amazon Ember" panose="020B0603020204020204" pitchFamily="34" charset="0"/>
                <a:hlinkClick r:id="rId6"/>
              </a:rPr>
              <a:t>full diagram</a:t>
            </a:r>
            <a:r>
              <a:rPr lang="en-US" sz="1400" dirty="0">
                <a:latin typeface="Amazon Ember" panose="020B0603020204020204" pitchFamily="34" charset="0"/>
                <a:ea typeface="Amazon Ember" panose="020B0603020204020204" pitchFamily="34" charset="0"/>
                <a:cs typeface="Amazon Ember" panose="020B0603020204020204" pitchFamily="34" charset="0"/>
              </a:rPr>
              <a:t>. </a:t>
            </a:r>
          </a:p>
        </p:txBody>
      </p:sp>
      <p:sp>
        <p:nvSpPr>
          <p:cNvPr id="4" name="Google Shape;346;p56">
            <a:extLst>
              <a:ext uri="{FF2B5EF4-FFF2-40B4-BE49-F238E27FC236}">
                <a16:creationId xmlns:a16="http://schemas.microsoft.com/office/drawing/2014/main" id="{DD409E7C-D299-AC5C-7CD9-6F788DFCF4D8}"/>
              </a:ext>
            </a:extLst>
          </p:cNvPr>
          <p:cNvSpPr/>
          <p:nvPr/>
        </p:nvSpPr>
        <p:spPr>
          <a:xfrm>
            <a:off x="2445901" y="1886932"/>
            <a:ext cx="878700" cy="1472400"/>
          </a:xfrm>
          <a:prstGeom prst="rect">
            <a:avLst/>
          </a:prstGeom>
          <a:noFill/>
          <a:ln w="9525" cap="flat" cmpd="sng">
            <a:solidFill>
              <a:schemeClr val="dk2"/>
            </a:solidFill>
            <a:prstDash val="dash"/>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5" name="Google Shape;347;p56">
            <a:extLst>
              <a:ext uri="{FF2B5EF4-FFF2-40B4-BE49-F238E27FC236}">
                <a16:creationId xmlns:a16="http://schemas.microsoft.com/office/drawing/2014/main" id="{AE893C14-4349-962A-1BDF-8A93DE6B9BD4}"/>
              </a:ext>
            </a:extLst>
          </p:cNvPr>
          <p:cNvSpPr/>
          <p:nvPr/>
        </p:nvSpPr>
        <p:spPr>
          <a:xfrm>
            <a:off x="6459467" y="2246145"/>
            <a:ext cx="1455988" cy="2843530"/>
          </a:xfrm>
          <a:prstGeom prst="rect">
            <a:avLst/>
          </a:prstGeom>
          <a:solidFill>
            <a:srgbClr val="CCE7FF"/>
          </a:solidFill>
          <a:ln>
            <a:noFill/>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dirty="0">
              <a:solidFill>
                <a:srgbClr val="000000"/>
              </a:solidFill>
              <a:latin typeface="Arial"/>
              <a:ea typeface="Arial"/>
              <a:cs typeface="Arial"/>
              <a:sym typeface="Arial"/>
            </a:endParaRPr>
          </a:p>
        </p:txBody>
      </p:sp>
      <p:sp>
        <p:nvSpPr>
          <p:cNvPr id="8" name="Google Shape;350;p56">
            <a:extLst>
              <a:ext uri="{FF2B5EF4-FFF2-40B4-BE49-F238E27FC236}">
                <a16:creationId xmlns:a16="http://schemas.microsoft.com/office/drawing/2014/main" id="{9F5F1E73-244E-D283-5B5E-4F66CFE688E4}"/>
              </a:ext>
            </a:extLst>
          </p:cNvPr>
          <p:cNvSpPr txBox="1"/>
          <p:nvPr/>
        </p:nvSpPr>
        <p:spPr>
          <a:xfrm>
            <a:off x="9998768" y="4068147"/>
            <a:ext cx="798900" cy="346218"/>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a:latin typeface="Public Sans"/>
                <a:ea typeface="Public Sans"/>
                <a:cs typeface="Arial" panose="020B0604020202020204" pitchFamily="34" charset="0"/>
                <a:sym typeface="Public Sans"/>
              </a:rPr>
              <a:t>AWS </a:t>
            </a:r>
            <a:br>
              <a:rPr lang="en" sz="900">
                <a:latin typeface="Public Sans"/>
                <a:ea typeface="Public Sans"/>
                <a:cs typeface="Arial" panose="020B0604020202020204" pitchFamily="34" charset="0"/>
                <a:sym typeface="Public Sans"/>
              </a:rPr>
            </a:br>
            <a:r>
              <a:rPr lang="en" sz="900">
                <a:latin typeface="Public Sans"/>
                <a:ea typeface="Public Sans"/>
                <a:cs typeface="Arial" panose="020B0604020202020204" pitchFamily="34" charset="0"/>
                <a:sym typeface="Public Sans"/>
              </a:rPr>
              <a:t>Lambda</a:t>
            </a:r>
            <a:endParaRPr sz="900">
              <a:latin typeface="Public Sans"/>
              <a:ea typeface="Public Sans"/>
              <a:cs typeface="Arial" panose="020B0604020202020204" pitchFamily="34" charset="0"/>
              <a:sym typeface="Public Sans"/>
            </a:endParaRPr>
          </a:p>
        </p:txBody>
      </p:sp>
      <p:pic>
        <p:nvPicPr>
          <p:cNvPr id="11" name="Google Shape;354;p56" descr="icon7.png">
            <a:extLst>
              <a:ext uri="{FF2B5EF4-FFF2-40B4-BE49-F238E27FC236}">
                <a16:creationId xmlns:a16="http://schemas.microsoft.com/office/drawing/2014/main" id="{6EC13D29-A046-2504-B08D-EBDE70B605F8}"/>
              </a:ext>
            </a:extLst>
          </p:cNvPr>
          <p:cNvPicPr preferRelativeResize="0"/>
          <p:nvPr/>
        </p:nvPicPr>
        <p:blipFill rotWithShape="1">
          <a:blip r:embed="rId7">
            <a:alphaModFix/>
          </a:blip>
          <a:srcRect/>
          <a:stretch/>
        </p:blipFill>
        <p:spPr>
          <a:xfrm>
            <a:off x="2502856" y="4707055"/>
            <a:ext cx="765054" cy="641830"/>
          </a:xfrm>
          <a:prstGeom prst="rect">
            <a:avLst/>
          </a:prstGeom>
          <a:noFill/>
          <a:ln>
            <a:noFill/>
          </a:ln>
        </p:spPr>
      </p:pic>
      <p:pic>
        <p:nvPicPr>
          <p:cNvPr id="12" name="Google Shape;355;p56" descr="icon6.png">
            <a:extLst>
              <a:ext uri="{FF2B5EF4-FFF2-40B4-BE49-F238E27FC236}">
                <a16:creationId xmlns:a16="http://schemas.microsoft.com/office/drawing/2014/main" id="{09EDC5D5-ABB1-31A0-1C1B-0D70064464FB}"/>
              </a:ext>
            </a:extLst>
          </p:cNvPr>
          <p:cNvPicPr preferRelativeResize="0"/>
          <p:nvPr/>
        </p:nvPicPr>
        <p:blipFill rotWithShape="1">
          <a:blip r:embed="rId8">
            <a:alphaModFix/>
          </a:blip>
          <a:srcRect/>
          <a:stretch/>
        </p:blipFill>
        <p:spPr>
          <a:xfrm>
            <a:off x="2555724" y="2016857"/>
            <a:ext cx="640080" cy="640080"/>
          </a:xfrm>
          <a:prstGeom prst="rect">
            <a:avLst/>
          </a:prstGeom>
          <a:noFill/>
          <a:ln>
            <a:noFill/>
          </a:ln>
        </p:spPr>
      </p:pic>
      <p:pic>
        <p:nvPicPr>
          <p:cNvPr id="13" name="Google Shape;356;p56" descr="icon5.png">
            <a:extLst>
              <a:ext uri="{FF2B5EF4-FFF2-40B4-BE49-F238E27FC236}">
                <a16:creationId xmlns:a16="http://schemas.microsoft.com/office/drawing/2014/main" id="{1F4A770A-148D-2237-6B20-BE27618E4D78}"/>
              </a:ext>
            </a:extLst>
          </p:cNvPr>
          <p:cNvPicPr preferRelativeResize="0"/>
          <p:nvPr/>
        </p:nvPicPr>
        <p:blipFill rotWithShape="1">
          <a:blip r:embed="rId9">
            <a:alphaModFix/>
          </a:blip>
          <a:srcRect/>
          <a:stretch/>
        </p:blipFill>
        <p:spPr>
          <a:xfrm>
            <a:off x="2450812" y="3633624"/>
            <a:ext cx="785794" cy="669179"/>
          </a:xfrm>
          <a:prstGeom prst="rect">
            <a:avLst/>
          </a:prstGeom>
          <a:noFill/>
          <a:ln>
            <a:noFill/>
          </a:ln>
        </p:spPr>
      </p:pic>
      <p:sp>
        <p:nvSpPr>
          <p:cNvPr id="14" name="Google Shape;357;p56">
            <a:extLst>
              <a:ext uri="{FF2B5EF4-FFF2-40B4-BE49-F238E27FC236}">
                <a16:creationId xmlns:a16="http://schemas.microsoft.com/office/drawing/2014/main" id="{209A64F4-AE79-653F-9545-798C27EC2B55}"/>
              </a:ext>
            </a:extLst>
          </p:cNvPr>
          <p:cNvSpPr/>
          <p:nvPr/>
        </p:nvSpPr>
        <p:spPr>
          <a:xfrm>
            <a:off x="2445864" y="3594251"/>
            <a:ext cx="881250" cy="722100"/>
          </a:xfrm>
          <a:prstGeom prst="rect">
            <a:avLst/>
          </a:prstGeom>
          <a:noFill/>
          <a:ln w="9525" cap="flat" cmpd="sng">
            <a:solidFill>
              <a:schemeClr val="dk2"/>
            </a:solidFill>
            <a:prstDash val="dash"/>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16" name="Google Shape;359;p56">
            <a:extLst>
              <a:ext uri="{FF2B5EF4-FFF2-40B4-BE49-F238E27FC236}">
                <a16:creationId xmlns:a16="http://schemas.microsoft.com/office/drawing/2014/main" id="{49D6BB0D-F6A6-4176-C04B-D6D56FED3CDC}"/>
              </a:ext>
            </a:extLst>
          </p:cNvPr>
          <p:cNvSpPr txBox="1"/>
          <p:nvPr/>
        </p:nvSpPr>
        <p:spPr>
          <a:xfrm>
            <a:off x="6606571" y="4330595"/>
            <a:ext cx="1170300" cy="346218"/>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Neo4j Aura</a:t>
            </a:r>
          </a:p>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Graph Database</a:t>
            </a:r>
            <a:endParaRPr sz="1000" i="0" u="none" strike="noStrike" cap="none" dirty="0">
              <a:latin typeface="Arial"/>
              <a:ea typeface="Arial"/>
              <a:cs typeface="Arial"/>
              <a:sym typeface="Arial"/>
            </a:endParaRPr>
          </a:p>
        </p:txBody>
      </p:sp>
      <p:sp>
        <p:nvSpPr>
          <p:cNvPr id="19" name="Google Shape;362;p56">
            <a:extLst>
              <a:ext uri="{FF2B5EF4-FFF2-40B4-BE49-F238E27FC236}">
                <a16:creationId xmlns:a16="http://schemas.microsoft.com/office/drawing/2014/main" id="{34378243-14FF-1334-BCAE-92E50E759B74}"/>
              </a:ext>
            </a:extLst>
          </p:cNvPr>
          <p:cNvSpPr txBox="1"/>
          <p:nvPr/>
        </p:nvSpPr>
        <p:spPr>
          <a:xfrm>
            <a:off x="9747254" y="2587203"/>
            <a:ext cx="1110235" cy="207719"/>
          </a:xfrm>
          <a:prstGeom prst="rect">
            <a:avLst/>
          </a:prstGeom>
          <a:noFill/>
          <a:ln>
            <a:noFill/>
          </a:ln>
        </p:spPr>
        <p:txBody>
          <a:bodyPr spcFirstLastPara="1" wrap="square" lIns="68575" tIns="34275" rIns="68575" bIns="34275" anchor="t" anchorCtr="0">
            <a:spAutoFit/>
          </a:bodyPr>
          <a:lstStyle/>
          <a:p>
            <a:pPr marL="0" lvl="0" indent="0" algn="ctr" rtl="0">
              <a:spcBef>
                <a:spcPts val="0"/>
              </a:spcBef>
              <a:spcAft>
                <a:spcPts val="0"/>
              </a:spcAft>
              <a:buClr>
                <a:schemeClr val="dk1"/>
              </a:buClr>
              <a:buFont typeface="Arial"/>
              <a:buNone/>
            </a:pPr>
            <a:r>
              <a:rPr lang="en" sz="900" dirty="0">
                <a:latin typeface="Public Sans"/>
                <a:ea typeface="Public Sans"/>
                <a:cs typeface="Arial" panose="020B0604020202020204" pitchFamily="34" charset="0"/>
                <a:sym typeface="Public Sans"/>
              </a:rPr>
              <a:t>Amazon SageMaker</a:t>
            </a:r>
            <a:endParaRPr sz="900" dirty="0"/>
          </a:p>
        </p:txBody>
      </p:sp>
      <p:sp>
        <p:nvSpPr>
          <p:cNvPr id="20" name="Google Shape;363;p56">
            <a:extLst>
              <a:ext uri="{FF2B5EF4-FFF2-40B4-BE49-F238E27FC236}">
                <a16:creationId xmlns:a16="http://schemas.microsoft.com/office/drawing/2014/main" id="{1929B80C-4B66-2B39-882A-6DDDBE5C0DEA}"/>
              </a:ext>
            </a:extLst>
          </p:cNvPr>
          <p:cNvSpPr txBox="1"/>
          <p:nvPr/>
        </p:nvSpPr>
        <p:spPr>
          <a:xfrm>
            <a:off x="7003938" y="1772917"/>
            <a:ext cx="1461000" cy="207719"/>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Graph embeddings data</a:t>
            </a:r>
            <a:endParaRPr sz="1000" i="0" u="none" strike="noStrike" cap="none" dirty="0">
              <a:latin typeface="Arial"/>
              <a:ea typeface="Arial"/>
              <a:cs typeface="Arial"/>
              <a:sym typeface="Arial"/>
            </a:endParaRPr>
          </a:p>
        </p:txBody>
      </p:sp>
      <p:sp>
        <p:nvSpPr>
          <p:cNvPr id="24" name="Google Shape;384;p56">
            <a:extLst>
              <a:ext uri="{FF2B5EF4-FFF2-40B4-BE49-F238E27FC236}">
                <a16:creationId xmlns:a16="http://schemas.microsoft.com/office/drawing/2014/main" id="{CAAA0482-D50B-58C9-BDA5-0088D2557CBC}"/>
              </a:ext>
            </a:extLst>
          </p:cNvPr>
          <p:cNvSpPr txBox="1"/>
          <p:nvPr/>
        </p:nvSpPr>
        <p:spPr>
          <a:xfrm>
            <a:off x="8865793" y="5669811"/>
            <a:ext cx="878700" cy="207719"/>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Neo4j Bloom</a:t>
            </a:r>
            <a:endParaRPr sz="1000" i="0" u="none" strike="noStrike" cap="none" dirty="0">
              <a:latin typeface="Arial"/>
              <a:ea typeface="Arial"/>
              <a:cs typeface="Arial"/>
              <a:sym typeface="Arial"/>
            </a:endParaRPr>
          </a:p>
        </p:txBody>
      </p:sp>
      <p:sp>
        <p:nvSpPr>
          <p:cNvPr id="25" name="Google Shape;385;p56">
            <a:extLst>
              <a:ext uri="{FF2B5EF4-FFF2-40B4-BE49-F238E27FC236}">
                <a16:creationId xmlns:a16="http://schemas.microsoft.com/office/drawing/2014/main" id="{5E03ECE0-FFBE-413C-10E1-A83C8F198CD9}"/>
              </a:ext>
            </a:extLst>
          </p:cNvPr>
          <p:cNvSpPr/>
          <p:nvPr/>
        </p:nvSpPr>
        <p:spPr>
          <a:xfrm>
            <a:off x="3842309" y="1791351"/>
            <a:ext cx="876482" cy="1250700"/>
          </a:xfrm>
          <a:prstGeom prst="rect">
            <a:avLst/>
          </a:prstGeom>
          <a:noFill/>
          <a:ln w="9525" cap="flat" cmpd="sng">
            <a:solidFill>
              <a:schemeClr val="dk2"/>
            </a:solidFill>
            <a:prstDash val="dash"/>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26" name="Google Shape;386;p56">
            <a:extLst>
              <a:ext uri="{FF2B5EF4-FFF2-40B4-BE49-F238E27FC236}">
                <a16:creationId xmlns:a16="http://schemas.microsoft.com/office/drawing/2014/main" id="{B1E338BA-3AA2-2C93-BF41-47362618875E}"/>
              </a:ext>
            </a:extLst>
          </p:cNvPr>
          <p:cNvSpPr txBox="1"/>
          <p:nvPr/>
        </p:nvSpPr>
        <p:spPr>
          <a:xfrm>
            <a:off x="3741689" y="3019131"/>
            <a:ext cx="1059600" cy="207719"/>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Batch data</a:t>
            </a:r>
            <a:endParaRPr sz="1000" i="0" u="none" strike="noStrike" cap="none" dirty="0">
              <a:latin typeface="Arial"/>
              <a:ea typeface="Arial"/>
              <a:cs typeface="Arial"/>
              <a:sym typeface="Arial"/>
            </a:endParaRPr>
          </a:p>
        </p:txBody>
      </p:sp>
      <p:sp>
        <p:nvSpPr>
          <p:cNvPr id="27" name="Google Shape;387;p56">
            <a:extLst>
              <a:ext uri="{FF2B5EF4-FFF2-40B4-BE49-F238E27FC236}">
                <a16:creationId xmlns:a16="http://schemas.microsoft.com/office/drawing/2014/main" id="{9C2A3B7F-C017-56B2-6254-24A943502AAD}"/>
              </a:ext>
            </a:extLst>
          </p:cNvPr>
          <p:cNvSpPr/>
          <p:nvPr/>
        </p:nvSpPr>
        <p:spPr>
          <a:xfrm>
            <a:off x="3836086" y="3408120"/>
            <a:ext cx="882549" cy="1681555"/>
          </a:xfrm>
          <a:prstGeom prst="rect">
            <a:avLst/>
          </a:prstGeom>
          <a:noFill/>
          <a:ln w="9525" cap="flat" cmpd="sng">
            <a:solidFill>
              <a:schemeClr val="dk2"/>
            </a:solidFill>
            <a:prstDash val="dash"/>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28" name="Google Shape;388;p56">
            <a:extLst>
              <a:ext uri="{FF2B5EF4-FFF2-40B4-BE49-F238E27FC236}">
                <a16:creationId xmlns:a16="http://schemas.microsoft.com/office/drawing/2014/main" id="{31A71D04-12D9-A0A6-6E86-8053F4DC9B87}"/>
              </a:ext>
            </a:extLst>
          </p:cNvPr>
          <p:cNvSpPr txBox="1"/>
          <p:nvPr/>
        </p:nvSpPr>
        <p:spPr>
          <a:xfrm>
            <a:off x="3781098" y="5089678"/>
            <a:ext cx="963300" cy="207719"/>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Data streams</a:t>
            </a:r>
            <a:endParaRPr sz="1000" i="0" u="none" strike="noStrike" cap="none" dirty="0">
              <a:latin typeface="Arial"/>
              <a:ea typeface="Arial"/>
              <a:cs typeface="Arial"/>
              <a:sym typeface="Arial"/>
            </a:endParaRPr>
          </a:p>
        </p:txBody>
      </p:sp>
      <p:sp>
        <p:nvSpPr>
          <p:cNvPr id="29" name="Google Shape;389;p56">
            <a:extLst>
              <a:ext uri="{FF2B5EF4-FFF2-40B4-BE49-F238E27FC236}">
                <a16:creationId xmlns:a16="http://schemas.microsoft.com/office/drawing/2014/main" id="{6557504A-D996-FB2F-3BD9-95F32E28B2A8}"/>
              </a:ext>
            </a:extLst>
          </p:cNvPr>
          <p:cNvSpPr txBox="1"/>
          <p:nvPr/>
        </p:nvSpPr>
        <p:spPr>
          <a:xfrm>
            <a:off x="3732062" y="2776728"/>
            <a:ext cx="1071600" cy="207719"/>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Amazon EMR</a:t>
            </a:r>
            <a:endParaRPr sz="1000" i="0" u="none" strike="noStrike" cap="none" dirty="0">
              <a:latin typeface="Arial"/>
              <a:ea typeface="Arial"/>
              <a:cs typeface="Arial"/>
              <a:sym typeface="Arial"/>
            </a:endParaRPr>
          </a:p>
        </p:txBody>
      </p:sp>
      <p:sp>
        <p:nvSpPr>
          <p:cNvPr id="30" name="Google Shape;390;p56">
            <a:extLst>
              <a:ext uri="{FF2B5EF4-FFF2-40B4-BE49-F238E27FC236}">
                <a16:creationId xmlns:a16="http://schemas.microsoft.com/office/drawing/2014/main" id="{95CB4927-84F7-EFE6-891D-361C32598976}"/>
              </a:ext>
            </a:extLst>
          </p:cNvPr>
          <p:cNvSpPr/>
          <p:nvPr/>
        </p:nvSpPr>
        <p:spPr>
          <a:xfrm>
            <a:off x="5726181" y="1447569"/>
            <a:ext cx="1296900" cy="482400"/>
          </a:xfrm>
          <a:prstGeom prst="rect">
            <a:avLst/>
          </a:prstGeom>
          <a:noFill/>
          <a:ln w="9525" cap="flat" cmpd="sng">
            <a:solidFill>
              <a:schemeClr val="dk2"/>
            </a:solidFill>
            <a:prstDash val="dash"/>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31" name="Google Shape;391;p56">
            <a:extLst>
              <a:ext uri="{FF2B5EF4-FFF2-40B4-BE49-F238E27FC236}">
                <a16:creationId xmlns:a16="http://schemas.microsoft.com/office/drawing/2014/main" id="{41AD43D3-6F82-BE38-8A39-C027181473D9}"/>
              </a:ext>
            </a:extLst>
          </p:cNvPr>
          <p:cNvSpPr txBox="1"/>
          <p:nvPr/>
        </p:nvSpPr>
        <p:spPr>
          <a:xfrm>
            <a:off x="6251929" y="1571396"/>
            <a:ext cx="707086" cy="20771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Amazon S3</a:t>
            </a:r>
            <a:endParaRPr sz="1000" i="0" u="none" strike="noStrike" cap="none" dirty="0">
              <a:latin typeface="Arial"/>
              <a:ea typeface="Arial"/>
              <a:cs typeface="Arial"/>
              <a:sym typeface="Arial"/>
            </a:endParaRPr>
          </a:p>
        </p:txBody>
      </p:sp>
      <p:sp>
        <p:nvSpPr>
          <p:cNvPr id="32" name="Google Shape;393;p56">
            <a:extLst>
              <a:ext uri="{FF2B5EF4-FFF2-40B4-BE49-F238E27FC236}">
                <a16:creationId xmlns:a16="http://schemas.microsoft.com/office/drawing/2014/main" id="{E751B18E-222C-9252-AA51-5D10116AA3C3}"/>
              </a:ext>
            </a:extLst>
          </p:cNvPr>
          <p:cNvSpPr/>
          <p:nvPr/>
        </p:nvSpPr>
        <p:spPr>
          <a:xfrm>
            <a:off x="2459710" y="4520093"/>
            <a:ext cx="867403" cy="792900"/>
          </a:xfrm>
          <a:prstGeom prst="rect">
            <a:avLst/>
          </a:prstGeom>
          <a:noFill/>
          <a:ln w="9525" cap="flat" cmpd="sng">
            <a:solidFill>
              <a:schemeClr val="dk2"/>
            </a:solidFill>
            <a:prstDash val="dash"/>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
        <p:nvSpPr>
          <p:cNvPr id="33" name="Google Shape;394;p56">
            <a:extLst>
              <a:ext uri="{FF2B5EF4-FFF2-40B4-BE49-F238E27FC236}">
                <a16:creationId xmlns:a16="http://schemas.microsoft.com/office/drawing/2014/main" id="{94EB21DE-CA0D-AD7D-9D41-85CDD26A517D}"/>
              </a:ext>
            </a:extLst>
          </p:cNvPr>
          <p:cNvSpPr txBox="1"/>
          <p:nvPr/>
        </p:nvSpPr>
        <p:spPr>
          <a:xfrm>
            <a:off x="2647320" y="3347128"/>
            <a:ext cx="607200" cy="20771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SQL DB</a:t>
            </a:r>
            <a:endParaRPr sz="1000" i="0" u="none" strike="noStrike" cap="none" dirty="0">
              <a:latin typeface="Arial"/>
              <a:ea typeface="Arial"/>
              <a:cs typeface="Arial"/>
              <a:sym typeface="Arial"/>
            </a:endParaRPr>
          </a:p>
        </p:txBody>
      </p:sp>
      <p:sp>
        <p:nvSpPr>
          <p:cNvPr id="34" name="Google Shape;395;p56">
            <a:extLst>
              <a:ext uri="{FF2B5EF4-FFF2-40B4-BE49-F238E27FC236}">
                <a16:creationId xmlns:a16="http://schemas.microsoft.com/office/drawing/2014/main" id="{CCDF252A-7682-B2B3-5918-3B94068640EF}"/>
              </a:ext>
            </a:extLst>
          </p:cNvPr>
          <p:cNvSpPr txBox="1"/>
          <p:nvPr/>
        </p:nvSpPr>
        <p:spPr>
          <a:xfrm>
            <a:off x="2425464" y="1873723"/>
            <a:ext cx="900600" cy="346218"/>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 sz="900" dirty="0">
                <a:latin typeface="Public Sans"/>
                <a:ea typeface="Public Sans"/>
                <a:cs typeface="Arial" panose="020B0604020202020204" pitchFamily="34" charset="0"/>
                <a:sym typeface="Public Sans"/>
              </a:rPr>
              <a:t>Customer</a:t>
            </a:r>
            <a:br>
              <a:rPr lang="en" sz="900" dirty="0">
                <a:latin typeface="Public Sans"/>
                <a:ea typeface="Public Sans"/>
                <a:cs typeface="Arial" panose="020B0604020202020204" pitchFamily="34" charset="0"/>
                <a:sym typeface="Public Sans"/>
              </a:rPr>
            </a:br>
            <a:r>
              <a:rPr lang="en" sz="900" dirty="0">
                <a:latin typeface="Public Sans"/>
                <a:ea typeface="Public Sans"/>
                <a:cs typeface="Arial" panose="020B0604020202020204" pitchFamily="34" charset="0"/>
                <a:sym typeface="Public Sans"/>
              </a:rPr>
              <a:t>transactions</a:t>
            </a:r>
            <a:endParaRPr sz="900" i="0" u="none" strike="noStrike" cap="none" dirty="0">
              <a:latin typeface="Arial"/>
              <a:ea typeface="Arial"/>
              <a:cs typeface="Arial"/>
              <a:sym typeface="Arial"/>
            </a:endParaRPr>
          </a:p>
        </p:txBody>
      </p:sp>
      <p:sp>
        <p:nvSpPr>
          <p:cNvPr id="35" name="Google Shape;397;p56">
            <a:extLst>
              <a:ext uri="{FF2B5EF4-FFF2-40B4-BE49-F238E27FC236}">
                <a16:creationId xmlns:a16="http://schemas.microsoft.com/office/drawing/2014/main" id="{9CA11F5A-1369-C380-0261-D032336AAC55}"/>
              </a:ext>
            </a:extLst>
          </p:cNvPr>
          <p:cNvSpPr txBox="1"/>
          <p:nvPr/>
        </p:nvSpPr>
        <p:spPr>
          <a:xfrm>
            <a:off x="2469864" y="4153394"/>
            <a:ext cx="798900" cy="207719"/>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 sz="900">
                <a:latin typeface="Public Sans"/>
                <a:ea typeface="Public Sans"/>
                <a:cs typeface="Arial" panose="020B0604020202020204" pitchFamily="34" charset="0"/>
                <a:sym typeface="Public Sans"/>
              </a:rPr>
              <a:t>NoSQL DB</a:t>
            </a:r>
            <a:endParaRPr sz="900" i="0" u="none" strike="noStrike" cap="none">
              <a:latin typeface="Arial"/>
              <a:ea typeface="Arial"/>
              <a:cs typeface="Arial"/>
              <a:sym typeface="Arial"/>
            </a:endParaRPr>
          </a:p>
        </p:txBody>
      </p:sp>
      <p:sp>
        <p:nvSpPr>
          <p:cNvPr id="36" name="Google Shape;398;p56">
            <a:extLst>
              <a:ext uri="{FF2B5EF4-FFF2-40B4-BE49-F238E27FC236}">
                <a16:creationId xmlns:a16="http://schemas.microsoft.com/office/drawing/2014/main" id="{F831FDCD-6F22-9FDA-D1A4-5A8FD55F238B}"/>
              </a:ext>
            </a:extLst>
          </p:cNvPr>
          <p:cNvSpPr txBox="1"/>
          <p:nvPr/>
        </p:nvSpPr>
        <p:spPr>
          <a:xfrm>
            <a:off x="2468364" y="3641115"/>
            <a:ext cx="814800" cy="20771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900" dirty="0">
                <a:latin typeface="Public Sans"/>
                <a:ea typeface="Public Sans"/>
                <a:cs typeface="Arial" panose="020B0604020202020204" pitchFamily="34" charset="0"/>
                <a:sym typeface="Public Sans"/>
              </a:rPr>
              <a:t>Geo data</a:t>
            </a:r>
            <a:endParaRPr sz="900" i="0" u="none" strike="noStrike" cap="none" dirty="0">
              <a:latin typeface="Arial"/>
              <a:ea typeface="Arial"/>
              <a:cs typeface="Arial"/>
              <a:sym typeface="Arial"/>
            </a:endParaRPr>
          </a:p>
        </p:txBody>
      </p:sp>
      <p:sp>
        <p:nvSpPr>
          <p:cNvPr id="37" name="Google Shape;399;p56">
            <a:extLst>
              <a:ext uri="{FF2B5EF4-FFF2-40B4-BE49-F238E27FC236}">
                <a16:creationId xmlns:a16="http://schemas.microsoft.com/office/drawing/2014/main" id="{0200F031-220D-E5BE-58D8-85B2ECD0D014}"/>
              </a:ext>
            </a:extLst>
          </p:cNvPr>
          <p:cNvSpPr txBox="1"/>
          <p:nvPr/>
        </p:nvSpPr>
        <p:spPr>
          <a:xfrm>
            <a:off x="2402664" y="4516157"/>
            <a:ext cx="946200" cy="346218"/>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 sz="900" dirty="0">
                <a:latin typeface="Public Sans"/>
                <a:ea typeface="Public Sans"/>
                <a:cs typeface="Arial" panose="020B0604020202020204" pitchFamily="34" charset="0"/>
                <a:sym typeface="Public Sans"/>
              </a:rPr>
              <a:t>Banking app transactions</a:t>
            </a:r>
            <a:endParaRPr sz="900" i="0" u="none" strike="noStrike" cap="none" dirty="0">
              <a:latin typeface="Arial"/>
              <a:ea typeface="Arial"/>
              <a:cs typeface="Arial"/>
              <a:sym typeface="Arial"/>
            </a:endParaRPr>
          </a:p>
        </p:txBody>
      </p:sp>
      <p:sp>
        <p:nvSpPr>
          <p:cNvPr id="38" name="Google Shape;400;p56">
            <a:extLst>
              <a:ext uri="{FF2B5EF4-FFF2-40B4-BE49-F238E27FC236}">
                <a16:creationId xmlns:a16="http://schemas.microsoft.com/office/drawing/2014/main" id="{174204AC-45F0-9CD0-55F1-31A709F9FE52}"/>
              </a:ext>
            </a:extLst>
          </p:cNvPr>
          <p:cNvSpPr txBox="1"/>
          <p:nvPr/>
        </p:nvSpPr>
        <p:spPr>
          <a:xfrm>
            <a:off x="3739848" y="3911992"/>
            <a:ext cx="1045800" cy="207719"/>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Amazon Kinesis</a:t>
            </a:r>
            <a:endParaRPr sz="1000" i="0" u="none" strike="noStrike" cap="none" dirty="0">
              <a:latin typeface="Arial"/>
              <a:ea typeface="Arial"/>
              <a:cs typeface="Arial"/>
              <a:sym typeface="Arial"/>
            </a:endParaRPr>
          </a:p>
        </p:txBody>
      </p:sp>
      <p:sp>
        <p:nvSpPr>
          <p:cNvPr id="40" name="Google Shape;403;p56">
            <a:extLst>
              <a:ext uri="{FF2B5EF4-FFF2-40B4-BE49-F238E27FC236}">
                <a16:creationId xmlns:a16="http://schemas.microsoft.com/office/drawing/2014/main" id="{FD4CD720-FAF6-0FE6-1156-2F720E6C277D}"/>
              </a:ext>
            </a:extLst>
          </p:cNvPr>
          <p:cNvSpPr txBox="1"/>
          <p:nvPr/>
        </p:nvSpPr>
        <p:spPr>
          <a:xfrm>
            <a:off x="2445864" y="2594042"/>
            <a:ext cx="859800" cy="346218"/>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 sz="900" dirty="0">
                <a:latin typeface="Public Sans"/>
                <a:ea typeface="Public Sans"/>
                <a:cs typeface="Arial" panose="020B0604020202020204" pitchFamily="34" charset="0"/>
                <a:sym typeface="Public Sans"/>
              </a:rPr>
              <a:t>Customer accounts</a:t>
            </a:r>
            <a:endParaRPr sz="900" i="0" u="none" strike="noStrike" cap="none" dirty="0">
              <a:latin typeface="Arial"/>
              <a:ea typeface="Arial"/>
              <a:cs typeface="Arial"/>
              <a:sym typeface="Arial"/>
            </a:endParaRPr>
          </a:p>
        </p:txBody>
      </p:sp>
      <p:sp>
        <p:nvSpPr>
          <p:cNvPr id="49" name="Google Shape;412;p56">
            <a:extLst>
              <a:ext uri="{FF2B5EF4-FFF2-40B4-BE49-F238E27FC236}">
                <a16:creationId xmlns:a16="http://schemas.microsoft.com/office/drawing/2014/main" id="{92F28C42-BACE-A71C-E0B3-3318F16E415E}"/>
              </a:ext>
            </a:extLst>
          </p:cNvPr>
          <p:cNvSpPr txBox="1"/>
          <p:nvPr/>
        </p:nvSpPr>
        <p:spPr>
          <a:xfrm>
            <a:off x="3911395" y="2209821"/>
            <a:ext cx="736500" cy="20771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   AWS Glue</a:t>
            </a:r>
            <a:endParaRPr sz="1000" i="0" u="none" strike="noStrike" cap="none" dirty="0">
              <a:latin typeface="Arial"/>
              <a:ea typeface="Arial"/>
              <a:cs typeface="Arial"/>
              <a:sym typeface="Arial"/>
            </a:endParaRPr>
          </a:p>
        </p:txBody>
      </p:sp>
      <p:sp>
        <p:nvSpPr>
          <p:cNvPr id="55" name="Google Shape;416;p56">
            <a:extLst>
              <a:ext uri="{FF2B5EF4-FFF2-40B4-BE49-F238E27FC236}">
                <a16:creationId xmlns:a16="http://schemas.microsoft.com/office/drawing/2014/main" id="{E0BA2666-AC96-46BD-C4CA-95DD281D5D0B}"/>
              </a:ext>
            </a:extLst>
          </p:cNvPr>
          <p:cNvSpPr txBox="1"/>
          <p:nvPr/>
        </p:nvSpPr>
        <p:spPr>
          <a:xfrm>
            <a:off x="6596809" y="2269509"/>
            <a:ext cx="1170300" cy="346218"/>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Neo4j Aura</a:t>
            </a:r>
          </a:p>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Graph Data Science</a:t>
            </a:r>
            <a:endParaRPr sz="1000" i="0" u="none" strike="noStrike" cap="none" dirty="0">
              <a:latin typeface="Arial"/>
              <a:ea typeface="Arial"/>
              <a:cs typeface="Arial"/>
              <a:sym typeface="Arial"/>
            </a:endParaRPr>
          </a:p>
        </p:txBody>
      </p:sp>
      <p:sp>
        <p:nvSpPr>
          <p:cNvPr id="63" name="Google Shape;425;p56">
            <a:extLst>
              <a:ext uri="{FF2B5EF4-FFF2-40B4-BE49-F238E27FC236}">
                <a16:creationId xmlns:a16="http://schemas.microsoft.com/office/drawing/2014/main" id="{84F36185-8A3E-9C15-727C-720D921568E1}"/>
              </a:ext>
            </a:extLst>
          </p:cNvPr>
          <p:cNvSpPr txBox="1"/>
          <p:nvPr/>
        </p:nvSpPr>
        <p:spPr>
          <a:xfrm>
            <a:off x="8682019" y="2582142"/>
            <a:ext cx="1137639" cy="346218"/>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800"/>
              <a:buFont typeface="Arial"/>
              <a:buNone/>
            </a:pPr>
            <a:r>
              <a:rPr lang="en" sz="900" dirty="0">
                <a:latin typeface="Public Sans"/>
                <a:ea typeface="Public Sans"/>
                <a:cs typeface="Arial" panose="020B0604020202020204" pitchFamily="34" charset="0"/>
                <a:sym typeface="Public Sans"/>
              </a:rPr>
              <a:t>Amazon SageMaker </a:t>
            </a:r>
            <a:endParaRPr sz="900" dirty="0">
              <a:latin typeface="Public Sans"/>
              <a:ea typeface="Public Sans"/>
              <a:cs typeface="Arial" panose="020B0604020202020204" pitchFamily="34" charset="0"/>
              <a:sym typeface="Public Sans"/>
            </a:endParaRPr>
          </a:p>
          <a:p>
            <a:pPr marL="0" marR="0" lvl="0" indent="0" algn="ctr" rtl="0">
              <a:lnSpc>
                <a:spcPct val="100000"/>
              </a:lnSpc>
              <a:spcBef>
                <a:spcPts val="0"/>
              </a:spcBef>
              <a:spcAft>
                <a:spcPts val="0"/>
              </a:spcAft>
              <a:buClr>
                <a:srgbClr val="000000"/>
              </a:buClr>
              <a:buSzPts val="800"/>
              <a:buFont typeface="Arial"/>
              <a:buNone/>
            </a:pPr>
            <a:r>
              <a:rPr lang="en" sz="900" dirty="0">
                <a:latin typeface="Public Sans"/>
                <a:ea typeface="Public Sans"/>
                <a:cs typeface="Arial" panose="020B0604020202020204" pitchFamily="34" charset="0"/>
                <a:sym typeface="Public Sans"/>
              </a:rPr>
              <a:t>Studio</a:t>
            </a:r>
            <a:endParaRPr sz="900" i="0" u="none" strike="noStrike" cap="none" dirty="0">
              <a:latin typeface="Arial"/>
              <a:ea typeface="Arial"/>
              <a:cs typeface="Arial"/>
              <a:sym typeface="Arial"/>
            </a:endParaRPr>
          </a:p>
        </p:txBody>
      </p:sp>
      <p:sp>
        <p:nvSpPr>
          <p:cNvPr id="64" name="Google Shape;426;p56">
            <a:extLst>
              <a:ext uri="{FF2B5EF4-FFF2-40B4-BE49-F238E27FC236}">
                <a16:creationId xmlns:a16="http://schemas.microsoft.com/office/drawing/2014/main" id="{F6AE2421-878D-E81D-260B-73A4E4C26238}"/>
              </a:ext>
            </a:extLst>
          </p:cNvPr>
          <p:cNvSpPr txBox="1"/>
          <p:nvPr/>
        </p:nvSpPr>
        <p:spPr>
          <a:xfrm>
            <a:off x="9704619" y="5669811"/>
            <a:ext cx="963300" cy="207719"/>
          </a:xfrm>
          <a:prstGeom prst="rect">
            <a:avLst/>
          </a:prstGeom>
          <a:noFill/>
          <a:ln>
            <a:noFill/>
          </a:ln>
        </p:spPr>
        <p:txBody>
          <a:bodyPr spcFirstLastPara="1" wrap="square" lIns="68575" tIns="34275" rIns="68575" bIns="34275" anchor="t" anchorCtr="0">
            <a:spAutoFit/>
          </a:bodyPr>
          <a:lstStyle/>
          <a:p>
            <a:pPr marL="0" lvl="0" indent="0" algn="l" rtl="0">
              <a:spcBef>
                <a:spcPts val="0"/>
              </a:spcBef>
              <a:spcAft>
                <a:spcPts val="0"/>
              </a:spcAft>
              <a:buClr>
                <a:schemeClr val="dk1"/>
              </a:buClr>
              <a:buSzPts val="900"/>
              <a:buFont typeface="Arial"/>
              <a:buNone/>
            </a:pPr>
            <a:r>
              <a:rPr lang="en" sz="900" dirty="0">
                <a:latin typeface="Public Sans"/>
                <a:ea typeface="Public Sans"/>
                <a:cs typeface="Arial" panose="020B0604020202020204" pitchFamily="34" charset="0"/>
                <a:sym typeface="Public Sans"/>
              </a:rPr>
              <a:t>Customer apps</a:t>
            </a:r>
            <a:endParaRPr sz="900" dirty="0">
              <a:latin typeface="Public Sans"/>
              <a:ea typeface="Public Sans"/>
              <a:cs typeface="Arial" panose="020B0604020202020204" pitchFamily="34" charset="0"/>
              <a:sym typeface="Public Sans"/>
            </a:endParaRPr>
          </a:p>
        </p:txBody>
      </p:sp>
      <p:grpSp>
        <p:nvGrpSpPr>
          <p:cNvPr id="65" name="Google Shape;427;p56">
            <a:extLst>
              <a:ext uri="{FF2B5EF4-FFF2-40B4-BE49-F238E27FC236}">
                <a16:creationId xmlns:a16="http://schemas.microsoft.com/office/drawing/2014/main" id="{898CF43B-74FC-5BD2-6BFC-734C505EACFE}"/>
              </a:ext>
            </a:extLst>
          </p:cNvPr>
          <p:cNvGrpSpPr/>
          <p:nvPr/>
        </p:nvGrpSpPr>
        <p:grpSpPr>
          <a:xfrm>
            <a:off x="6775949" y="4789194"/>
            <a:ext cx="814516" cy="267297"/>
            <a:chOff x="238125" y="1670525"/>
            <a:chExt cx="7113675" cy="2340600"/>
          </a:xfrm>
        </p:grpSpPr>
        <p:sp>
          <p:nvSpPr>
            <p:cNvPr id="66" name="Google Shape;428;p56">
              <a:extLst>
                <a:ext uri="{FF2B5EF4-FFF2-40B4-BE49-F238E27FC236}">
                  <a16:creationId xmlns:a16="http://schemas.microsoft.com/office/drawing/2014/main" id="{C7417512-EDAF-DB09-0B2D-BAB6830E66EE}"/>
                </a:ext>
              </a:extLst>
            </p:cNvPr>
            <p:cNvSpPr/>
            <p:nvPr/>
          </p:nvSpPr>
          <p:spPr>
            <a:xfrm>
              <a:off x="238125" y="1670525"/>
              <a:ext cx="7113675" cy="2340600"/>
            </a:xfrm>
            <a:custGeom>
              <a:avLst/>
              <a:gdLst/>
              <a:ahLst/>
              <a:cxnLst/>
              <a:rect l="l" t="t" r="r" b="b"/>
              <a:pathLst>
                <a:path w="284547" h="93624" extrusionOk="0">
                  <a:moveTo>
                    <a:pt x="275962" y="0"/>
                  </a:moveTo>
                  <a:cubicBezTo>
                    <a:pt x="274498" y="0"/>
                    <a:pt x="273035" y="390"/>
                    <a:pt x="271669" y="1171"/>
                  </a:cubicBezTo>
                  <a:cubicBezTo>
                    <a:pt x="270401" y="1886"/>
                    <a:pt x="269295" y="2959"/>
                    <a:pt x="268515" y="4293"/>
                  </a:cubicBezTo>
                  <a:cubicBezTo>
                    <a:pt x="267799" y="5561"/>
                    <a:pt x="267376" y="7024"/>
                    <a:pt x="267376" y="8585"/>
                  </a:cubicBezTo>
                  <a:cubicBezTo>
                    <a:pt x="267376" y="10049"/>
                    <a:pt x="267734" y="11544"/>
                    <a:pt x="268515" y="12878"/>
                  </a:cubicBezTo>
                  <a:cubicBezTo>
                    <a:pt x="269263" y="14146"/>
                    <a:pt x="270303" y="15252"/>
                    <a:pt x="271669" y="16032"/>
                  </a:cubicBezTo>
                  <a:cubicBezTo>
                    <a:pt x="272937" y="16780"/>
                    <a:pt x="274401" y="17170"/>
                    <a:pt x="275962" y="17170"/>
                  </a:cubicBezTo>
                  <a:cubicBezTo>
                    <a:pt x="277425" y="17170"/>
                    <a:pt x="278888" y="16813"/>
                    <a:pt x="280254" y="16032"/>
                  </a:cubicBezTo>
                  <a:cubicBezTo>
                    <a:pt x="281522" y="15317"/>
                    <a:pt x="282628" y="14244"/>
                    <a:pt x="283409" y="12878"/>
                  </a:cubicBezTo>
                  <a:cubicBezTo>
                    <a:pt x="284124" y="11642"/>
                    <a:pt x="284547" y="10179"/>
                    <a:pt x="284547" y="8585"/>
                  </a:cubicBezTo>
                  <a:cubicBezTo>
                    <a:pt x="284547" y="7154"/>
                    <a:pt x="284189" y="5658"/>
                    <a:pt x="283409" y="4293"/>
                  </a:cubicBezTo>
                  <a:cubicBezTo>
                    <a:pt x="282661" y="3024"/>
                    <a:pt x="281620" y="1951"/>
                    <a:pt x="280254" y="1171"/>
                  </a:cubicBezTo>
                  <a:cubicBezTo>
                    <a:pt x="278986" y="423"/>
                    <a:pt x="277523" y="0"/>
                    <a:pt x="275962" y="0"/>
                  </a:cubicBezTo>
                  <a:close/>
                  <a:moveTo>
                    <a:pt x="8585" y="46731"/>
                  </a:moveTo>
                  <a:cubicBezTo>
                    <a:pt x="7122" y="46731"/>
                    <a:pt x="5658" y="47088"/>
                    <a:pt x="4293" y="47869"/>
                  </a:cubicBezTo>
                  <a:cubicBezTo>
                    <a:pt x="3024" y="48584"/>
                    <a:pt x="1919" y="49657"/>
                    <a:pt x="1138" y="51023"/>
                  </a:cubicBezTo>
                  <a:cubicBezTo>
                    <a:pt x="423" y="52291"/>
                    <a:pt x="0" y="53755"/>
                    <a:pt x="0" y="55316"/>
                  </a:cubicBezTo>
                  <a:cubicBezTo>
                    <a:pt x="0" y="56779"/>
                    <a:pt x="358" y="58242"/>
                    <a:pt x="1138" y="59608"/>
                  </a:cubicBezTo>
                  <a:cubicBezTo>
                    <a:pt x="1886" y="60877"/>
                    <a:pt x="2927" y="61950"/>
                    <a:pt x="4293" y="62730"/>
                  </a:cubicBezTo>
                  <a:cubicBezTo>
                    <a:pt x="5561" y="63478"/>
                    <a:pt x="7024" y="63901"/>
                    <a:pt x="8585" y="63901"/>
                  </a:cubicBezTo>
                  <a:cubicBezTo>
                    <a:pt x="9528" y="63901"/>
                    <a:pt x="10471" y="63738"/>
                    <a:pt x="11349" y="63446"/>
                  </a:cubicBezTo>
                  <a:cubicBezTo>
                    <a:pt x="13037" y="62876"/>
                    <a:pt x="14625" y="62598"/>
                    <a:pt x="16090" y="62598"/>
                  </a:cubicBezTo>
                  <a:cubicBezTo>
                    <a:pt x="18971" y="62598"/>
                    <a:pt x="21375" y="63674"/>
                    <a:pt x="23121" y="65722"/>
                  </a:cubicBezTo>
                  <a:cubicBezTo>
                    <a:pt x="25365" y="68291"/>
                    <a:pt x="25365" y="72031"/>
                    <a:pt x="23154" y="74632"/>
                  </a:cubicBezTo>
                  <a:cubicBezTo>
                    <a:pt x="21372" y="76675"/>
                    <a:pt x="18952" y="77759"/>
                    <a:pt x="16057" y="77759"/>
                  </a:cubicBezTo>
                  <a:cubicBezTo>
                    <a:pt x="14620" y="77759"/>
                    <a:pt x="13065" y="77492"/>
                    <a:pt x="11414" y="76941"/>
                  </a:cubicBezTo>
                  <a:cubicBezTo>
                    <a:pt x="10536" y="76616"/>
                    <a:pt x="9561" y="76453"/>
                    <a:pt x="8585" y="76453"/>
                  </a:cubicBezTo>
                  <a:cubicBezTo>
                    <a:pt x="7122" y="76453"/>
                    <a:pt x="5658" y="76844"/>
                    <a:pt x="4293" y="77624"/>
                  </a:cubicBezTo>
                  <a:cubicBezTo>
                    <a:pt x="3024" y="78339"/>
                    <a:pt x="1919" y="79413"/>
                    <a:pt x="1138" y="80746"/>
                  </a:cubicBezTo>
                  <a:cubicBezTo>
                    <a:pt x="423" y="82014"/>
                    <a:pt x="0" y="83478"/>
                    <a:pt x="0" y="85038"/>
                  </a:cubicBezTo>
                  <a:cubicBezTo>
                    <a:pt x="0" y="86502"/>
                    <a:pt x="358" y="87998"/>
                    <a:pt x="1138" y="89331"/>
                  </a:cubicBezTo>
                  <a:cubicBezTo>
                    <a:pt x="1886" y="90599"/>
                    <a:pt x="2927" y="91705"/>
                    <a:pt x="4293" y="92485"/>
                  </a:cubicBezTo>
                  <a:cubicBezTo>
                    <a:pt x="5561" y="93201"/>
                    <a:pt x="7024" y="93624"/>
                    <a:pt x="8585" y="93624"/>
                  </a:cubicBezTo>
                  <a:cubicBezTo>
                    <a:pt x="10049" y="93624"/>
                    <a:pt x="11512" y="93266"/>
                    <a:pt x="12878" y="92485"/>
                  </a:cubicBezTo>
                  <a:cubicBezTo>
                    <a:pt x="14146" y="91770"/>
                    <a:pt x="15252" y="90697"/>
                    <a:pt x="16032" y="89331"/>
                  </a:cubicBezTo>
                  <a:cubicBezTo>
                    <a:pt x="16487" y="88551"/>
                    <a:pt x="16813" y="87640"/>
                    <a:pt x="17008" y="86697"/>
                  </a:cubicBezTo>
                  <a:cubicBezTo>
                    <a:pt x="18217" y="80726"/>
                    <a:pt x="21828" y="77468"/>
                    <a:pt x="26871" y="77468"/>
                  </a:cubicBezTo>
                  <a:cubicBezTo>
                    <a:pt x="28337" y="77468"/>
                    <a:pt x="29925" y="77743"/>
                    <a:pt x="31609" y="78307"/>
                  </a:cubicBezTo>
                  <a:cubicBezTo>
                    <a:pt x="32455" y="78600"/>
                    <a:pt x="33398" y="78762"/>
                    <a:pt x="34341" y="78762"/>
                  </a:cubicBezTo>
                  <a:cubicBezTo>
                    <a:pt x="35804" y="78762"/>
                    <a:pt x="37267" y="78372"/>
                    <a:pt x="38633" y="77592"/>
                  </a:cubicBezTo>
                  <a:cubicBezTo>
                    <a:pt x="39902" y="76876"/>
                    <a:pt x="41007" y="75835"/>
                    <a:pt x="41788" y="74470"/>
                  </a:cubicBezTo>
                  <a:cubicBezTo>
                    <a:pt x="42503" y="73201"/>
                    <a:pt x="42926" y="71738"/>
                    <a:pt x="42926" y="70177"/>
                  </a:cubicBezTo>
                  <a:cubicBezTo>
                    <a:pt x="42926" y="68714"/>
                    <a:pt x="42568" y="67250"/>
                    <a:pt x="41788" y="65885"/>
                  </a:cubicBezTo>
                  <a:cubicBezTo>
                    <a:pt x="41040" y="64616"/>
                    <a:pt x="39999" y="63511"/>
                    <a:pt x="38633" y="62730"/>
                  </a:cubicBezTo>
                  <a:cubicBezTo>
                    <a:pt x="37365" y="62015"/>
                    <a:pt x="35902" y="61592"/>
                    <a:pt x="34341" y="61592"/>
                  </a:cubicBezTo>
                  <a:cubicBezTo>
                    <a:pt x="33430" y="61592"/>
                    <a:pt x="32487" y="61722"/>
                    <a:pt x="31577" y="62047"/>
                  </a:cubicBezTo>
                  <a:cubicBezTo>
                    <a:pt x="29899" y="62611"/>
                    <a:pt x="28320" y="62886"/>
                    <a:pt x="26860" y="62886"/>
                  </a:cubicBezTo>
                  <a:cubicBezTo>
                    <a:pt x="21839" y="62886"/>
                    <a:pt x="18242" y="59629"/>
                    <a:pt x="17008" y="53657"/>
                  </a:cubicBezTo>
                  <a:cubicBezTo>
                    <a:pt x="16845" y="52747"/>
                    <a:pt x="16520" y="51869"/>
                    <a:pt x="16032" y="51023"/>
                  </a:cubicBezTo>
                  <a:cubicBezTo>
                    <a:pt x="15284" y="49755"/>
                    <a:pt x="14244" y="48649"/>
                    <a:pt x="12878" y="47869"/>
                  </a:cubicBezTo>
                  <a:cubicBezTo>
                    <a:pt x="11610" y="47153"/>
                    <a:pt x="10146" y="46731"/>
                    <a:pt x="8585" y="46731"/>
                  </a:cubicBezTo>
                  <a:close/>
                </a:path>
              </a:pathLst>
            </a:custGeom>
            <a:solidFill>
              <a:srgbClr val="01406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429;p56">
              <a:extLst>
                <a:ext uri="{FF2B5EF4-FFF2-40B4-BE49-F238E27FC236}">
                  <a16:creationId xmlns:a16="http://schemas.microsoft.com/office/drawing/2014/main" id="{11C119DE-E0B9-E73E-A403-15CC32D38352}"/>
                </a:ext>
              </a:extLst>
            </p:cNvPr>
            <p:cNvSpPr/>
            <p:nvPr/>
          </p:nvSpPr>
          <p:spPr>
            <a:xfrm>
              <a:off x="973050" y="1979175"/>
              <a:ext cx="6289325" cy="2001050"/>
            </a:xfrm>
            <a:custGeom>
              <a:avLst/>
              <a:gdLst/>
              <a:ahLst/>
              <a:cxnLst/>
              <a:rect l="l" t="t" r="r" b="b"/>
              <a:pathLst>
                <a:path w="251573" h="80042" extrusionOk="0">
                  <a:moveTo>
                    <a:pt x="85007" y="16531"/>
                  </a:moveTo>
                  <a:cubicBezTo>
                    <a:pt x="93430" y="16531"/>
                    <a:pt x="100291" y="21052"/>
                    <a:pt x="102275" y="29507"/>
                  </a:cubicBezTo>
                  <a:lnTo>
                    <a:pt x="67837" y="29507"/>
                  </a:lnTo>
                  <a:cubicBezTo>
                    <a:pt x="69853" y="21182"/>
                    <a:pt x="76584" y="16531"/>
                    <a:pt x="85007" y="16531"/>
                  </a:cubicBezTo>
                  <a:close/>
                  <a:moveTo>
                    <a:pt x="213850" y="9800"/>
                  </a:moveTo>
                  <a:cubicBezTo>
                    <a:pt x="214273" y="9800"/>
                    <a:pt x="214598" y="9800"/>
                    <a:pt x="214793" y="9897"/>
                  </a:cubicBezTo>
                  <a:cubicBezTo>
                    <a:pt x="215346" y="9995"/>
                    <a:pt x="216581" y="10645"/>
                    <a:pt x="216581" y="12336"/>
                  </a:cubicBezTo>
                  <a:lnTo>
                    <a:pt x="216581" y="44661"/>
                  </a:lnTo>
                  <a:lnTo>
                    <a:pt x="191509" y="44661"/>
                  </a:lnTo>
                  <a:cubicBezTo>
                    <a:pt x="190143" y="44661"/>
                    <a:pt x="189005" y="43490"/>
                    <a:pt x="189005" y="42124"/>
                  </a:cubicBezTo>
                  <a:cubicBezTo>
                    <a:pt x="189005" y="41604"/>
                    <a:pt x="189102" y="41084"/>
                    <a:pt x="189428" y="40661"/>
                  </a:cubicBezTo>
                  <a:lnTo>
                    <a:pt x="211866" y="10840"/>
                  </a:lnTo>
                  <a:cubicBezTo>
                    <a:pt x="212484" y="9995"/>
                    <a:pt x="213232" y="9800"/>
                    <a:pt x="213850" y="9800"/>
                  </a:cubicBezTo>
                  <a:close/>
                  <a:moveTo>
                    <a:pt x="146339" y="16531"/>
                  </a:moveTo>
                  <a:cubicBezTo>
                    <a:pt x="157071" y="16531"/>
                    <a:pt x="164225" y="24108"/>
                    <a:pt x="164225" y="34742"/>
                  </a:cubicBezTo>
                  <a:cubicBezTo>
                    <a:pt x="164225" y="45409"/>
                    <a:pt x="156973" y="52986"/>
                    <a:pt x="146339" y="52986"/>
                  </a:cubicBezTo>
                  <a:cubicBezTo>
                    <a:pt x="135575" y="52986"/>
                    <a:pt x="128421" y="45409"/>
                    <a:pt x="128421" y="34742"/>
                  </a:cubicBezTo>
                  <a:cubicBezTo>
                    <a:pt x="128421" y="24108"/>
                    <a:pt x="135575" y="16531"/>
                    <a:pt x="146339" y="16531"/>
                  </a:cubicBezTo>
                  <a:close/>
                  <a:moveTo>
                    <a:pt x="25691" y="7263"/>
                  </a:moveTo>
                  <a:cubicBezTo>
                    <a:pt x="10309" y="7263"/>
                    <a:pt x="1" y="16304"/>
                    <a:pt x="1" y="33799"/>
                  </a:cubicBezTo>
                  <a:lnTo>
                    <a:pt x="1" y="45929"/>
                  </a:lnTo>
                  <a:cubicBezTo>
                    <a:pt x="1594" y="45279"/>
                    <a:pt x="3285" y="44953"/>
                    <a:pt x="4944" y="44953"/>
                  </a:cubicBezTo>
                  <a:cubicBezTo>
                    <a:pt x="6732" y="44953"/>
                    <a:pt x="8456" y="45311"/>
                    <a:pt x="10017" y="45994"/>
                  </a:cubicBezTo>
                  <a:lnTo>
                    <a:pt x="10017" y="33702"/>
                  </a:lnTo>
                  <a:cubicBezTo>
                    <a:pt x="10017" y="22320"/>
                    <a:pt x="16228" y="16531"/>
                    <a:pt x="25691" y="16531"/>
                  </a:cubicBezTo>
                  <a:cubicBezTo>
                    <a:pt x="35187" y="16531"/>
                    <a:pt x="41398" y="22320"/>
                    <a:pt x="41398" y="33702"/>
                  </a:cubicBezTo>
                  <a:lnTo>
                    <a:pt x="41398" y="60985"/>
                  </a:lnTo>
                  <a:lnTo>
                    <a:pt x="51414" y="60985"/>
                  </a:lnTo>
                  <a:lnTo>
                    <a:pt x="51414" y="33702"/>
                  </a:lnTo>
                  <a:cubicBezTo>
                    <a:pt x="51512" y="16109"/>
                    <a:pt x="41073" y="7263"/>
                    <a:pt x="25691" y="7263"/>
                  </a:cubicBezTo>
                  <a:close/>
                  <a:moveTo>
                    <a:pt x="84910" y="7166"/>
                  </a:moveTo>
                  <a:cubicBezTo>
                    <a:pt x="68487" y="7166"/>
                    <a:pt x="56878" y="18840"/>
                    <a:pt x="56878" y="34742"/>
                  </a:cubicBezTo>
                  <a:cubicBezTo>
                    <a:pt x="56878" y="50677"/>
                    <a:pt x="68585" y="62351"/>
                    <a:pt x="85007" y="62351"/>
                  </a:cubicBezTo>
                  <a:cubicBezTo>
                    <a:pt x="97137" y="62351"/>
                    <a:pt x="106600" y="56140"/>
                    <a:pt x="110600" y="46352"/>
                  </a:cubicBezTo>
                  <a:lnTo>
                    <a:pt x="99543" y="46352"/>
                  </a:lnTo>
                  <a:cubicBezTo>
                    <a:pt x="96487" y="50872"/>
                    <a:pt x="91771" y="52986"/>
                    <a:pt x="85007" y="52986"/>
                  </a:cubicBezTo>
                  <a:cubicBezTo>
                    <a:pt x="75967" y="52986"/>
                    <a:pt x="69007" y="47815"/>
                    <a:pt x="67544" y="38449"/>
                  </a:cubicBezTo>
                  <a:lnTo>
                    <a:pt x="112714" y="38449"/>
                  </a:lnTo>
                  <a:lnTo>
                    <a:pt x="112714" y="34742"/>
                  </a:lnTo>
                  <a:cubicBezTo>
                    <a:pt x="112714" y="18840"/>
                    <a:pt x="101332" y="7166"/>
                    <a:pt x="84910" y="7166"/>
                  </a:cubicBezTo>
                  <a:close/>
                  <a:moveTo>
                    <a:pt x="146209" y="7166"/>
                  </a:moveTo>
                  <a:cubicBezTo>
                    <a:pt x="129787" y="7166"/>
                    <a:pt x="118210" y="18840"/>
                    <a:pt x="118210" y="34742"/>
                  </a:cubicBezTo>
                  <a:cubicBezTo>
                    <a:pt x="118210" y="50677"/>
                    <a:pt x="129787" y="62351"/>
                    <a:pt x="146209" y="62351"/>
                  </a:cubicBezTo>
                  <a:cubicBezTo>
                    <a:pt x="162664" y="62351"/>
                    <a:pt x="174241" y="50677"/>
                    <a:pt x="174241" y="34742"/>
                  </a:cubicBezTo>
                  <a:cubicBezTo>
                    <a:pt x="174241" y="18840"/>
                    <a:pt x="162664" y="7166"/>
                    <a:pt x="146209" y="7166"/>
                  </a:cubicBezTo>
                  <a:close/>
                  <a:moveTo>
                    <a:pt x="214056" y="0"/>
                  </a:moveTo>
                  <a:cubicBezTo>
                    <a:pt x="210153" y="0"/>
                    <a:pt x="206401" y="1835"/>
                    <a:pt x="203964" y="5150"/>
                  </a:cubicBezTo>
                  <a:lnTo>
                    <a:pt x="181103" y="35165"/>
                  </a:lnTo>
                  <a:cubicBezTo>
                    <a:pt x="178338" y="38872"/>
                    <a:pt x="177818" y="43295"/>
                    <a:pt x="179704" y="47100"/>
                  </a:cubicBezTo>
                  <a:cubicBezTo>
                    <a:pt x="181720" y="51100"/>
                    <a:pt x="186143" y="53604"/>
                    <a:pt x="191216" y="53604"/>
                  </a:cubicBezTo>
                  <a:lnTo>
                    <a:pt x="216581" y="53604"/>
                  </a:lnTo>
                  <a:lnTo>
                    <a:pt x="216581" y="66059"/>
                  </a:lnTo>
                  <a:lnTo>
                    <a:pt x="226598" y="66059"/>
                  </a:lnTo>
                  <a:lnTo>
                    <a:pt x="226598" y="53734"/>
                  </a:lnTo>
                  <a:lnTo>
                    <a:pt x="234175" y="53734"/>
                  </a:lnTo>
                  <a:lnTo>
                    <a:pt x="234175" y="44758"/>
                  </a:lnTo>
                  <a:lnTo>
                    <a:pt x="226598" y="44758"/>
                  </a:lnTo>
                  <a:lnTo>
                    <a:pt x="226598" y="12629"/>
                  </a:lnTo>
                  <a:cubicBezTo>
                    <a:pt x="226598" y="7036"/>
                    <a:pt x="223248" y="2320"/>
                    <a:pt x="217980" y="629"/>
                  </a:cubicBezTo>
                  <a:cubicBezTo>
                    <a:pt x="216684" y="206"/>
                    <a:pt x="215362" y="0"/>
                    <a:pt x="214056" y="0"/>
                  </a:cubicBezTo>
                  <a:close/>
                  <a:moveTo>
                    <a:pt x="241557" y="8954"/>
                  </a:moveTo>
                  <a:lnTo>
                    <a:pt x="241557" y="61083"/>
                  </a:lnTo>
                  <a:cubicBezTo>
                    <a:pt x="241557" y="68563"/>
                    <a:pt x="239150" y="71424"/>
                    <a:pt x="232711" y="71424"/>
                  </a:cubicBezTo>
                  <a:lnTo>
                    <a:pt x="231541" y="71424"/>
                  </a:lnTo>
                  <a:lnTo>
                    <a:pt x="231541" y="80042"/>
                  </a:lnTo>
                  <a:lnTo>
                    <a:pt x="233654" y="80042"/>
                  </a:lnTo>
                  <a:cubicBezTo>
                    <a:pt x="246500" y="80042"/>
                    <a:pt x="251573" y="73408"/>
                    <a:pt x="251573" y="60465"/>
                  </a:cubicBezTo>
                  <a:lnTo>
                    <a:pt x="251573" y="8954"/>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68" name="Google Shape;432;p56">
            <a:extLst>
              <a:ext uri="{FF2B5EF4-FFF2-40B4-BE49-F238E27FC236}">
                <a16:creationId xmlns:a16="http://schemas.microsoft.com/office/drawing/2014/main" id="{8B8BA92A-300F-4751-AA11-39E428F8290F}"/>
              </a:ext>
            </a:extLst>
          </p:cNvPr>
          <p:cNvPicPr preferRelativeResize="0"/>
          <p:nvPr/>
        </p:nvPicPr>
        <p:blipFill>
          <a:blip r:embed="rId10">
            <a:alphaModFix/>
          </a:blip>
          <a:stretch>
            <a:fillRect/>
          </a:stretch>
        </p:blipFill>
        <p:spPr>
          <a:xfrm>
            <a:off x="2692884" y="2910020"/>
            <a:ext cx="365760" cy="365760"/>
          </a:xfrm>
          <a:prstGeom prst="rect">
            <a:avLst/>
          </a:prstGeom>
          <a:noFill/>
          <a:ln>
            <a:noFill/>
          </a:ln>
        </p:spPr>
      </p:pic>
      <p:pic>
        <p:nvPicPr>
          <p:cNvPr id="69" name="Google Shape;420;p56">
            <a:extLst>
              <a:ext uri="{FF2B5EF4-FFF2-40B4-BE49-F238E27FC236}">
                <a16:creationId xmlns:a16="http://schemas.microsoft.com/office/drawing/2014/main" id="{748533C6-B902-6EB1-25F2-522ABDB262D0}"/>
              </a:ext>
            </a:extLst>
          </p:cNvPr>
          <p:cNvPicPr preferRelativeResize="0"/>
          <p:nvPr/>
        </p:nvPicPr>
        <p:blipFill>
          <a:blip r:embed="rId11">
            <a:alphaModFix/>
          </a:blip>
          <a:stretch>
            <a:fillRect/>
          </a:stretch>
        </p:blipFill>
        <p:spPr>
          <a:xfrm>
            <a:off x="5476178" y="3022110"/>
            <a:ext cx="333300" cy="333300"/>
          </a:xfrm>
          <a:prstGeom prst="rect">
            <a:avLst/>
          </a:prstGeom>
          <a:noFill/>
          <a:ln>
            <a:noFill/>
          </a:ln>
        </p:spPr>
      </p:pic>
      <p:pic>
        <p:nvPicPr>
          <p:cNvPr id="70" name="Google Shape;433;p56">
            <a:extLst>
              <a:ext uri="{FF2B5EF4-FFF2-40B4-BE49-F238E27FC236}">
                <a16:creationId xmlns:a16="http://schemas.microsoft.com/office/drawing/2014/main" id="{890F1658-2447-264B-7023-AAEB21F1B501}"/>
              </a:ext>
            </a:extLst>
          </p:cNvPr>
          <p:cNvPicPr preferRelativeResize="0"/>
          <p:nvPr/>
        </p:nvPicPr>
        <p:blipFill>
          <a:blip r:embed="rId12">
            <a:alphaModFix/>
          </a:blip>
          <a:stretch>
            <a:fillRect/>
          </a:stretch>
        </p:blipFill>
        <p:spPr>
          <a:xfrm>
            <a:off x="9900379" y="5249673"/>
            <a:ext cx="457200" cy="457200"/>
          </a:xfrm>
          <a:prstGeom prst="rect">
            <a:avLst/>
          </a:prstGeom>
          <a:noFill/>
          <a:ln>
            <a:noFill/>
          </a:ln>
        </p:spPr>
      </p:pic>
      <p:sp>
        <p:nvSpPr>
          <p:cNvPr id="71" name="Google Shape;434;p56">
            <a:extLst>
              <a:ext uri="{FF2B5EF4-FFF2-40B4-BE49-F238E27FC236}">
                <a16:creationId xmlns:a16="http://schemas.microsoft.com/office/drawing/2014/main" id="{2996D793-7A68-77DD-4896-B9132B9B7D65}"/>
              </a:ext>
            </a:extLst>
          </p:cNvPr>
          <p:cNvSpPr/>
          <p:nvPr/>
        </p:nvSpPr>
        <p:spPr>
          <a:xfrm>
            <a:off x="6672565" y="3571770"/>
            <a:ext cx="94200" cy="247200"/>
          </a:xfrm>
          <a:prstGeom prst="rect">
            <a:avLst/>
          </a:prstGeom>
          <a:solidFill>
            <a:srgbClr val="CCE7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p>
        </p:txBody>
      </p:sp>
      <p:pic>
        <p:nvPicPr>
          <p:cNvPr id="74" name="Google Shape;440;p56">
            <a:extLst>
              <a:ext uri="{FF2B5EF4-FFF2-40B4-BE49-F238E27FC236}">
                <a16:creationId xmlns:a16="http://schemas.microsoft.com/office/drawing/2014/main" id="{4500A359-1228-41A7-8604-58D6EB79E0DC}"/>
              </a:ext>
            </a:extLst>
          </p:cNvPr>
          <p:cNvPicPr preferRelativeResize="0"/>
          <p:nvPr/>
        </p:nvPicPr>
        <p:blipFill>
          <a:blip r:embed="rId13">
            <a:alphaModFix/>
          </a:blip>
          <a:stretch>
            <a:fillRect/>
          </a:stretch>
        </p:blipFill>
        <p:spPr>
          <a:xfrm>
            <a:off x="8907275" y="3724662"/>
            <a:ext cx="333300" cy="333300"/>
          </a:xfrm>
          <a:prstGeom prst="rect">
            <a:avLst/>
          </a:prstGeom>
          <a:noFill/>
          <a:ln>
            <a:noFill/>
          </a:ln>
        </p:spPr>
      </p:pic>
      <p:sp>
        <p:nvSpPr>
          <p:cNvPr id="75" name="Google Shape;441;p56">
            <a:extLst>
              <a:ext uri="{FF2B5EF4-FFF2-40B4-BE49-F238E27FC236}">
                <a16:creationId xmlns:a16="http://schemas.microsoft.com/office/drawing/2014/main" id="{A96A20A3-7D33-88AD-A2BD-CA2494D33FA0}"/>
              </a:ext>
            </a:extLst>
          </p:cNvPr>
          <p:cNvSpPr txBox="1"/>
          <p:nvPr/>
        </p:nvSpPr>
        <p:spPr>
          <a:xfrm>
            <a:off x="3832698" y="4801577"/>
            <a:ext cx="860100" cy="207719"/>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600"/>
              <a:buFont typeface="Arial"/>
              <a:buNone/>
            </a:pPr>
            <a:r>
              <a:rPr lang="en-US" sz="900" dirty="0">
                <a:latin typeface="Public Sans"/>
                <a:ea typeface="Public Sans"/>
                <a:cs typeface="Arial" panose="020B0604020202020204" pitchFamily="34" charset="0"/>
                <a:sym typeface="Public Sans"/>
              </a:rPr>
              <a:t>    Amazon MSK</a:t>
            </a:r>
            <a:endParaRPr lang="en-US" sz="1200" i="0" u="none" strike="noStrike" cap="none" dirty="0">
              <a:latin typeface="Arial"/>
              <a:ea typeface="Arial"/>
              <a:cs typeface="Arial"/>
              <a:sym typeface="Arial"/>
            </a:endParaRPr>
          </a:p>
        </p:txBody>
      </p:sp>
      <p:pic>
        <p:nvPicPr>
          <p:cNvPr id="77" name="Google Shape;438;p56">
            <a:extLst>
              <a:ext uri="{FF2B5EF4-FFF2-40B4-BE49-F238E27FC236}">
                <a16:creationId xmlns:a16="http://schemas.microsoft.com/office/drawing/2014/main" id="{11321611-0BA8-99EB-05A5-282C208AF309}"/>
              </a:ext>
            </a:extLst>
          </p:cNvPr>
          <p:cNvPicPr preferRelativeResize="0"/>
          <p:nvPr/>
        </p:nvPicPr>
        <p:blipFill>
          <a:blip r:embed="rId14">
            <a:alphaModFix/>
          </a:blip>
          <a:stretch>
            <a:fillRect/>
          </a:stretch>
        </p:blipFill>
        <p:spPr>
          <a:xfrm>
            <a:off x="5478652" y="4419086"/>
            <a:ext cx="333300" cy="333300"/>
          </a:xfrm>
          <a:prstGeom prst="rect">
            <a:avLst/>
          </a:prstGeom>
          <a:noFill/>
          <a:ln>
            <a:noFill/>
          </a:ln>
        </p:spPr>
      </p:pic>
      <p:pic>
        <p:nvPicPr>
          <p:cNvPr id="78" name="Google Shape;445;p56">
            <a:extLst>
              <a:ext uri="{FF2B5EF4-FFF2-40B4-BE49-F238E27FC236}">
                <a16:creationId xmlns:a16="http://schemas.microsoft.com/office/drawing/2014/main" id="{E48BAF2D-7FEA-B422-9E11-50F2095EA856}"/>
              </a:ext>
            </a:extLst>
          </p:cNvPr>
          <p:cNvPicPr preferRelativeResize="0"/>
          <p:nvPr/>
        </p:nvPicPr>
        <p:blipFill>
          <a:blip r:embed="rId11">
            <a:alphaModFix/>
          </a:blip>
          <a:stretch>
            <a:fillRect/>
          </a:stretch>
        </p:blipFill>
        <p:spPr>
          <a:xfrm>
            <a:off x="5474828" y="3727529"/>
            <a:ext cx="333300" cy="333300"/>
          </a:xfrm>
          <a:prstGeom prst="rect">
            <a:avLst/>
          </a:prstGeom>
          <a:noFill/>
          <a:ln>
            <a:noFill/>
          </a:ln>
        </p:spPr>
      </p:pic>
      <p:sp>
        <p:nvSpPr>
          <p:cNvPr id="79" name="Google Shape;446;p56">
            <a:extLst>
              <a:ext uri="{FF2B5EF4-FFF2-40B4-BE49-F238E27FC236}">
                <a16:creationId xmlns:a16="http://schemas.microsoft.com/office/drawing/2014/main" id="{9E5D029F-5A06-F73C-8F3D-C12368A810C3}"/>
              </a:ext>
            </a:extLst>
          </p:cNvPr>
          <p:cNvSpPr/>
          <p:nvPr/>
        </p:nvSpPr>
        <p:spPr>
          <a:xfrm>
            <a:off x="9561448" y="3731411"/>
            <a:ext cx="286050" cy="319802"/>
          </a:xfrm>
          <a:custGeom>
            <a:avLst/>
            <a:gdLst/>
            <a:ahLst/>
            <a:cxnLst/>
            <a:rect l="l" t="t" r="r" b="b"/>
            <a:pathLst>
              <a:path w="3814" h="4163" extrusionOk="0">
                <a:moveTo>
                  <a:pt x="2266" y="475"/>
                </a:moveTo>
                <a:lnTo>
                  <a:pt x="3125" y="971"/>
                </a:lnTo>
                <a:cubicBezTo>
                  <a:pt x="3148" y="948"/>
                  <a:pt x="3177" y="919"/>
                  <a:pt x="3207" y="904"/>
                </a:cubicBezTo>
                <a:cubicBezTo>
                  <a:pt x="3384" y="800"/>
                  <a:pt x="3614" y="860"/>
                  <a:pt x="3710" y="1037"/>
                </a:cubicBezTo>
                <a:cubicBezTo>
                  <a:pt x="3814" y="1215"/>
                  <a:pt x="3755" y="1445"/>
                  <a:pt x="3577" y="1548"/>
                </a:cubicBezTo>
                <a:cubicBezTo>
                  <a:pt x="3547" y="1563"/>
                  <a:pt x="3510" y="1578"/>
                  <a:pt x="3481" y="1585"/>
                </a:cubicBezTo>
                <a:lnTo>
                  <a:pt x="3481" y="2578"/>
                </a:lnTo>
                <a:cubicBezTo>
                  <a:pt x="3510" y="2585"/>
                  <a:pt x="3547" y="2600"/>
                  <a:pt x="3577" y="2615"/>
                </a:cubicBezTo>
                <a:cubicBezTo>
                  <a:pt x="3755" y="2718"/>
                  <a:pt x="3814" y="2948"/>
                  <a:pt x="3710" y="3126"/>
                </a:cubicBezTo>
                <a:cubicBezTo>
                  <a:pt x="3614" y="3303"/>
                  <a:pt x="3384" y="3363"/>
                  <a:pt x="3207" y="3259"/>
                </a:cubicBezTo>
                <a:cubicBezTo>
                  <a:pt x="3170" y="3237"/>
                  <a:pt x="3140" y="3214"/>
                  <a:pt x="3110" y="3185"/>
                </a:cubicBezTo>
                <a:lnTo>
                  <a:pt x="2259" y="3674"/>
                </a:lnTo>
                <a:cubicBezTo>
                  <a:pt x="2274" y="3711"/>
                  <a:pt x="2281" y="3755"/>
                  <a:pt x="2281" y="3792"/>
                </a:cubicBezTo>
                <a:cubicBezTo>
                  <a:pt x="2281" y="3999"/>
                  <a:pt x="2118" y="4162"/>
                  <a:pt x="1911" y="4162"/>
                </a:cubicBezTo>
                <a:cubicBezTo>
                  <a:pt x="1704" y="4162"/>
                  <a:pt x="1541" y="3999"/>
                  <a:pt x="1541" y="3792"/>
                </a:cubicBezTo>
                <a:cubicBezTo>
                  <a:pt x="1541" y="3755"/>
                  <a:pt x="1541" y="3718"/>
                  <a:pt x="1555" y="3688"/>
                </a:cubicBezTo>
                <a:lnTo>
                  <a:pt x="696" y="3192"/>
                </a:lnTo>
                <a:cubicBezTo>
                  <a:pt x="674" y="3222"/>
                  <a:pt x="645" y="3244"/>
                  <a:pt x="615" y="3259"/>
                </a:cubicBezTo>
                <a:cubicBezTo>
                  <a:pt x="437" y="3363"/>
                  <a:pt x="208" y="3303"/>
                  <a:pt x="104" y="3126"/>
                </a:cubicBezTo>
                <a:cubicBezTo>
                  <a:pt x="8" y="2948"/>
                  <a:pt x="67" y="2718"/>
                  <a:pt x="245" y="2615"/>
                </a:cubicBezTo>
                <a:cubicBezTo>
                  <a:pt x="274" y="2600"/>
                  <a:pt x="304" y="2585"/>
                  <a:pt x="341" y="2578"/>
                </a:cubicBezTo>
                <a:lnTo>
                  <a:pt x="341" y="1585"/>
                </a:lnTo>
                <a:cubicBezTo>
                  <a:pt x="304" y="1578"/>
                  <a:pt x="274" y="1563"/>
                  <a:pt x="245" y="1548"/>
                </a:cubicBezTo>
                <a:cubicBezTo>
                  <a:pt x="67" y="1445"/>
                  <a:pt x="0" y="1215"/>
                  <a:pt x="104" y="1037"/>
                </a:cubicBezTo>
                <a:cubicBezTo>
                  <a:pt x="208" y="860"/>
                  <a:pt x="437" y="800"/>
                  <a:pt x="615" y="904"/>
                </a:cubicBezTo>
                <a:cubicBezTo>
                  <a:pt x="645" y="919"/>
                  <a:pt x="674" y="941"/>
                  <a:pt x="696" y="971"/>
                </a:cubicBezTo>
                <a:lnTo>
                  <a:pt x="1555" y="475"/>
                </a:lnTo>
                <a:cubicBezTo>
                  <a:pt x="1541" y="445"/>
                  <a:pt x="1541" y="408"/>
                  <a:pt x="1541" y="371"/>
                </a:cubicBezTo>
                <a:cubicBezTo>
                  <a:pt x="1541" y="164"/>
                  <a:pt x="1704" y="1"/>
                  <a:pt x="1911" y="1"/>
                </a:cubicBezTo>
                <a:cubicBezTo>
                  <a:pt x="2118" y="1"/>
                  <a:pt x="2281" y="164"/>
                  <a:pt x="2281" y="371"/>
                </a:cubicBezTo>
                <a:cubicBezTo>
                  <a:pt x="2281" y="408"/>
                  <a:pt x="2274" y="445"/>
                  <a:pt x="2266" y="475"/>
                </a:cubicBezTo>
                <a:close/>
                <a:moveTo>
                  <a:pt x="2177" y="630"/>
                </a:moveTo>
                <a:lnTo>
                  <a:pt x="3036" y="1126"/>
                </a:lnTo>
                <a:cubicBezTo>
                  <a:pt x="3022" y="1171"/>
                  <a:pt x="3022" y="1222"/>
                  <a:pt x="3022" y="1274"/>
                </a:cubicBezTo>
                <a:cubicBezTo>
                  <a:pt x="3029" y="1319"/>
                  <a:pt x="3044" y="1371"/>
                  <a:pt x="3073" y="1415"/>
                </a:cubicBezTo>
                <a:cubicBezTo>
                  <a:pt x="3125" y="1504"/>
                  <a:pt x="3207" y="1563"/>
                  <a:pt x="3303" y="1585"/>
                </a:cubicBezTo>
                <a:lnTo>
                  <a:pt x="3303" y="2578"/>
                </a:lnTo>
                <a:cubicBezTo>
                  <a:pt x="3296" y="2578"/>
                  <a:pt x="3296" y="2578"/>
                  <a:pt x="3288" y="2578"/>
                </a:cubicBezTo>
                <a:lnTo>
                  <a:pt x="2170" y="637"/>
                </a:lnTo>
                <a:lnTo>
                  <a:pt x="2177" y="630"/>
                </a:lnTo>
                <a:close/>
                <a:moveTo>
                  <a:pt x="1652" y="637"/>
                </a:moveTo>
                <a:lnTo>
                  <a:pt x="534" y="2578"/>
                </a:lnTo>
                <a:cubicBezTo>
                  <a:pt x="526" y="2578"/>
                  <a:pt x="526" y="2578"/>
                  <a:pt x="519" y="2578"/>
                </a:cubicBezTo>
                <a:lnTo>
                  <a:pt x="519" y="1585"/>
                </a:lnTo>
                <a:cubicBezTo>
                  <a:pt x="615" y="1563"/>
                  <a:pt x="696" y="1504"/>
                  <a:pt x="748" y="1415"/>
                </a:cubicBezTo>
                <a:cubicBezTo>
                  <a:pt x="778" y="1371"/>
                  <a:pt x="793" y="1319"/>
                  <a:pt x="800" y="1274"/>
                </a:cubicBezTo>
                <a:cubicBezTo>
                  <a:pt x="800" y="1222"/>
                  <a:pt x="800" y="1171"/>
                  <a:pt x="785" y="1126"/>
                </a:cubicBezTo>
                <a:lnTo>
                  <a:pt x="1644" y="630"/>
                </a:lnTo>
                <a:close/>
                <a:moveTo>
                  <a:pt x="2015" y="726"/>
                </a:moveTo>
                <a:lnTo>
                  <a:pt x="3133" y="2666"/>
                </a:lnTo>
                <a:cubicBezTo>
                  <a:pt x="3110" y="2696"/>
                  <a:pt x="3088" y="2718"/>
                  <a:pt x="3066" y="2755"/>
                </a:cubicBezTo>
                <a:cubicBezTo>
                  <a:pt x="3051" y="2785"/>
                  <a:pt x="3036" y="2815"/>
                  <a:pt x="3029" y="2852"/>
                </a:cubicBezTo>
                <a:lnTo>
                  <a:pt x="793" y="2852"/>
                </a:lnTo>
                <a:cubicBezTo>
                  <a:pt x="778" y="2815"/>
                  <a:pt x="770" y="2785"/>
                  <a:pt x="748" y="2755"/>
                </a:cubicBezTo>
                <a:cubicBezTo>
                  <a:pt x="733" y="2718"/>
                  <a:pt x="711" y="2696"/>
                  <a:pt x="689" y="2666"/>
                </a:cubicBezTo>
                <a:lnTo>
                  <a:pt x="1807" y="726"/>
                </a:lnTo>
                <a:cubicBezTo>
                  <a:pt x="1837" y="734"/>
                  <a:pt x="1874" y="741"/>
                  <a:pt x="1911" y="741"/>
                </a:cubicBezTo>
                <a:cubicBezTo>
                  <a:pt x="1948" y="741"/>
                  <a:pt x="1985" y="734"/>
                  <a:pt x="2015" y="726"/>
                </a:cubicBezTo>
                <a:close/>
                <a:moveTo>
                  <a:pt x="2185" y="3540"/>
                </a:moveTo>
                <a:lnTo>
                  <a:pt x="3036" y="3052"/>
                </a:lnTo>
                <a:cubicBezTo>
                  <a:pt x="3036" y="3044"/>
                  <a:pt x="3036" y="3037"/>
                  <a:pt x="3029" y="3029"/>
                </a:cubicBezTo>
                <a:lnTo>
                  <a:pt x="793" y="3029"/>
                </a:lnTo>
                <a:cubicBezTo>
                  <a:pt x="793" y="3029"/>
                  <a:pt x="785" y="3037"/>
                  <a:pt x="785" y="3044"/>
                </a:cubicBezTo>
                <a:lnTo>
                  <a:pt x="1644" y="3533"/>
                </a:lnTo>
                <a:cubicBezTo>
                  <a:pt x="1681" y="3503"/>
                  <a:pt x="1718" y="3474"/>
                  <a:pt x="1763" y="3451"/>
                </a:cubicBezTo>
                <a:cubicBezTo>
                  <a:pt x="1815" y="3429"/>
                  <a:pt x="1859" y="3422"/>
                  <a:pt x="1911" y="3422"/>
                </a:cubicBezTo>
                <a:cubicBezTo>
                  <a:pt x="1963" y="3422"/>
                  <a:pt x="2015" y="3429"/>
                  <a:pt x="2059" y="3451"/>
                </a:cubicBezTo>
                <a:cubicBezTo>
                  <a:pt x="2111" y="3474"/>
                  <a:pt x="2148" y="3503"/>
                  <a:pt x="2185" y="3540"/>
                </a:cubicBezTo>
                <a:close/>
              </a:path>
            </a:pathLst>
          </a:custGeom>
          <a:solidFill>
            <a:srgbClr val="FF00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81" name="Google Shape;448;p56">
            <a:extLst>
              <a:ext uri="{FF2B5EF4-FFF2-40B4-BE49-F238E27FC236}">
                <a16:creationId xmlns:a16="http://schemas.microsoft.com/office/drawing/2014/main" id="{E554A4F6-A028-2C1B-2167-3D31AAD6AC01}"/>
              </a:ext>
            </a:extLst>
          </p:cNvPr>
          <p:cNvPicPr preferRelativeResize="0"/>
          <p:nvPr/>
        </p:nvPicPr>
        <p:blipFill>
          <a:blip r:embed="rId15">
            <a:alphaModFix/>
          </a:blip>
          <a:stretch>
            <a:fillRect/>
          </a:stretch>
        </p:blipFill>
        <p:spPr>
          <a:xfrm>
            <a:off x="6931807" y="2617595"/>
            <a:ext cx="502000" cy="502000"/>
          </a:xfrm>
          <a:prstGeom prst="rect">
            <a:avLst/>
          </a:prstGeom>
          <a:noFill/>
          <a:ln>
            <a:noFill/>
          </a:ln>
        </p:spPr>
      </p:pic>
      <p:pic>
        <p:nvPicPr>
          <p:cNvPr id="82" name="Google Shape;449;p56">
            <a:extLst>
              <a:ext uri="{FF2B5EF4-FFF2-40B4-BE49-F238E27FC236}">
                <a16:creationId xmlns:a16="http://schemas.microsoft.com/office/drawing/2014/main" id="{49C15355-08CA-2D3D-19F0-2B7AC9C35995}"/>
              </a:ext>
            </a:extLst>
          </p:cNvPr>
          <p:cNvPicPr preferRelativeResize="0"/>
          <p:nvPr/>
        </p:nvPicPr>
        <p:blipFill>
          <a:blip r:embed="rId16">
            <a:alphaModFix/>
          </a:blip>
          <a:stretch>
            <a:fillRect/>
          </a:stretch>
        </p:blipFill>
        <p:spPr>
          <a:xfrm>
            <a:off x="9073193" y="5249673"/>
            <a:ext cx="457200" cy="457200"/>
          </a:xfrm>
          <a:prstGeom prst="rect">
            <a:avLst/>
          </a:prstGeom>
          <a:noFill/>
          <a:ln>
            <a:noFill/>
          </a:ln>
        </p:spPr>
      </p:pic>
      <p:sp>
        <p:nvSpPr>
          <p:cNvPr id="91" name="Google Shape;436;p56">
            <a:extLst>
              <a:ext uri="{FF2B5EF4-FFF2-40B4-BE49-F238E27FC236}">
                <a16:creationId xmlns:a16="http://schemas.microsoft.com/office/drawing/2014/main" id="{F51F8193-1A4D-F566-DA50-EA5E645BE402}"/>
              </a:ext>
            </a:extLst>
          </p:cNvPr>
          <p:cNvSpPr/>
          <p:nvPr/>
        </p:nvSpPr>
        <p:spPr>
          <a:xfrm>
            <a:off x="6864815" y="3557420"/>
            <a:ext cx="94200" cy="94200"/>
          </a:xfrm>
          <a:prstGeom prst="ellipse">
            <a:avLst/>
          </a:prstGeom>
          <a:solidFill>
            <a:srgbClr val="CCE7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ublic Sans Light"/>
              <a:ea typeface="Public Sans Light"/>
              <a:cs typeface="Public Sans Light"/>
              <a:sym typeface="Public Sans Light"/>
            </a:endParaRPr>
          </a:p>
        </p:txBody>
      </p:sp>
      <p:sp>
        <p:nvSpPr>
          <p:cNvPr id="92" name="Google Shape;439;p56">
            <a:extLst>
              <a:ext uri="{FF2B5EF4-FFF2-40B4-BE49-F238E27FC236}">
                <a16:creationId xmlns:a16="http://schemas.microsoft.com/office/drawing/2014/main" id="{60F2683D-3B65-7F12-B256-67E1340F6FF7}"/>
              </a:ext>
            </a:extLst>
          </p:cNvPr>
          <p:cNvSpPr/>
          <p:nvPr/>
        </p:nvSpPr>
        <p:spPr>
          <a:xfrm>
            <a:off x="6867196" y="4145589"/>
            <a:ext cx="94200" cy="94200"/>
          </a:xfrm>
          <a:prstGeom prst="ellipse">
            <a:avLst/>
          </a:prstGeom>
          <a:solidFill>
            <a:srgbClr val="CCE7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ublic Sans Light"/>
              <a:ea typeface="Public Sans Light"/>
              <a:cs typeface="Public Sans Light"/>
              <a:sym typeface="Public Sans Light"/>
            </a:endParaRPr>
          </a:p>
        </p:txBody>
      </p:sp>
      <p:sp>
        <p:nvSpPr>
          <p:cNvPr id="93" name="Google Shape;460;p56">
            <a:extLst>
              <a:ext uri="{FF2B5EF4-FFF2-40B4-BE49-F238E27FC236}">
                <a16:creationId xmlns:a16="http://schemas.microsoft.com/office/drawing/2014/main" id="{62AC164F-64DC-FE9C-D042-1C28D2709197}"/>
              </a:ext>
            </a:extLst>
          </p:cNvPr>
          <p:cNvSpPr/>
          <p:nvPr/>
        </p:nvSpPr>
        <p:spPr>
          <a:xfrm>
            <a:off x="7400596" y="4145589"/>
            <a:ext cx="94200" cy="94200"/>
          </a:xfrm>
          <a:prstGeom prst="ellipse">
            <a:avLst/>
          </a:prstGeom>
          <a:solidFill>
            <a:srgbClr val="CCE7FF"/>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ublic Sans Light"/>
              <a:ea typeface="Public Sans Light"/>
              <a:cs typeface="Public Sans Light"/>
              <a:sym typeface="Public Sans Light"/>
            </a:endParaRPr>
          </a:p>
        </p:txBody>
      </p:sp>
      <p:sp>
        <p:nvSpPr>
          <p:cNvPr id="96" name="Google Shape;463;p56">
            <a:extLst>
              <a:ext uri="{FF2B5EF4-FFF2-40B4-BE49-F238E27FC236}">
                <a16:creationId xmlns:a16="http://schemas.microsoft.com/office/drawing/2014/main" id="{EAA6B684-5C56-853B-D0C4-D5394D4F79D0}"/>
              </a:ext>
            </a:extLst>
          </p:cNvPr>
          <p:cNvSpPr txBox="1"/>
          <p:nvPr/>
        </p:nvSpPr>
        <p:spPr>
          <a:xfrm>
            <a:off x="9247880" y="4024034"/>
            <a:ext cx="935100" cy="346218"/>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Neo4j GraphQL </a:t>
            </a:r>
            <a:endParaRPr sz="900" dirty="0">
              <a:latin typeface="Public Sans"/>
              <a:ea typeface="Public Sans"/>
              <a:cs typeface="Arial" panose="020B0604020202020204" pitchFamily="34" charset="0"/>
              <a:sym typeface="Public Sans"/>
            </a:endParaRPr>
          </a:p>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Library</a:t>
            </a:r>
            <a:endParaRPr sz="900" dirty="0">
              <a:latin typeface="Public Sans"/>
              <a:ea typeface="Public Sans"/>
              <a:cs typeface="Arial" panose="020B0604020202020204" pitchFamily="34" charset="0"/>
              <a:sym typeface="Public Sans"/>
            </a:endParaRPr>
          </a:p>
        </p:txBody>
      </p:sp>
      <p:sp>
        <p:nvSpPr>
          <p:cNvPr id="97" name="Google Shape;464;p56">
            <a:extLst>
              <a:ext uri="{FF2B5EF4-FFF2-40B4-BE49-F238E27FC236}">
                <a16:creationId xmlns:a16="http://schemas.microsoft.com/office/drawing/2014/main" id="{3B5B14F7-0F36-73BC-08C4-0F1FF3A303FB}"/>
              </a:ext>
            </a:extLst>
          </p:cNvPr>
          <p:cNvSpPr txBox="1"/>
          <p:nvPr/>
        </p:nvSpPr>
        <p:spPr>
          <a:xfrm>
            <a:off x="8842872" y="4024034"/>
            <a:ext cx="454800" cy="346218"/>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Neo4j </a:t>
            </a:r>
            <a:endParaRPr sz="900" dirty="0">
              <a:latin typeface="Public Sans"/>
              <a:ea typeface="Public Sans"/>
              <a:cs typeface="Arial" panose="020B0604020202020204" pitchFamily="34" charset="0"/>
              <a:sym typeface="Public Sans"/>
            </a:endParaRPr>
          </a:p>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Driver</a:t>
            </a:r>
            <a:endParaRPr sz="900" dirty="0">
              <a:latin typeface="Public Sans"/>
              <a:ea typeface="Public Sans"/>
              <a:cs typeface="Arial" panose="020B0604020202020204" pitchFamily="34" charset="0"/>
              <a:sym typeface="Public Sans"/>
            </a:endParaRPr>
          </a:p>
        </p:txBody>
      </p:sp>
      <p:pic>
        <p:nvPicPr>
          <p:cNvPr id="98" name="Google Shape;465;p56">
            <a:extLst>
              <a:ext uri="{FF2B5EF4-FFF2-40B4-BE49-F238E27FC236}">
                <a16:creationId xmlns:a16="http://schemas.microsoft.com/office/drawing/2014/main" id="{EBC1581D-2AAE-E26F-A898-A46AA8586C26}"/>
              </a:ext>
            </a:extLst>
          </p:cNvPr>
          <p:cNvPicPr preferRelativeResize="0"/>
          <p:nvPr/>
        </p:nvPicPr>
        <p:blipFill>
          <a:blip r:embed="rId17">
            <a:alphaModFix/>
          </a:blip>
          <a:stretch>
            <a:fillRect/>
          </a:stretch>
        </p:blipFill>
        <p:spPr>
          <a:xfrm>
            <a:off x="6790690" y="3514483"/>
            <a:ext cx="765050" cy="765050"/>
          </a:xfrm>
          <a:prstGeom prst="rect">
            <a:avLst/>
          </a:prstGeom>
          <a:noFill/>
          <a:ln>
            <a:noFill/>
          </a:ln>
        </p:spPr>
      </p:pic>
      <p:sp>
        <p:nvSpPr>
          <p:cNvPr id="245" name="Rectangle 244">
            <a:extLst>
              <a:ext uri="{FF2B5EF4-FFF2-40B4-BE49-F238E27FC236}">
                <a16:creationId xmlns:a16="http://schemas.microsoft.com/office/drawing/2014/main" id="{32D91686-278A-9F09-C468-067D3BC76286}"/>
              </a:ext>
            </a:extLst>
          </p:cNvPr>
          <p:cNvSpPr/>
          <p:nvPr/>
        </p:nvSpPr>
        <p:spPr>
          <a:xfrm>
            <a:off x="3700748" y="1449431"/>
            <a:ext cx="1158893" cy="3987281"/>
          </a:xfrm>
          <a:prstGeom prst="rect">
            <a:avLst/>
          </a:prstGeom>
          <a:noFill/>
          <a:ln w="12700">
            <a:solidFill>
              <a:srgbClr val="5A6B86"/>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a:lstStyle/>
          <a:p>
            <a:pPr algn="ctr" eaLnBrk="1" fontAlgn="auto" hangingPunct="1">
              <a:spcBef>
                <a:spcPts val="0"/>
              </a:spcBef>
              <a:spcAft>
                <a:spcPts val="0"/>
              </a:spcAft>
              <a:defRPr/>
            </a:pPr>
            <a:r>
              <a:rPr lang="en-US" sz="1100" dirty="0">
                <a:solidFill>
                  <a:schemeClr val="bg1">
                    <a:lumMod val="10000"/>
                  </a:schemeClr>
                </a:solidFill>
                <a:latin typeface="Amazon Ember" panose="020B0603020204020204" pitchFamily="34" charset="0"/>
                <a:ea typeface="Amazon Ember" panose="020B0603020204020204" pitchFamily="34" charset="0"/>
                <a:cs typeface="Amazon Ember" panose="020B0603020204020204" pitchFamily="34" charset="0"/>
              </a:rPr>
              <a:t>Ingest</a:t>
            </a:r>
          </a:p>
        </p:txBody>
      </p:sp>
      <p:sp>
        <p:nvSpPr>
          <p:cNvPr id="247" name="Rectangle 246">
            <a:extLst>
              <a:ext uri="{FF2B5EF4-FFF2-40B4-BE49-F238E27FC236}">
                <a16:creationId xmlns:a16="http://schemas.microsoft.com/office/drawing/2014/main" id="{1C21AA72-46E9-8C3B-4749-22E9103D381F}"/>
              </a:ext>
            </a:extLst>
          </p:cNvPr>
          <p:cNvSpPr/>
          <p:nvPr/>
        </p:nvSpPr>
        <p:spPr>
          <a:xfrm>
            <a:off x="5115928" y="2502458"/>
            <a:ext cx="1018904" cy="2420385"/>
          </a:xfrm>
          <a:prstGeom prst="rect">
            <a:avLst/>
          </a:prstGeom>
          <a:noFill/>
          <a:ln w="12700">
            <a:solidFill>
              <a:srgbClr val="5A6B86"/>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a:lstStyle/>
          <a:p>
            <a:pPr algn="ctr" eaLnBrk="1" fontAlgn="auto" hangingPunct="1">
              <a:spcBef>
                <a:spcPts val="0"/>
              </a:spcBef>
              <a:spcAft>
                <a:spcPts val="0"/>
              </a:spcAft>
              <a:defRPr/>
            </a:pPr>
            <a:r>
              <a:rPr lang="en-US" sz="1100" dirty="0">
                <a:solidFill>
                  <a:schemeClr val="bg1">
                    <a:lumMod val="10000"/>
                  </a:schemeClr>
                </a:solidFill>
                <a:latin typeface="Amazon Ember" panose="020B0603020204020204" pitchFamily="34" charset="0"/>
                <a:ea typeface="Amazon Ember" panose="020B0603020204020204" pitchFamily="34" charset="0"/>
                <a:cs typeface="Amazon Ember" panose="020B0603020204020204" pitchFamily="34" charset="0"/>
              </a:rPr>
              <a:t>Neo4j Connectors</a:t>
            </a:r>
          </a:p>
        </p:txBody>
      </p:sp>
      <p:sp>
        <p:nvSpPr>
          <p:cNvPr id="271" name="Google Shape;363;p56">
            <a:extLst>
              <a:ext uri="{FF2B5EF4-FFF2-40B4-BE49-F238E27FC236}">
                <a16:creationId xmlns:a16="http://schemas.microsoft.com/office/drawing/2014/main" id="{24FC4F5B-AE8F-DFC6-639B-02CC7027AD04}"/>
              </a:ext>
            </a:extLst>
          </p:cNvPr>
          <p:cNvSpPr txBox="1"/>
          <p:nvPr/>
        </p:nvSpPr>
        <p:spPr>
          <a:xfrm>
            <a:off x="7154173" y="1345327"/>
            <a:ext cx="1461000" cy="207719"/>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dirty="0">
                <a:latin typeface="Public Sans"/>
                <a:ea typeface="Public Sans"/>
                <a:cs typeface="Arial" panose="020B0604020202020204" pitchFamily="34" charset="0"/>
                <a:sym typeface="Public Sans"/>
              </a:rPr>
              <a:t>Training and model data</a:t>
            </a:r>
            <a:endParaRPr sz="1000" i="0" u="none" strike="noStrike" cap="none" dirty="0">
              <a:latin typeface="Arial"/>
              <a:ea typeface="Arial"/>
              <a:cs typeface="Arial"/>
              <a:sym typeface="Arial"/>
            </a:endParaRPr>
          </a:p>
        </p:txBody>
      </p:sp>
      <p:sp>
        <p:nvSpPr>
          <p:cNvPr id="272" name="Rectangle 271">
            <a:extLst>
              <a:ext uri="{FF2B5EF4-FFF2-40B4-BE49-F238E27FC236}">
                <a16:creationId xmlns:a16="http://schemas.microsoft.com/office/drawing/2014/main" id="{7DD01EF2-8F1D-8B93-08D9-E981B2D650F9}"/>
              </a:ext>
            </a:extLst>
          </p:cNvPr>
          <p:cNvSpPr/>
          <p:nvPr/>
        </p:nvSpPr>
        <p:spPr>
          <a:xfrm>
            <a:off x="8636050" y="1688108"/>
            <a:ext cx="2200562" cy="1271545"/>
          </a:xfrm>
          <a:prstGeom prst="rect">
            <a:avLst/>
          </a:prstGeom>
          <a:noFill/>
          <a:ln w="12700">
            <a:solidFill>
              <a:srgbClr val="5A6B86"/>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a:lstStyle/>
          <a:p>
            <a:pPr algn="ctr" eaLnBrk="1" fontAlgn="auto" hangingPunct="1">
              <a:spcBef>
                <a:spcPts val="0"/>
              </a:spcBef>
              <a:spcAft>
                <a:spcPts val="0"/>
              </a:spcAft>
              <a:defRPr/>
            </a:pPr>
            <a:r>
              <a:rPr lang="en-US" sz="1100" dirty="0">
                <a:solidFill>
                  <a:schemeClr val="bg1">
                    <a:lumMod val="10000"/>
                  </a:schemeClr>
                </a:solidFill>
                <a:latin typeface="Amazon Ember" panose="020B0603020204020204" pitchFamily="34" charset="0"/>
                <a:ea typeface="Amazon Ember" panose="020B0603020204020204" pitchFamily="34" charset="0"/>
                <a:cs typeface="Amazon Ember" panose="020B0603020204020204" pitchFamily="34" charset="0"/>
              </a:rPr>
              <a:t>Fraud detection predictive engine</a:t>
            </a:r>
          </a:p>
        </p:txBody>
      </p:sp>
      <p:sp>
        <p:nvSpPr>
          <p:cNvPr id="274" name="Rectangle 273">
            <a:extLst>
              <a:ext uri="{FF2B5EF4-FFF2-40B4-BE49-F238E27FC236}">
                <a16:creationId xmlns:a16="http://schemas.microsoft.com/office/drawing/2014/main" id="{737517B1-78B1-ACCA-7712-279C522A4BF5}"/>
              </a:ext>
            </a:extLst>
          </p:cNvPr>
          <p:cNvSpPr/>
          <p:nvPr/>
        </p:nvSpPr>
        <p:spPr>
          <a:xfrm>
            <a:off x="8636050" y="3217288"/>
            <a:ext cx="2200562" cy="1360626"/>
          </a:xfrm>
          <a:prstGeom prst="rect">
            <a:avLst/>
          </a:prstGeom>
          <a:noFill/>
          <a:ln w="12700">
            <a:solidFill>
              <a:srgbClr val="5A6B86"/>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a:lstStyle/>
          <a:p>
            <a:pPr algn="ctr" eaLnBrk="1" fontAlgn="auto" hangingPunct="1">
              <a:spcBef>
                <a:spcPts val="0"/>
              </a:spcBef>
              <a:spcAft>
                <a:spcPts val="0"/>
              </a:spcAft>
              <a:defRPr/>
            </a:pPr>
            <a:r>
              <a:rPr lang="en-US" sz="1100" dirty="0">
                <a:solidFill>
                  <a:schemeClr val="bg1">
                    <a:lumMod val="10000"/>
                  </a:schemeClr>
                </a:solidFill>
                <a:latin typeface="Amazon Ember" panose="020B0603020204020204" pitchFamily="34" charset="0"/>
                <a:ea typeface="Amazon Ember" panose="020B0603020204020204" pitchFamily="34" charset="0"/>
                <a:cs typeface="Amazon Ember" panose="020B0603020204020204" pitchFamily="34" charset="0"/>
              </a:rPr>
              <a:t>Fraud detection application service</a:t>
            </a:r>
          </a:p>
        </p:txBody>
      </p:sp>
      <p:sp>
        <p:nvSpPr>
          <p:cNvPr id="276" name="Rectangle 275">
            <a:extLst>
              <a:ext uri="{FF2B5EF4-FFF2-40B4-BE49-F238E27FC236}">
                <a16:creationId xmlns:a16="http://schemas.microsoft.com/office/drawing/2014/main" id="{3760F61F-9316-BAFC-3B26-72CE52FB29EC}"/>
              </a:ext>
            </a:extLst>
          </p:cNvPr>
          <p:cNvSpPr/>
          <p:nvPr/>
        </p:nvSpPr>
        <p:spPr>
          <a:xfrm>
            <a:off x="8636051" y="4808492"/>
            <a:ext cx="2190156" cy="1128845"/>
          </a:xfrm>
          <a:prstGeom prst="rect">
            <a:avLst/>
          </a:prstGeom>
          <a:noFill/>
          <a:ln w="12700">
            <a:solidFill>
              <a:srgbClr val="5A6B86"/>
            </a:solidFill>
            <a:prstDash val="dash"/>
          </a:ln>
        </p:spPr>
        <p:style>
          <a:lnRef idx="2">
            <a:schemeClr val="accent1">
              <a:shade val="50000"/>
            </a:schemeClr>
          </a:lnRef>
          <a:fillRef idx="1">
            <a:schemeClr val="accent1"/>
          </a:fillRef>
          <a:effectRef idx="0">
            <a:schemeClr val="accent1"/>
          </a:effectRef>
          <a:fontRef idx="minor">
            <a:schemeClr val="lt1"/>
          </a:fontRef>
        </p:style>
        <p:txBody>
          <a:bodyPr tIns="91440"/>
          <a:lstStyle/>
          <a:p>
            <a:pPr algn="ctr" eaLnBrk="1" fontAlgn="auto" hangingPunct="1">
              <a:spcBef>
                <a:spcPts val="0"/>
              </a:spcBef>
              <a:spcAft>
                <a:spcPts val="0"/>
              </a:spcAft>
              <a:defRPr/>
            </a:pPr>
            <a:r>
              <a:rPr lang="en-US" sz="1100" dirty="0">
                <a:solidFill>
                  <a:schemeClr val="bg1">
                    <a:lumMod val="10000"/>
                  </a:schemeClr>
                </a:solidFill>
                <a:latin typeface="Amazon Ember" panose="020B0603020204020204" pitchFamily="34" charset="0"/>
                <a:ea typeface="Amazon Ember" panose="020B0603020204020204" pitchFamily="34" charset="0"/>
                <a:cs typeface="Amazon Ember" panose="020B0603020204020204" pitchFamily="34" charset="0"/>
              </a:rPr>
              <a:t>Analyst tools</a:t>
            </a:r>
          </a:p>
        </p:txBody>
      </p:sp>
      <p:pic>
        <p:nvPicPr>
          <p:cNvPr id="2" name="Graphic 6" descr="AWS Glue service icon.">
            <a:extLst>
              <a:ext uri="{FF2B5EF4-FFF2-40B4-BE49-F238E27FC236}">
                <a16:creationId xmlns:a16="http://schemas.microsoft.com/office/drawing/2014/main" id="{31D6B495-A7BC-B7B1-76BE-34D66846105D}"/>
              </a:ext>
            </a:extLst>
          </p:cNvPr>
          <p:cNvPicPr>
            <a:picLocks noChangeAspect="1" noChangeArrowheads="1"/>
          </p:cNvPicPr>
          <p:nvPr/>
        </p:nvPicPr>
        <p:blipFill>
          <a:blip r:embed="rId18">
            <a:extLst>
              <a:ext uri="{96DAC541-7B7A-43D3-8B79-37D633B846F1}">
                <asvg:svgBlip xmlns:asvg="http://schemas.microsoft.com/office/drawing/2016/SVG/main" r:embed="rId19"/>
              </a:ext>
            </a:extLst>
          </a:blip>
          <a:srcRect/>
          <a:stretch/>
        </p:blipFill>
        <p:spPr bwMode="auto">
          <a:xfrm>
            <a:off x="4069102" y="1810551"/>
            <a:ext cx="385105" cy="385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raphic 22" descr="Amazon EMR service icon.">
            <a:extLst>
              <a:ext uri="{FF2B5EF4-FFF2-40B4-BE49-F238E27FC236}">
                <a16:creationId xmlns:a16="http://schemas.microsoft.com/office/drawing/2014/main" id="{C339F7CA-BA40-9564-8B00-85B19205E51C}"/>
              </a:ext>
            </a:extLst>
          </p:cNvPr>
          <p:cNvPicPr>
            <a:picLocks noChangeAspect="1" noChangeArrowheads="1"/>
          </p:cNvPicPr>
          <p:nvPr/>
        </p:nvPicPr>
        <p:blipFill>
          <a:blip r:embed="rId20">
            <a:extLst>
              <a:ext uri="{96DAC541-7B7A-43D3-8B79-37D633B846F1}">
                <asvg:svgBlip xmlns:asvg="http://schemas.microsoft.com/office/drawing/2016/SVG/main" r:embed="rId21"/>
              </a:ext>
            </a:extLst>
          </a:blip>
          <a:srcRect/>
          <a:stretch/>
        </p:blipFill>
        <p:spPr bwMode="auto">
          <a:xfrm>
            <a:off x="4072176" y="2365070"/>
            <a:ext cx="379715" cy="393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phic 24" descr="Amazon Kinesis service icon.">
            <a:extLst>
              <a:ext uri="{FF2B5EF4-FFF2-40B4-BE49-F238E27FC236}">
                <a16:creationId xmlns:a16="http://schemas.microsoft.com/office/drawing/2014/main" id="{FC5B8572-76E8-CCA9-AE5C-320656D9F8A6}"/>
              </a:ext>
            </a:extLst>
          </p:cNvPr>
          <p:cNvPicPr>
            <a:picLocks noChangeAspect="1" noChangeArrowheads="1"/>
          </p:cNvPicPr>
          <p:nvPr/>
        </p:nvPicPr>
        <p:blipFill>
          <a:blip r:embed="rId22">
            <a:extLst>
              <a:ext uri="{96DAC541-7B7A-43D3-8B79-37D633B846F1}">
                <asvg:svgBlip xmlns:asvg="http://schemas.microsoft.com/office/drawing/2016/SVG/main" r:embed="rId23"/>
              </a:ext>
            </a:extLst>
          </a:blip>
          <a:srcRect/>
          <a:stretch/>
        </p:blipFill>
        <p:spPr bwMode="auto">
          <a:xfrm>
            <a:off x="4062839" y="3523860"/>
            <a:ext cx="408292" cy="408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Graphic 6" descr="Amazon Managed Streaming for Apache Kafka (Amazon MSK) service icon.">
            <a:extLst>
              <a:ext uri="{FF2B5EF4-FFF2-40B4-BE49-F238E27FC236}">
                <a16:creationId xmlns:a16="http://schemas.microsoft.com/office/drawing/2014/main" id="{3679A8DF-29C5-01D6-AFC5-598BF22E37F6}"/>
              </a:ext>
            </a:extLst>
          </p:cNvPr>
          <p:cNvPicPr>
            <a:picLocks noChangeAspect="1" noChangeArrowheads="1"/>
          </p:cNvPicPr>
          <p:nvPr/>
        </p:nvPicPr>
        <p:blipFill>
          <a:blip r:embed="rId24">
            <a:extLst>
              <a:ext uri="{96DAC541-7B7A-43D3-8B79-37D633B846F1}">
                <asvg:svgBlip xmlns:asvg="http://schemas.microsoft.com/office/drawing/2016/SVG/main" r:embed="rId25"/>
              </a:ext>
            </a:extLst>
          </a:blip>
          <a:srcRect/>
          <a:stretch/>
        </p:blipFill>
        <p:spPr bwMode="auto">
          <a:xfrm>
            <a:off x="4057383" y="4352076"/>
            <a:ext cx="418423" cy="418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Graphic 8" descr="Amazon Simple Storage Service (Amazon S3) service icon.">
            <a:extLst>
              <a:ext uri="{FF2B5EF4-FFF2-40B4-BE49-F238E27FC236}">
                <a16:creationId xmlns:a16="http://schemas.microsoft.com/office/drawing/2014/main" id="{8FF52F79-8EBD-478C-0B58-8DEB47306EF8}"/>
              </a:ext>
            </a:extLst>
          </p:cNvPr>
          <p:cNvPicPr>
            <a:picLocks noChangeAspect="1" noChangeArrowheads="1"/>
          </p:cNvPicPr>
          <p:nvPr/>
        </p:nvPicPr>
        <p:blipFill>
          <a:blip r:embed="rId26">
            <a:extLst>
              <a:ext uri="{96DAC541-7B7A-43D3-8B79-37D633B846F1}">
                <asvg:svgBlip xmlns:asvg="http://schemas.microsoft.com/office/drawing/2016/SVG/main" r:embed="rId27"/>
              </a:ext>
            </a:extLst>
          </a:blip>
          <a:srcRect/>
          <a:stretch/>
        </p:blipFill>
        <p:spPr bwMode="auto">
          <a:xfrm>
            <a:off x="5887422" y="1500843"/>
            <a:ext cx="364507" cy="364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Graphic 9" descr="Amazon SageMaker Studio Lab service icon.">
            <a:extLst>
              <a:ext uri="{FF2B5EF4-FFF2-40B4-BE49-F238E27FC236}">
                <a16:creationId xmlns:a16="http://schemas.microsoft.com/office/drawing/2014/main" id="{B1B00AB6-7FBB-C520-BCAF-75B00240B803}"/>
              </a:ext>
            </a:extLst>
          </p:cNvPr>
          <p:cNvPicPr>
            <a:picLocks noChangeAspect="1"/>
          </p:cNvPicPr>
          <p:nvPr/>
        </p:nvPicPr>
        <p:blipFill>
          <a:blip r:embed="rId28">
            <a:extLst>
              <a:ext uri="{96DAC541-7B7A-43D3-8B79-37D633B846F1}">
                <asvg:svgBlip xmlns:asvg="http://schemas.microsoft.com/office/drawing/2016/SVG/main" r:embed="rId29"/>
              </a:ext>
            </a:extLst>
          </a:blip>
          <a:srcRect/>
          <a:stretch/>
        </p:blipFill>
        <p:spPr>
          <a:xfrm>
            <a:off x="9139791" y="2192193"/>
            <a:ext cx="385707" cy="385707"/>
          </a:xfrm>
          <a:prstGeom prst="rect">
            <a:avLst/>
          </a:prstGeom>
        </p:spPr>
      </p:pic>
      <p:pic>
        <p:nvPicPr>
          <p:cNvPr id="15" name="Graphic 22" descr="Amazon SageMaker service icon.">
            <a:extLst>
              <a:ext uri="{FF2B5EF4-FFF2-40B4-BE49-F238E27FC236}">
                <a16:creationId xmlns:a16="http://schemas.microsoft.com/office/drawing/2014/main" id="{51E09754-2FB7-1B91-1ACE-0B09DED74EEA}"/>
              </a:ext>
            </a:extLst>
          </p:cNvPr>
          <p:cNvPicPr>
            <a:picLocks noChangeAspect="1" noChangeArrowheads="1"/>
          </p:cNvPicPr>
          <p:nvPr/>
        </p:nvPicPr>
        <p:blipFill>
          <a:blip r:embed="rId30">
            <a:extLst>
              <a:ext uri="{96DAC541-7B7A-43D3-8B79-37D633B846F1}">
                <asvg:svgBlip xmlns:asvg="http://schemas.microsoft.com/office/drawing/2016/SVG/main" r:embed="rId31"/>
              </a:ext>
            </a:extLst>
          </a:blip>
          <a:srcRect/>
          <a:stretch/>
        </p:blipFill>
        <p:spPr bwMode="auto">
          <a:xfrm>
            <a:off x="10019912" y="2193131"/>
            <a:ext cx="412088" cy="41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lambda" descr="Lambda service icon.">
            <a:extLst>
              <a:ext uri="{FF2B5EF4-FFF2-40B4-BE49-F238E27FC236}">
                <a16:creationId xmlns:a16="http://schemas.microsoft.com/office/drawing/2014/main" id="{20BD5900-3FFF-7C2A-808C-518F8151F4FC}"/>
              </a:ext>
            </a:extLst>
          </p:cNvPr>
          <p:cNvPicPr>
            <a:picLocks noChangeAspect="1" noChangeArrowheads="1"/>
          </p:cNvPicPr>
          <p:nvPr/>
        </p:nvPicPr>
        <p:blipFill>
          <a:blip r:embed="rId32">
            <a:extLst>
              <a:ext uri="{96DAC541-7B7A-43D3-8B79-37D633B846F1}">
                <asvg:svgBlip xmlns:asvg="http://schemas.microsoft.com/office/drawing/2016/SVG/main" r:embed="rId33"/>
              </a:ext>
            </a:extLst>
          </a:blip>
          <a:srcRect/>
          <a:stretch/>
        </p:blipFill>
        <p:spPr bwMode="auto">
          <a:xfrm>
            <a:off x="10211050" y="3693992"/>
            <a:ext cx="388092" cy="388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0" name="Straight Arrow Connector 59" descr="Right pointing horizontal arrow.">
            <a:extLst>
              <a:ext uri="{FF2B5EF4-FFF2-40B4-BE49-F238E27FC236}">
                <a16:creationId xmlns:a16="http://schemas.microsoft.com/office/drawing/2014/main" id="{E3C5191C-F1A9-3EE9-E131-7AAE7738C86F}"/>
              </a:ext>
            </a:extLst>
          </p:cNvPr>
          <p:cNvCxnSpPr>
            <a:cxnSpLocks/>
          </p:cNvCxnSpPr>
          <p:nvPr/>
        </p:nvCxnSpPr>
        <p:spPr>
          <a:xfrm>
            <a:off x="3324601" y="2636231"/>
            <a:ext cx="376147" cy="0"/>
          </a:xfrm>
          <a:prstGeom prst="straightConnector1">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88" name="Straight Arrow Connector 87" descr="Right pointing horizontal arrow.">
            <a:extLst>
              <a:ext uri="{FF2B5EF4-FFF2-40B4-BE49-F238E27FC236}">
                <a16:creationId xmlns:a16="http://schemas.microsoft.com/office/drawing/2014/main" id="{19E4C067-FA14-9093-C510-50B8EE326281}"/>
              </a:ext>
            </a:extLst>
          </p:cNvPr>
          <p:cNvCxnSpPr>
            <a:cxnSpLocks/>
          </p:cNvCxnSpPr>
          <p:nvPr/>
        </p:nvCxnSpPr>
        <p:spPr>
          <a:xfrm>
            <a:off x="3324601" y="3933742"/>
            <a:ext cx="376147" cy="0"/>
          </a:xfrm>
          <a:prstGeom prst="straightConnector1">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89" name="Straight Arrow Connector 88" descr="Right pointing horizontal arrow.">
            <a:extLst>
              <a:ext uri="{FF2B5EF4-FFF2-40B4-BE49-F238E27FC236}">
                <a16:creationId xmlns:a16="http://schemas.microsoft.com/office/drawing/2014/main" id="{7BD3B454-73FE-0296-B335-DAE0257C19A8}"/>
              </a:ext>
            </a:extLst>
          </p:cNvPr>
          <p:cNvCxnSpPr>
            <a:cxnSpLocks/>
          </p:cNvCxnSpPr>
          <p:nvPr/>
        </p:nvCxnSpPr>
        <p:spPr>
          <a:xfrm>
            <a:off x="3324601" y="4922843"/>
            <a:ext cx="376147" cy="0"/>
          </a:xfrm>
          <a:prstGeom prst="straightConnector1">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95" name="Straight Arrow Connector 94" descr="Right pointing horizontal arrow.">
            <a:extLst>
              <a:ext uri="{FF2B5EF4-FFF2-40B4-BE49-F238E27FC236}">
                <a16:creationId xmlns:a16="http://schemas.microsoft.com/office/drawing/2014/main" id="{3421D9D0-75D6-4DAF-A37D-94D28AB4D5DC}"/>
              </a:ext>
            </a:extLst>
          </p:cNvPr>
          <p:cNvCxnSpPr>
            <a:cxnSpLocks/>
            <a:endCxn id="78" idx="1"/>
          </p:cNvCxnSpPr>
          <p:nvPr/>
        </p:nvCxnSpPr>
        <p:spPr>
          <a:xfrm>
            <a:off x="4718635" y="3894179"/>
            <a:ext cx="756193" cy="0"/>
          </a:xfrm>
          <a:prstGeom prst="straightConnector1">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102" name="Straight Arrow Connector 101" descr="Right pointing horizontal arrow.">
            <a:extLst>
              <a:ext uri="{FF2B5EF4-FFF2-40B4-BE49-F238E27FC236}">
                <a16:creationId xmlns:a16="http://schemas.microsoft.com/office/drawing/2014/main" id="{02E37539-4475-3444-463B-5E59C9270469}"/>
              </a:ext>
            </a:extLst>
          </p:cNvPr>
          <p:cNvCxnSpPr>
            <a:cxnSpLocks/>
          </p:cNvCxnSpPr>
          <p:nvPr/>
        </p:nvCxnSpPr>
        <p:spPr>
          <a:xfrm>
            <a:off x="4718635" y="4585736"/>
            <a:ext cx="770528" cy="0"/>
          </a:xfrm>
          <a:prstGeom prst="straightConnector1">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105" name="Straight Arrow Connector 104" descr="Right pointing horizontal arrow.">
            <a:extLst>
              <a:ext uri="{FF2B5EF4-FFF2-40B4-BE49-F238E27FC236}">
                <a16:creationId xmlns:a16="http://schemas.microsoft.com/office/drawing/2014/main" id="{848337FE-DE09-34A8-F5DC-0CD22F45CEED}"/>
              </a:ext>
            </a:extLst>
          </p:cNvPr>
          <p:cNvCxnSpPr>
            <a:cxnSpLocks/>
          </p:cNvCxnSpPr>
          <p:nvPr/>
        </p:nvCxnSpPr>
        <p:spPr>
          <a:xfrm>
            <a:off x="5808128" y="3906401"/>
            <a:ext cx="951254" cy="0"/>
          </a:xfrm>
          <a:prstGeom prst="straightConnector1">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126" name="Straight Arrow Connector 125" descr="Right pointing horizontal arrow.">
            <a:extLst>
              <a:ext uri="{FF2B5EF4-FFF2-40B4-BE49-F238E27FC236}">
                <a16:creationId xmlns:a16="http://schemas.microsoft.com/office/drawing/2014/main" id="{FD61E740-A1A0-8C42-1386-4FB98CCD233E}"/>
              </a:ext>
            </a:extLst>
          </p:cNvPr>
          <p:cNvCxnSpPr>
            <a:cxnSpLocks/>
            <a:endCxn id="30" idx="1"/>
          </p:cNvCxnSpPr>
          <p:nvPr/>
        </p:nvCxnSpPr>
        <p:spPr>
          <a:xfrm>
            <a:off x="4879929" y="1688769"/>
            <a:ext cx="846252" cy="0"/>
          </a:xfrm>
          <a:prstGeom prst="straightConnector1">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139" name="Straight Arrow Connector 138" descr="Horizontal line">
            <a:extLst>
              <a:ext uri="{FF2B5EF4-FFF2-40B4-BE49-F238E27FC236}">
                <a16:creationId xmlns:a16="http://schemas.microsoft.com/office/drawing/2014/main" id="{8008DF63-4CCC-CB6E-FB34-F1396A133B87}"/>
              </a:ext>
            </a:extLst>
          </p:cNvPr>
          <p:cNvCxnSpPr>
            <a:cxnSpLocks/>
            <a:endCxn id="144" idx="0"/>
          </p:cNvCxnSpPr>
          <p:nvPr/>
        </p:nvCxnSpPr>
        <p:spPr>
          <a:xfrm>
            <a:off x="7032712" y="1553045"/>
            <a:ext cx="3893703" cy="0"/>
          </a:xfrm>
          <a:prstGeom prst="straightConnector1">
            <a:avLst/>
          </a:prstGeom>
          <a:ln w="15875">
            <a:solidFill>
              <a:schemeClr val="tx1"/>
            </a:solidFill>
            <a:headEnd type="none" w="med" len="sm"/>
            <a:tailEnd type="none" w="med" len="sm"/>
          </a:ln>
        </p:spPr>
        <p:style>
          <a:lnRef idx="1">
            <a:schemeClr val="accent1"/>
          </a:lnRef>
          <a:fillRef idx="0">
            <a:schemeClr val="accent1"/>
          </a:fillRef>
          <a:effectRef idx="0">
            <a:schemeClr val="accent1"/>
          </a:effectRef>
          <a:fontRef idx="minor">
            <a:schemeClr val="tx1"/>
          </a:fontRef>
        </p:style>
      </p:cxnSp>
      <p:sp>
        <p:nvSpPr>
          <p:cNvPr id="144" name="Freeform 62" descr="Ninety degree arrow pointing down to the left.">
            <a:extLst>
              <a:ext uri="{FF2B5EF4-FFF2-40B4-BE49-F238E27FC236}">
                <a16:creationId xmlns:a16="http://schemas.microsoft.com/office/drawing/2014/main" id="{EFB90834-0F9E-0645-A5F5-7A15E30FBA76}"/>
              </a:ext>
            </a:extLst>
          </p:cNvPr>
          <p:cNvSpPr/>
          <p:nvPr/>
        </p:nvSpPr>
        <p:spPr>
          <a:xfrm rot="10800000" flipH="1">
            <a:off x="10826207" y="1553045"/>
            <a:ext cx="100208" cy="900720"/>
          </a:xfrm>
          <a:custGeom>
            <a:avLst/>
            <a:gdLst>
              <a:gd name="connsiteX0" fmla="*/ 1371600 w 1371600"/>
              <a:gd name="connsiteY0" fmla="*/ 711200 h 711200"/>
              <a:gd name="connsiteX1" fmla="*/ 1371600 w 1371600"/>
              <a:gd name="connsiteY1" fmla="*/ 0 h 711200"/>
              <a:gd name="connsiteX2" fmla="*/ 0 w 1371600"/>
              <a:gd name="connsiteY2" fmla="*/ 0 h 711200"/>
            </a:gdLst>
            <a:ahLst/>
            <a:cxnLst>
              <a:cxn ang="0">
                <a:pos x="connsiteX0" y="connsiteY0"/>
              </a:cxn>
              <a:cxn ang="0">
                <a:pos x="connsiteX1" y="connsiteY1"/>
              </a:cxn>
              <a:cxn ang="0">
                <a:pos x="connsiteX2" y="connsiteY2"/>
              </a:cxn>
            </a:cxnLst>
            <a:rect l="l" t="t" r="r" b="b"/>
            <a:pathLst>
              <a:path w="1371600" h="711200">
                <a:moveTo>
                  <a:pt x="1371600" y="711200"/>
                </a:moveTo>
                <a:lnTo>
                  <a:pt x="1371600" y="0"/>
                </a:lnTo>
                <a:lnTo>
                  <a:pt x="0" y="0"/>
                </a:lnTo>
              </a:path>
            </a:pathLst>
          </a:custGeom>
          <a:noFill/>
          <a:ln w="15875">
            <a:solidFill>
              <a:schemeClr val="tx1"/>
            </a:solidFill>
            <a:headEnd type="none" w="med" len="sm"/>
            <a:tailEnd type="arrow" w="med"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cxnSp>
        <p:nvCxnSpPr>
          <p:cNvPr id="153" name="Straight Arrow Connector 152" descr="Right pointing horizontal arrow.">
            <a:extLst>
              <a:ext uri="{FF2B5EF4-FFF2-40B4-BE49-F238E27FC236}">
                <a16:creationId xmlns:a16="http://schemas.microsoft.com/office/drawing/2014/main" id="{3B51CCFC-963B-455D-9305-A77F850753BD}"/>
              </a:ext>
            </a:extLst>
          </p:cNvPr>
          <p:cNvCxnSpPr>
            <a:cxnSpLocks/>
            <a:stCxn id="272" idx="2"/>
            <a:endCxn id="274" idx="0"/>
          </p:cNvCxnSpPr>
          <p:nvPr/>
        </p:nvCxnSpPr>
        <p:spPr>
          <a:xfrm>
            <a:off x="9736331" y="2959653"/>
            <a:ext cx="0" cy="257635"/>
          </a:xfrm>
          <a:prstGeom prst="straightConnector1">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161" name="Straight Arrow Connector 160" descr="Down pointing vertical arrow.">
            <a:extLst>
              <a:ext uri="{FF2B5EF4-FFF2-40B4-BE49-F238E27FC236}">
                <a16:creationId xmlns:a16="http://schemas.microsoft.com/office/drawing/2014/main" id="{9711B0F1-5CE3-6C20-0B35-179A8F3AC67D}"/>
              </a:ext>
            </a:extLst>
          </p:cNvPr>
          <p:cNvCxnSpPr>
            <a:cxnSpLocks/>
            <a:endCxn id="8" idx="2"/>
          </p:cNvCxnSpPr>
          <p:nvPr/>
        </p:nvCxnSpPr>
        <p:spPr>
          <a:xfrm flipV="1">
            <a:off x="10398218" y="4414365"/>
            <a:ext cx="0" cy="387212"/>
          </a:xfrm>
          <a:prstGeom prst="straightConnector1">
            <a:avLst/>
          </a:prstGeom>
          <a:ln w="15875">
            <a:solidFill>
              <a:schemeClr val="tx1"/>
            </a:solidFill>
            <a:headEnd type="arrow" w="med" len="sm"/>
            <a:tailEnd type="none" w="med" len="sm"/>
          </a:ln>
        </p:spPr>
        <p:style>
          <a:lnRef idx="1">
            <a:schemeClr val="accent1"/>
          </a:lnRef>
          <a:fillRef idx="0">
            <a:schemeClr val="accent1"/>
          </a:fillRef>
          <a:effectRef idx="0">
            <a:schemeClr val="accent1"/>
          </a:effectRef>
          <a:fontRef idx="minor">
            <a:schemeClr val="tx1"/>
          </a:fontRef>
        </p:style>
      </p:cxnSp>
      <p:sp>
        <p:nvSpPr>
          <p:cNvPr id="175" name="Oval 174">
            <a:extLst>
              <a:ext uri="{FF2B5EF4-FFF2-40B4-BE49-F238E27FC236}">
                <a16:creationId xmlns:a16="http://schemas.microsoft.com/office/drawing/2014/main" id="{F73EECD8-5192-D6D0-7DF7-53FBE57AB09E}"/>
              </a:ext>
            </a:extLst>
          </p:cNvPr>
          <p:cNvSpPr>
            <a:spLocks noChangeAspect="1"/>
          </p:cNvSpPr>
          <p:nvPr/>
        </p:nvSpPr>
        <p:spPr bwMode="auto">
          <a:xfrm>
            <a:off x="2114449" y="1357094"/>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a:solidFill>
                  <a:schemeClr val="bg1"/>
                </a:solidFill>
                <a:latin typeface="Arial" panose="020B0604020202020204" pitchFamily="34" charset="0"/>
                <a:cs typeface="Arial" panose="020B0604020202020204" pitchFamily="34" charset="0"/>
              </a:rPr>
              <a:t>1</a:t>
            </a:r>
          </a:p>
        </p:txBody>
      </p:sp>
      <p:sp>
        <p:nvSpPr>
          <p:cNvPr id="176" name="Oval 175">
            <a:extLst>
              <a:ext uri="{FF2B5EF4-FFF2-40B4-BE49-F238E27FC236}">
                <a16:creationId xmlns:a16="http://schemas.microsoft.com/office/drawing/2014/main" id="{2DD3AFEA-C1A0-C039-0BDD-56CD7292B686}"/>
              </a:ext>
            </a:extLst>
          </p:cNvPr>
          <p:cNvSpPr>
            <a:spLocks noChangeAspect="1"/>
          </p:cNvSpPr>
          <p:nvPr/>
        </p:nvSpPr>
        <p:spPr bwMode="auto">
          <a:xfrm>
            <a:off x="3589503" y="1357094"/>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a:solidFill>
                  <a:schemeClr val="bg1"/>
                </a:solidFill>
                <a:latin typeface="Arial" panose="020B0604020202020204" pitchFamily="34" charset="0"/>
                <a:cs typeface="Arial" panose="020B0604020202020204" pitchFamily="34" charset="0"/>
              </a:rPr>
              <a:t>2</a:t>
            </a:r>
          </a:p>
        </p:txBody>
      </p:sp>
      <p:sp>
        <p:nvSpPr>
          <p:cNvPr id="177" name="Oval 176">
            <a:extLst>
              <a:ext uri="{FF2B5EF4-FFF2-40B4-BE49-F238E27FC236}">
                <a16:creationId xmlns:a16="http://schemas.microsoft.com/office/drawing/2014/main" id="{7B83B718-F663-04BC-C174-1D5BC0E62903}"/>
              </a:ext>
            </a:extLst>
          </p:cNvPr>
          <p:cNvSpPr>
            <a:spLocks noChangeAspect="1"/>
          </p:cNvSpPr>
          <p:nvPr/>
        </p:nvSpPr>
        <p:spPr bwMode="auto">
          <a:xfrm>
            <a:off x="4990388" y="2404077"/>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a:solidFill>
                  <a:schemeClr val="bg1"/>
                </a:solidFill>
                <a:latin typeface="Arial" panose="020B0604020202020204" pitchFamily="34" charset="0"/>
                <a:cs typeface="Arial" panose="020B0604020202020204" pitchFamily="34" charset="0"/>
              </a:rPr>
              <a:t>3</a:t>
            </a:r>
          </a:p>
        </p:txBody>
      </p:sp>
      <p:sp>
        <p:nvSpPr>
          <p:cNvPr id="178" name="Oval 177">
            <a:extLst>
              <a:ext uri="{FF2B5EF4-FFF2-40B4-BE49-F238E27FC236}">
                <a16:creationId xmlns:a16="http://schemas.microsoft.com/office/drawing/2014/main" id="{D97D3AEA-651E-0EFC-EE50-AED5016D6CCA}"/>
              </a:ext>
            </a:extLst>
          </p:cNvPr>
          <p:cNvSpPr>
            <a:spLocks noChangeAspect="1"/>
          </p:cNvSpPr>
          <p:nvPr/>
        </p:nvSpPr>
        <p:spPr bwMode="auto">
          <a:xfrm>
            <a:off x="4976496" y="3574514"/>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a:solidFill>
                  <a:schemeClr val="bg1"/>
                </a:solidFill>
                <a:latin typeface="Arial" panose="020B0604020202020204" pitchFamily="34" charset="0"/>
                <a:cs typeface="Arial" panose="020B0604020202020204" pitchFamily="34" charset="0"/>
              </a:rPr>
              <a:t>4</a:t>
            </a:r>
          </a:p>
        </p:txBody>
      </p:sp>
      <p:sp>
        <p:nvSpPr>
          <p:cNvPr id="179" name="Oval 178">
            <a:extLst>
              <a:ext uri="{FF2B5EF4-FFF2-40B4-BE49-F238E27FC236}">
                <a16:creationId xmlns:a16="http://schemas.microsoft.com/office/drawing/2014/main" id="{F61F0DDB-08DF-C179-B0F9-67A42F3544FA}"/>
              </a:ext>
            </a:extLst>
          </p:cNvPr>
          <p:cNvSpPr>
            <a:spLocks noChangeAspect="1"/>
          </p:cNvSpPr>
          <p:nvPr/>
        </p:nvSpPr>
        <p:spPr bwMode="auto">
          <a:xfrm>
            <a:off x="6345139" y="2132476"/>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a:solidFill>
                  <a:schemeClr val="bg1"/>
                </a:solidFill>
                <a:latin typeface="Arial" panose="020B0604020202020204" pitchFamily="34" charset="0"/>
                <a:cs typeface="Arial" panose="020B0604020202020204" pitchFamily="34" charset="0"/>
              </a:rPr>
              <a:t>5</a:t>
            </a:r>
          </a:p>
        </p:txBody>
      </p:sp>
      <p:sp>
        <p:nvSpPr>
          <p:cNvPr id="180" name="Oval 179">
            <a:extLst>
              <a:ext uri="{FF2B5EF4-FFF2-40B4-BE49-F238E27FC236}">
                <a16:creationId xmlns:a16="http://schemas.microsoft.com/office/drawing/2014/main" id="{F152D1DC-77CD-4FCB-AD7B-BD35A172A311}"/>
              </a:ext>
            </a:extLst>
          </p:cNvPr>
          <p:cNvSpPr>
            <a:spLocks noChangeAspect="1"/>
          </p:cNvSpPr>
          <p:nvPr/>
        </p:nvSpPr>
        <p:spPr bwMode="auto">
          <a:xfrm>
            <a:off x="8544169" y="1564756"/>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a:solidFill>
                  <a:schemeClr val="bg1"/>
                </a:solidFill>
                <a:latin typeface="Arial" panose="020B0604020202020204" pitchFamily="34" charset="0"/>
                <a:cs typeface="Arial" panose="020B0604020202020204" pitchFamily="34" charset="0"/>
              </a:rPr>
              <a:t>6</a:t>
            </a:r>
          </a:p>
        </p:txBody>
      </p:sp>
      <p:sp>
        <p:nvSpPr>
          <p:cNvPr id="181" name="Oval 180">
            <a:extLst>
              <a:ext uri="{FF2B5EF4-FFF2-40B4-BE49-F238E27FC236}">
                <a16:creationId xmlns:a16="http://schemas.microsoft.com/office/drawing/2014/main" id="{3C303891-BC31-A215-6775-6B43CC4A8168}"/>
              </a:ext>
            </a:extLst>
          </p:cNvPr>
          <p:cNvSpPr>
            <a:spLocks noChangeAspect="1"/>
          </p:cNvSpPr>
          <p:nvPr/>
        </p:nvSpPr>
        <p:spPr bwMode="auto">
          <a:xfrm>
            <a:off x="8537878" y="3108057"/>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dirty="0">
                <a:solidFill>
                  <a:schemeClr val="bg1"/>
                </a:solidFill>
                <a:latin typeface="Arial" panose="020B0604020202020204" pitchFamily="34" charset="0"/>
                <a:cs typeface="Arial" panose="020B0604020202020204" pitchFamily="34" charset="0"/>
              </a:rPr>
              <a:t>7</a:t>
            </a:r>
          </a:p>
        </p:txBody>
      </p:sp>
      <p:sp>
        <p:nvSpPr>
          <p:cNvPr id="182" name="Oval 181">
            <a:extLst>
              <a:ext uri="{FF2B5EF4-FFF2-40B4-BE49-F238E27FC236}">
                <a16:creationId xmlns:a16="http://schemas.microsoft.com/office/drawing/2014/main" id="{53BF0321-D55B-78A7-68AB-DCB0A45E10F0}"/>
              </a:ext>
            </a:extLst>
          </p:cNvPr>
          <p:cNvSpPr>
            <a:spLocks noChangeAspect="1"/>
          </p:cNvSpPr>
          <p:nvPr/>
        </p:nvSpPr>
        <p:spPr bwMode="auto">
          <a:xfrm>
            <a:off x="8537878" y="4738302"/>
            <a:ext cx="274320" cy="274320"/>
          </a:xfrm>
          <a:prstGeom prst="ellipse">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chorCtr="0"/>
          <a:lstStyle/>
          <a:p>
            <a:pPr algn="ctr" eaLnBrk="1" fontAlgn="auto" hangingPunct="1">
              <a:spcBef>
                <a:spcPts val="0"/>
              </a:spcBef>
              <a:spcAft>
                <a:spcPts val="0"/>
              </a:spcAft>
              <a:defRPr/>
            </a:pPr>
            <a:r>
              <a:rPr lang="en-US" sz="1100" b="1">
                <a:solidFill>
                  <a:schemeClr val="bg1"/>
                </a:solidFill>
                <a:latin typeface="Arial" panose="020B0604020202020204" pitchFamily="34" charset="0"/>
                <a:cs typeface="Arial" panose="020B0604020202020204" pitchFamily="34" charset="0"/>
              </a:rPr>
              <a:t>8</a:t>
            </a:r>
          </a:p>
        </p:txBody>
      </p:sp>
      <p:cxnSp>
        <p:nvCxnSpPr>
          <p:cNvPr id="186" name="Elbow Connector 25" descr="Elbow horizontal arrow pointing right (2).">
            <a:extLst>
              <a:ext uri="{FF2B5EF4-FFF2-40B4-BE49-F238E27FC236}">
                <a16:creationId xmlns:a16="http://schemas.microsoft.com/office/drawing/2014/main" id="{703D88EC-68E0-4F4D-7666-891CE5BFD88D}"/>
              </a:ext>
            </a:extLst>
          </p:cNvPr>
          <p:cNvCxnSpPr>
            <a:cxnSpLocks/>
          </p:cNvCxnSpPr>
          <p:nvPr/>
        </p:nvCxnSpPr>
        <p:spPr>
          <a:xfrm flipV="1">
            <a:off x="7411400" y="2322073"/>
            <a:ext cx="1728391" cy="492558"/>
          </a:xfrm>
          <a:prstGeom prst="bentConnector3">
            <a:avLst>
              <a:gd name="adj1" fmla="val 50000"/>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188" name="Elbow Connector 31" descr="Elbow horizontal arrow pointing left (2).">
            <a:extLst>
              <a:ext uri="{FF2B5EF4-FFF2-40B4-BE49-F238E27FC236}">
                <a16:creationId xmlns:a16="http://schemas.microsoft.com/office/drawing/2014/main" id="{F7DD9327-6B24-5FE4-AC5B-12C7B0D54423}"/>
              </a:ext>
            </a:extLst>
          </p:cNvPr>
          <p:cNvCxnSpPr>
            <a:cxnSpLocks/>
          </p:cNvCxnSpPr>
          <p:nvPr/>
        </p:nvCxnSpPr>
        <p:spPr>
          <a:xfrm flipV="1">
            <a:off x="7403141" y="2502458"/>
            <a:ext cx="1736650" cy="482965"/>
          </a:xfrm>
          <a:prstGeom prst="bentConnector3">
            <a:avLst>
              <a:gd name="adj1" fmla="val 57934"/>
            </a:avLst>
          </a:prstGeom>
          <a:ln w="15875">
            <a:solidFill>
              <a:schemeClr val="tx1"/>
            </a:solidFill>
            <a:headEnd type="arrow" w="med" len="sm"/>
            <a:tailEnd type="none" w="med" len="sm"/>
          </a:ln>
        </p:spPr>
        <p:style>
          <a:lnRef idx="1">
            <a:schemeClr val="accent1"/>
          </a:lnRef>
          <a:fillRef idx="0">
            <a:schemeClr val="accent1"/>
          </a:fillRef>
          <a:effectRef idx="0">
            <a:schemeClr val="accent1"/>
          </a:effectRef>
          <a:fontRef idx="minor">
            <a:schemeClr val="tx1"/>
          </a:fontRef>
        </p:style>
      </p:cxnSp>
      <p:cxnSp>
        <p:nvCxnSpPr>
          <p:cNvPr id="194" name="Elbow Connector 28" descr="Elbow horizontal arrow pointing left (1).">
            <a:extLst>
              <a:ext uri="{FF2B5EF4-FFF2-40B4-BE49-F238E27FC236}">
                <a16:creationId xmlns:a16="http://schemas.microsoft.com/office/drawing/2014/main" id="{C186166D-D2B8-0784-C909-4C2E15466C49}"/>
              </a:ext>
            </a:extLst>
          </p:cNvPr>
          <p:cNvCxnSpPr>
            <a:cxnSpLocks/>
          </p:cNvCxnSpPr>
          <p:nvPr/>
        </p:nvCxnSpPr>
        <p:spPr>
          <a:xfrm>
            <a:off x="7013729" y="1747880"/>
            <a:ext cx="1601444" cy="268977"/>
          </a:xfrm>
          <a:prstGeom prst="bentConnector3">
            <a:avLst>
              <a:gd name="adj1" fmla="val 82851"/>
            </a:avLst>
          </a:prstGeom>
          <a:ln w="15875">
            <a:solidFill>
              <a:schemeClr val="tx1"/>
            </a:solidFill>
            <a:headEnd type="arrow" w="med" len="sm"/>
            <a:tailEnd type="none" w="med" len="sm"/>
          </a:ln>
        </p:spPr>
        <p:style>
          <a:lnRef idx="1">
            <a:schemeClr val="accent1"/>
          </a:lnRef>
          <a:fillRef idx="0">
            <a:schemeClr val="accent1"/>
          </a:fillRef>
          <a:effectRef idx="0">
            <a:schemeClr val="accent1"/>
          </a:effectRef>
          <a:fontRef idx="minor">
            <a:schemeClr val="tx1"/>
          </a:fontRef>
        </p:style>
      </p:cxnSp>
      <p:cxnSp>
        <p:nvCxnSpPr>
          <p:cNvPr id="200" name="Elbow Connector 22" descr="Elbow horizontal arrow pointing right (1).">
            <a:extLst>
              <a:ext uri="{FF2B5EF4-FFF2-40B4-BE49-F238E27FC236}">
                <a16:creationId xmlns:a16="http://schemas.microsoft.com/office/drawing/2014/main" id="{C5B92DAF-740E-E902-117E-6F42A2906249}"/>
              </a:ext>
            </a:extLst>
          </p:cNvPr>
          <p:cNvCxnSpPr>
            <a:cxnSpLocks/>
            <a:endCxn id="82" idx="1"/>
          </p:cNvCxnSpPr>
          <p:nvPr/>
        </p:nvCxnSpPr>
        <p:spPr>
          <a:xfrm>
            <a:off x="7555740" y="4057962"/>
            <a:ext cx="1517453" cy="1420311"/>
          </a:xfrm>
          <a:prstGeom prst="bentConnector3">
            <a:avLst>
              <a:gd name="adj1" fmla="val 50000"/>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204" name="Elbow Connector 22" descr="Elbow horizontal arrow pointing right (1).">
            <a:extLst>
              <a:ext uri="{FF2B5EF4-FFF2-40B4-BE49-F238E27FC236}">
                <a16:creationId xmlns:a16="http://schemas.microsoft.com/office/drawing/2014/main" id="{9FE116B5-1821-528A-E12A-D98F1E472DE4}"/>
              </a:ext>
            </a:extLst>
          </p:cNvPr>
          <p:cNvCxnSpPr>
            <a:cxnSpLocks/>
            <a:endCxn id="69" idx="1"/>
          </p:cNvCxnSpPr>
          <p:nvPr/>
        </p:nvCxnSpPr>
        <p:spPr>
          <a:xfrm>
            <a:off x="4709390" y="2742009"/>
            <a:ext cx="766788" cy="446751"/>
          </a:xfrm>
          <a:prstGeom prst="bentConnector3">
            <a:avLst>
              <a:gd name="adj1" fmla="val 40199"/>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207" name="Elbow Connector 22" descr="Elbow horizontal arrow pointing right (1).">
            <a:extLst>
              <a:ext uri="{FF2B5EF4-FFF2-40B4-BE49-F238E27FC236}">
                <a16:creationId xmlns:a16="http://schemas.microsoft.com/office/drawing/2014/main" id="{DFB51BE0-478F-9E45-2F44-C43BAA664472}"/>
              </a:ext>
            </a:extLst>
          </p:cNvPr>
          <p:cNvCxnSpPr>
            <a:cxnSpLocks/>
            <a:stCxn id="69" idx="3"/>
          </p:cNvCxnSpPr>
          <p:nvPr/>
        </p:nvCxnSpPr>
        <p:spPr>
          <a:xfrm>
            <a:off x="5809478" y="3188760"/>
            <a:ext cx="1034053" cy="522914"/>
          </a:xfrm>
          <a:prstGeom prst="bentConnector3">
            <a:avLst>
              <a:gd name="adj1" fmla="val 50000"/>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210" name="Elbow Connector 25" descr="Elbow horizontal arrow pointing right (2).">
            <a:extLst>
              <a:ext uri="{FF2B5EF4-FFF2-40B4-BE49-F238E27FC236}">
                <a16:creationId xmlns:a16="http://schemas.microsoft.com/office/drawing/2014/main" id="{DC852770-A565-BEA2-1536-663E275A137F}"/>
              </a:ext>
            </a:extLst>
          </p:cNvPr>
          <p:cNvCxnSpPr>
            <a:cxnSpLocks/>
            <a:stCxn id="77" idx="3"/>
          </p:cNvCxnSpPr>
          <p:nvPr/>
        </p:nvCxnSpPr>
        <p:spPr>
          <a:xfrm flipV="1">
            <a:off x="5811952" y="4117198"/>
            <a:ext cx="1051505" cy="468538"/>
          </a:xfrm>
          <a:prstGeom prst="bentConnector3">
            <a:avLst>
              <a:gd name="adj1" fmla="val 50000"/>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220" name="Straight Arrow Connector 219" descr="Right pointing horizontal arrow.">
            <a:extLst>
              <a:ext uri="{FF2B5EF4-FFF2-40B4-BE49-F238E27FC236}">
                <a16:creationId xmlns:a16="http://schemas.microsoft.com/office/drawing/2014/main" id="{63D6D6DA-99A5-E0FE-8134-C2E09660255B}"/>
              </a:ext>
            </a:extLst>
          </p:cNvPr>
          <p:cNvCxnSpPr>
            <a:cxnSpLocks/>
            <a:stCxn id="98" idx="3"/>
            <a:endCxn id="274" idx="1"/>
          </p:cNvCxnSpPr>
          <p:nvPr/>
        </p:nvCxnSpPr>
        <p:spPr>
          <a:xfrm>
            <a:off x="7555740" y="3897008"/>
            <a:ext cx="1080310" cy="593"/>
          </a:xfrm>
          <a:prstGeom prst="straightConnector1">
            <a:avLst/>
          </a:prstGeom>
          <a:ln w="15875">
            <a:solidFill>
              <a:schemeClr val="tx1"/>
            </a:solidFill>
            <a:headEnd type="none" w="med" len="sm"/>
            <a:tailEnd type="arrow" w="med" len="sm"/>
          </a:ln>
        </p:spPr>
        <p:style>
          <a:lnRef idx="1">
            <a:schemeClr val="accent1"/>
          </a:lnRef>
          <a:fillRef idx="0">
            <a:schemeClr val="accent1"/>
          </a:fillRef>
          <a:effectRef idx="0">
            <a:schemeClr val="accent1"/>
          </a:effectRef>
          <a:fontRef idx="minor">
            <a:schemeClr val="tx1"/>
          </a:fontRef>
        </p:style>
      </p:cxnSp>
      <p:cxnSp>
        <p:nvCxnSpPr>
          <p:cNvPr id="22" name="Straight Arrow Connector 21" descr="Right pointing horizontal arrow.">
            <a:extLst>
              <a:ext uri="{FF2B5EF4-FFF2-40B4-BE49-F238E27FC236}">
                <a16:creationId xmlns:a16="http://schemas.microsoft.com/office/drawing/2014/main" id="{866B0528-36DF-9847-C10B-C5DBCB273FE4}"/>
              </a:ext>
            </a:extLst>
          </p:cNvPr>
          <p:cNvCxnSpPr>
            <a:cxnSpLocks/>
          </p:cNvCxnSpPr>
          <p:nvPr/>
        </p:nvCxnSpPr>
        <p:spPr>
          <a:xfrm>
            <a:off x="7154173" y="3188760"/>
            <a:ext cx="1394" cy="277595"/>
          </a:xfrm>
          <a:prstGeom prst="straightConnector1">
            <a:avLst/>
          </a:prstGeom>
          <a:ln w="158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1013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C6148-E3E5-664B-8A24-89C2726A7A0C}"/>
              </a:ext>
            </a:extLst>
          </p:cNvPr>
          <p:cNvSpPr>
            <a:spLocks noGrp="1"/>
          </p:cNvSpPr>
          <p:nvPr>
            <p:ph type="title"/>
          </p:nvPr>
        </p:nvSpPr>
        <p:spPr>
          <a:xfrm>
            <a:off x="673768" y="401065"/>
            <a:ext cx="10515600" cy="982412"/>
          </a:xfrm>
        </p:spPr>
        <p:txBody>
          <a:bodyPr/>
          <a:lstStyle/>
          <a:p>
            <a:r>
              <a:rPr lang="en-US" dirty="0">
                <a:latin typeface="Amazon Ember" panose="020B0603020204020204" pitchFamily="34" charset="0"/>
                <a:ea typeface="Amazon Ember" panose="020B0603020204020204" pitchFamily="34" charset="0"/>
                <a:cs typeface="Amazon Ember" panose="020B0603020204020204" pitchFamily="34" charset="0"/>
              </a:rPr>
              <a:t>Steps</a:t>
            </a:r>
          </a:p>
        </p:txBody>
      </p:sp>
      <p:sp>
        <p:nvSpPr>
          <p:cNvPr id="3" name="Content Placeholder 2">
            <a:extLst>
              <a:ext uri="{FF2B5EF4-FFF2-40B4-BE49-F238E27FC236}">
                <a16:creationId xmlns:a16="http://schemas.microsoft.com/office/drawing/2014/main" id="{8ECCB9B0-CBBE-A041-9695-C37896486A2C}"/>
              </a:ext>
            </a:extLst>
          </p:cNvPr>
          <p:cNvSpPr>
            <a:spLocks noGrp="1"/>
          </p:cNvSpPr>
          <p:nvPr>
            <p:ph idx="1"/>
          </p:nvPr>
        </p:nvSpPr>
        <p:spPr>
          <a:xfrm>
            <a:off x="673768" y="2411260"/>
            <a:ext cx="9915574" cy="4137024"/>
          </a:xfrm>
        </p:spPr>
        <p:txBody>
          <a:bodyPr numCol="2">
            <a:noAutofit/>
          </a:bodyPr>
          <a:lstStyle/>
          <a:p>
            <a:pPr marL="514350" indent="-514350">
              <a:buAutoNum type="arabicPeriod"/>
            </a:pPr>
            <a:r>
              <a:rPr lang="en-US" sz="900" dirty="0">
                <a:latin typeface="Amazon Ember" panose="020B0603020204020204" pitchFamily="34" charset="0"/>
                <a:ea typeface="Amazon Ember" panose="020B0603020204020204" pitchFamily="34" charset="0"/>
                <a:cs typeface="Amazon Ember" panose="020B0603020204020204" pitchFamily="34" charset="0"/>
              </a:rPr>
              <a:t>Banking transactions, customer accounts, and banking apps clickstream data flow from input data sources.</a:t>
            </a:r>
          </a:p>
          <a:p>
            <a:pPr marL="514350" indent="-514350">
              <a:buAutoNum type="arabicPeriod"/>
            </a:pPr>
            <a:r>
              <a:rPr lang="en-US" sz="900" dirty="0">
                <a:latin typeface="Amazon Ember" panose="020B0603020204020204" pitchFamily="34" charset="0"/>
                <a:ea typeface="Amazon Ember" panose="020B0603020204020204" pitchFamily="34" charset="0"/>
                <a:cs typeface="Amazon Ember" panose="020B0603020204020204" pitchFamily="34" charset="0"/>
              </a:rPr>
              <a:t>AWS Glue and Amazon EMR ingest, transform, and enrich batch data. Amazon Kinesis and Amazon MSK read real-time data.</a:t>
            </a:r>
          </a:p>
          <a:p>
            <a:pPr marL="514350" indent="-514350">
              <a:buAutoNum type="arabicPeriod"/>
            </a:pPr>
            <a:r>
              <a:rPr lang="en-US" sz="900" dirty="0">
                <a:latin typeface="Amazon Ember" panose="020B0603020204020204" pitchFamily="34" charset="0"/>
                <a:ea typeface="Amazon Ember" panose="020B0603020204020204" pitchFamily="34" charset="0"/>
                <a:cs typeface="Amazon Ember" panose="020B0603020204020204" pitchFamily="34" charset="0"/>
              </a:rPr>
              <a:t>Connectors for Spark Datawarehouse and Java Database Connectivity (JDBC) load bulk and batch data to Neo4j. You can also use database APIs.</a:t>
            </a:r>
          </a:p>
          <a:p>
            <a:pPr marL="514350" indent="-514350">
              <a:buFont typeface="+mj-lt"/>
              <a:buAutoNum type="arabicPeriod" startAt="4"/>
            </a:pPr>
            <a:r>
              <a:rPr lang="en-US" sz="900" dirty="0">
                <a:latin typeface="Amazon Ember" panose="020B0603020204020204" pitchFamily="34" charset="0"/>
                <a:ea typeface="Amazon Ember" panose="020B0603020204020204" pitchFamily="34" charset="0"/>
                <a:cs typeface="Amazon Ember" panose="020B0603020204020204" pitchFamily="34" charset="0"/>
              </a:rPr>
              <a:t>Neo4j Kafka Connector or Neo4j Spark Connector streaming APIs ingest clickstream and near real-time transaction and application data from Amazon Kinesis or Amazon MSK to the Neo4j database.</a:t>
            </a:r>
          </a:p>
          <a:p>
            <a:pPr marL="514350" indent="-514350">
              <a:buFont typeface="+mj-lt"/>
              <a:buAutoNum type="arabicPeriod" startAt="5"/>
            </a:pPr>
            <a:r>
              <a:rPr lang="en-US" sz="900" dirty="0">
                <a:latin typeface="Amazon Ember" panose="020B0603020204020204" pitchFamily="34" charset="0"/>
                <a:ea typeface="Amazon Ember" panose="020B0603020204020204" pitchFamily="34" charset="0"/>
                <a:cs typeface="Amazon Ember" panose="020B0603020204020204" pitchFamily="34" charset="0"/>
              </a:rPr>
              <a:t>The Neo4j Aura Graph Database (GDB) and Neo4j Aura Graph Data Science (GDS) allow you to store, query, analyze, and manage highly-connected data. Neo4j Aura is deployed as a SaaS on AWS.</a:t>
            </a:r>
          </a:p>
          <a:p>
            <a:pPr marL="514350" indent="-514350">
              <a:buFont typeface="+mj-lt"/>
              <a:buAutoNum type="arabicPeriod" startAt="6"/>
            </a:pPr>
            <a:r>
              <a:rPr lang="en-US" sz="900" dirty="0">
                <a:latin typeface="Amazon Ember" panose="020B0603020204020204" pitchFamily="34" charset="0"/>
                <a:ea typeface="Amazon Ember" panose="020B0603020204020204" pitchFamily="34" charset="0"/>
                <a:cs typeface="Amazon Ember" panose="020B0603020204020204" pitchFamily="34" charset="0"/>
              </a:rPr>
              <a:t>Data scientists create novel graph features using embedding algorithms in GDS via Amazon SageMaker Studio notebooks. Embeddings are exported to Amazon SageMaker for improved accuracy. Data scientists can leverage additional graph algorithms, including community detection and similarity in GDS. Data scientists can write graph features back to GDB or relational systems where they can be easily visualized and analyzed.</a:t>
            </a:r>
          </a:p>
          <a:p>
            <a:pPr marL="514350" indent="-514350">
              <a:buFont typeface="+mj-lt"/>
              <a:buAutoNum type="arabicPeriod" startAt="6"/>
            </a:pPr>
            <a:r>
              <a:rPr lang="en-US" sz="900" dirty="0">
                <a:latin typeface="Amazon Ember" panose="020B0603020204020204" pitchFamily="34" charset="0"/>
                <a:ea typeface="Amazon Ember" panose="020B0603020204020204" pitchFamily="34" charset="0"/>
                <a:cs typeface="Amazon Ember" panose="020B0603020204020204" pitchFamily="34" charset="0"/>
              </a:rPr>
              <a:t> Scientists can further enhance predictive results by matching patterns and additional information with the  graph data. Developers can use Neo4j GraphQL library and drivers to access Neo4j with Java, Node, JavaScript, C#, Python, Go, Ruby, PHP, Erlang, and Perl from AWS Lambda or any application.</a:t>
            </a:r>
          </a:p>
          <a:p>
            <a:pPr marL="514350" indent="-514350">
              <a:buFont typeface="+mj-lt"/>
              <a:buAutoNum type="arabicPeriod" startAt="8"/>
            </a:pPr>
            <a:r>
              <a:rPr lang="en-US" sz="900" dirty="0">
                <a:latin typeface="Amazon Ember" panose="020B0603020204020204" pitchFamily="34" charset="0"/>
                <a:ea typeface="Amazon Ember" panose="020B0603020204020204" pitchFamily="34" charset="0"/>
                <a:cs typeface="Amazon Ember" panose="020B0603020204020204" pitchFamily="34" charset="0"/>
              </a:rPr>
              <a:t>Neo4j Bloom visualization and customer dashboard tools allow analysts to explore data and present findings.</a:t>
            </a:r>
          </a:p>
        </p:txBody>
      </p:sp>
      <p:sp>
        <p:nvSpPr>
          <p:cNvPr id="5" name="Title 1">
            <a:extLst>
              <a:ext uri="{FF2B5EF4-FFF2-40B4-BE49-F238E27FC236}">
                <a16:creationId xmlns:a16="http://schemas.microsoft.com/office/drawing/2014/main" id="{FB5B0BFE-5BE8-4BC7-8843-FB3196B3D37B}"/>
              </a:ext>
            </a:extLst>
          </p:cNvPr>
          <p:cNvSpPr txBox="1">
            <a:spLocks/>
          </p:cNvSpPr>
          <p:nvPr/>
        </p:nvSpPr>
        <p:spPr>
          <a:xfrm>
            <a:off x="826168" y="1383477"/>
            <a:ext cx="10515600" cy="982412"/>
          </a:xfrm>
          <a:prstGeom prst="rect">
            <a:avLst/>
          </a:prstGeom>
        </p:spPr>
        <p:txBody>
          <a:bodyPr vert="horz" lIns="91440" tIns="45720" rIns="91440" bIns="45720" rtlCol="0" anchor="ctr">
            <a:normAutofit fontScale="4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latin typeface="Amazon Ember" panose="020B0603020204020204" pitchFamily="34" charset="0"/>
                <a:ea typeface="Amazon Ember" panose="020B0603020204020204" pitchFamily="34" charset="0"/>
                <a:cs typeface="Amazon Ember" panose="020B0603020204020204" pitchFamily="34" charset="0"/>
              </a:rPr>
              <a:t>This reference architecture enables the detection of fraud rings using graphs.</a:t>
            </a:r>
          </a:p>
          <a:p>
            <a:endParaRPr lang="en-US" dirty="0">
              <a:latin typeface="Amazon Ember" panose="020B0603020204020204" pitchFamily="34" charset="0"/>
              <a:ea typeface="Amazon Ember" panose="020B0603020204020204" pitchFamily="34" charset="0"/>
              <a:cs typeface="Amazon Ember" panose="020B0603020204020204" pitchFamily="34" charset="0"/>
            </a:endParaRPr>
          </a:p>
          <a:p>
            <a:r>
              <a:rPr lang="en-US" dirty="0">
                <a:latin typeface="Amazon Ember" panose="020B0603020204020204" pitchFamily="34" charset="0"/>
                <a:ea typeface="Amazon Ember" panose="020B0603020204020204" pitchFamily="34" charset="0"/>
                <a:cs typeface="Amazon Ember" panose="020B0603020204020204" pitchFamily="34" charset="0"/>
              </a:rPr>
              <a:t>Fraud Detection, graph embeddings, and other graph algorithms can improve ML model performance beyond what’s possible with more traditional approaches.</a:t>
            </a:r>
          </a:p>
        </p:txBody>
      </p:sp>
      <p:sp>
        <p:nvSpPr>
          <p:cNvPr id="6" name="Title 1">
            <a:extLst>
              <a:ext uri="{FF2B5EF4-FFF2-40B4-BE49-F238E27FC236}">
                <a16:creationId xmlns:a16="http://schemas.microsoft.com/office/drawing/2014/main" id="{32DDBB1A-8C69-4F8D-A298-C12E5ABB553A}"/>
              </a:ext>
            </a:extLst>
          </p:cNvPr>
          <p:cNvSpPr txBox="1">
            <a:spLocks/>
          </p:cNvSpPr>
          <p:nvPr/>
        </p:nvSpPr>
        <p:spPr>
          <a:xfrm>
            <a:off x="6249340" y="4983317"/>
            <a:ext cx="5550568" cy="982412"/>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Amazon Ember" panose="020B0603020204020204" pitchFamily="34" charset="0"/>
                <a:ea typeface="Amazon Ember" panose="020B0603020204020204" pitchFamily="34" charset="0"/>
                <a:cs typeface="Amazon Ember" panose="020B0603020204020204" pitchFamily="34" charset="0"/>
              </a:rPr>
              <a:t>Links to related content:</a:t>
            </a:r>
            <a:br>
              <a:rPr lang="en-US" sz="2400" dirty="0">
                <a:latin typeface="Amazon Ember" panose="020B0603020204020204" pitchFamily="34" charset="0"/>
                <a:ea typeface="Amazon Ember" panose="020B0603020204020204" pitchFamily="34" charset="0"/>
                <a:cs typeface="Amazon Ember" panose="020B0603020204020204" pitchFamily="34" charset="0"/>
              </a:rPr>
            </a:br>
            <a:endParaRPr lang="en-US" sz="2400" dirty="0">
              <a:latin typeface="Amazon Ember" panose="020B0603020204020204" pitchFamily="34" charset="0"/>
              <a:ea typeface="Amazon Ember" panose="020B0603020204020204" pitchFamily="34" charset="0"/>
              <a:cs typeface="Amazon Ember" panose="020B0603020204020204" pitchFamily="34" charset="0"/>
            </a:endParaRPr>
          </a:p>
          <a:p>
            <a:pPr marL="342900" indent="-342900">
              <a:buFont typeface="Arial" panose="020B0604020202020204" pitchFamily="34" charset="0"/>
              <a:buChar char="•"/>
            </a:pPr>
            <a:r>
              <a:rPr lang="en-US" sz="2400" dirty="0">
                <a:latin typeface="Amazon Ember" panose="020B0603020204020204" pitchFamily="34" charset="0"/>
                <a:ea typeface="Amazon Ember" panose="020B0603020204020204" pitchFamily="34" charset="0"/>
                <a:cs typeface="Amazon Ember" panose="020B0603020204020204" pitchFamily="34" charset="0"/>
                <a:hlinkClick r:id="rId2"/>
              </a:rPr>
              <a:t>Neo4j on AWS Marketplace</a:t>
            </a:r>
            <a:endParaRPr lang="en-US" sz="2400" dirty="0">
              <a:latin typeface="Amazon Ember" panose="020B0603020204020204" pitchFamily="34" charset="0"/>
              <a:ea typeface="Amazon Ember" panose="020B0603020204020204" pitchFamily="34" charset="0"/>
              <a:cs typeface="Amazon Ember" panose="020B0603020204020204" pitchFamily="34" charset="0"/>
            </a:endParaRPr>
          </a:p>
          <a:p>
            <a:pPr marL="342900" indent="-342900">
              <a:buFont typeface="Arial" panose="020B0604020202020204" pitchFamily="34" charset="0"/>
              <a:buChar char="•"/>
            </a:pPr>
            <a:r>
              <a:rPr lang="en-US" sz="2400" dirty="0">
                <a:latin typeface="Amazon Ember" panose="020B0603020204020204" pitchFamily="34" charset="0"/>
                <a:ea typeface="Amazon Ember" panose="020B0603020204020204" pitchFamily="34" charset="0"/>
                <a:cs typeface="Amazon Ember" panose="020B0603020204020204" pitchFamily="34" charset="0"/>
                <a:hlinkClick r:id="rId3"/>
              </a:rPr>
              <a:t>Neo4j and Amazon</a:t>
            </a:r>
            <a:endParaRPr lang="en-US" sz="2400" dirty="0">
              <a:latin typeface="Amazon Ember" panose="020B0603020204020204" pitchFamily="34" charset="0"/>
              <a:ea typeface="Amazon Ember" panose="020B0603020204020204" pitchFamily="34" charset="0"/>
              <a:cs typeface="Amazon Ember" panose="020B0603020204020204" pitchFamily="34" charset="0"/>
            </a:endParaRPr>
          </a:p>
          <a:p>
            <a:pPr marL="342900" indent="-342900">
              <a:buFont typeface="Arial" panose="020B0604020202020204" pitchFamily="34" charset="0"/>
              <a:buChar char="•"/>
            </a:pPr>
            <a:r>
              <a:rPr lang="en-US" sz="2400" dirty="0">
                <a:latin typeface="Amazon Ember" panose="020B0603020204020204" pitchFamily="34" charset="0"/>
                <a:ea typeface="Amazon Ember" panose="020B0603020204020204" pitchFamily="34" charset="0"/>
                <a:cs typeface="Amazon Ember" panose="020B0603020204020204" pitchFamily="34" charset="0"/>
                <a:hlinkClick r:id="rId4"/>
              </a:rPr>
              <a:t>Neo4j and Fraud Detection</a:t>
            </a:r>
            <a:endParaRPr lang="en-US" sz="2400" dirty="0">
              <a:latin typeface="Amazon Ember" panose="020B0603020204020204" pitchFamily="34" charset="0"/>
              <a:ea typeface="Amazon Ember" panose="020B0603020204020204" pitchFamily="34" charset="0"/>
              <a:cs typeface="Amazon Ember" panose="020B0603020204020204" pitchFamily="34" charset="0"/>
            </a:endParaRPr>
          </a:p>
        </p:txBody>
      </p:sp>
    </p:spTree>
    <p:extLst>
      <p:ext uri="{BB962C8B-B14F-4D97-AF65-F5344CB8AC3E}">
        <p14:creationId xmlns:p14="http://schemas.microsoft.com/office/powerpoint/2010/main" val="2495759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C6148-E3E5-664B-8A24-89C2726A7A0C}"/>
              </a:ext>
            </a:extLst>
          </p:cNvPr>
          <p:cNvSpPr>
            <a:spLocks noGrp="1"/>
          </p:cNvSpPr>
          <p:nvPr>
            <p:ph type="title"/>
          </p:nvPr>
        </p:nvSpPr>
        <p:spPr>
          <a:xfrm>
            <a:off x="673768" y="401065"/>
            <a:ext cx="10515600" cy="982412"/>
          </a:xfrm>
        </p:spPr>
        <p:txBody>
          <a:bodyPr/>
          <a:lstStyle/>
          <a:p>
            <a:r>
              <a:rPr lang="en-US" dirty="0"/>
              <a:t>Resources</a:t>
            </a:r>
          </a:p>
        </p:txBody>
      </p:sp>
      <p:sp>
        <p:nvSpPr>
          <p:cNvPr id="3" name="Content Placeholder 2">
            <a:extLst>
              <a:ext uri="{FF2B5EF4-FFF2-40B4-BE49-F238E27FC236}">
                <a16:creationId xmlns:a16="http://schemas.microsoft.com/office/drawing/2014/main" id="{8ECCB9B0-CBBE-A041-9695-C37896486A2C}"/>
              </a:ext>
            </a:extLst>
          </p:cNvPr>
          <p:cNvSpPr>
            <a:spLocks noGrp="1"/>
          </p:cNvSpPr>
          <p:nvPr>
            <p:ph idx="1"/>
          </p:nvPr>
        </p:nvSpPr>
        <p:spPr/>
        <p:txBody>
          <a:bodyPr/>
          <a:lstStyle/>
          <a:p>
            <a:r>
              <a:rPr lang="en-US" dirty="0"/>
              <a:t>For all service icons, refer to </a:t>
            </a:r>
            <a:r>
              <a:rPr lang="en-US" dirty="0">
                <a:hlinkClick r:id="rId2"/>
              </a:rPr>
              <a:t>AWS Architecture Icons</a:t>
            </a:r>
            <a:r>
              <a:rPr lang="en-US" dirty="0"/>
              <a:t>.</a:t>
            </a:r>
          </a:p>
          <a:p>
            <a:r>
              <a:rPr lang="en-US" dirty="0"/>
              <a:t>For more architecture diagrams, refer to </a:t>
            </a:r>
            <a:r>
              <a:rPr lang="en-US" dirty="0">
                <a:hlinkClick r:id="rId3"/>
              </a:rPr>
              <a:t>AWS Architecture Center</a:t>
            </a:r>
            <a:r>
              <a:rPr lang="en-US" dirty="0"/>
              <a:t>.</a:t>
            </a:r>
          </a:p>
          <a:p>
            <a:r>
              <a:rPr lang="en-US" dirty="0"/>
              <a:t>For more AWS best practices, refer to </a:t>
            </a:r>
            <a:r>
              <a:rPr lang="en-US" dirty="0">
                <a:hlinkClick r:id="rId4"/>
              </a:rPr>
              <a:t>AWS Well-Architected</a:t>
            </a:r>
            <a:r>
              <a:rPr lang="en-US" dirty="0"/>
              <a:t>.</a:t>
            </a:r>
          </a:p>
          <a:p>
            <a:endParaRPr lang="en-US" dirty="0"/>
          </a:p>
          <a:p>
            <a:pPr marL="0" indent="0">
              <a:buNone/>
            </a:pPr>
            <a:r>
              <a:rPr lang="en-US" dirty="0"/>
              <a:t>If you have suggestions about making this experience better, </a:t>
            </a:r>
            <a:r>
              <a:rPr lang="en-US" dirty="0">
                <a:hlinkClick r:id="rId5"/>
              </a:rPr>
              <a:t>provide feedback</a:t>
            </a:r>
            <a:r>
              <a:rPr lang="en-US" dirty="0"/>
              <a:t>.</a:t>
            </a:r>
          </a:p>
          <a:p>
            <a:endParaRPr lang="en-US" dirty="0"/>
          </a:p>
          <a:p>
            <a:pPr marL="0" indent="0">
              <a:buNone/>
            </a:pPr>
            <a:endParaRPr lang="en-US" dirty="0"/>
          </a:p>
        </p:txBody>
      </p:sp>
      <p:sp>
        <p:nvSpPr>
          <p:cNvPr id="4" name="TextBox 3">
            <a:extLst>
              <a:ext uri="{FF2B5EF4-FFF2-40B4-BE49-F238E27FC236}">
                <a16:creationId xmlns:a16="http://schemas.microsoft.com/office/drawing/2014/main" id="{326C8BDD-2AC7-FD49-B718-D5C3842239D0}"/>
              </a:ext>
            </a:extLst>
          </p:cNvPr>
          <p:cNvSpPr txBox="1"/>
          <p:nvPr/>
        </p:nvSpPr>
        <p:spPr>
          <a:xfrm>
            <a:off x="673768" y="1174282"/>
            <a:ext cx="9731141" cy="369332"/>
          </a:xfrm>
          <a:prstGeom prst="rect">
            <a:avLst/>
          </a:prstGeom>
          <a:noFill/>
        </p:spPr>
        <p:txBody>
          <a:bodyPr wrap="square" rtlCol="0">
            <a:spAutoFit/>
          </a:bodyPr>
          <a:lstStyle/>
          <a:p>
            <a:r>
              <a:rPr lang="en-US" dirty="0"/>
              <a:t>To get started with customizing your architecture diagram, refer to the following resources.</a:t>
            </a:r>
          </a:p>
        </p:txBody>
      </p:sp>
    </p:spTree>
    <p:extLst>
      <p:ext uri="{BB962C8B-B14F-4D97-AF65-F5344CB8AC3E}">
        <p14:creationId xmlns:p14="http://schemas.microsoft.com/office/powerpoint/2010/main" val="30566691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69195</TotalTime>
  <Words>650</Words>
  <Application>Microsoft Macintosh PowerPoint</Application>
  <PresentationFormat>Widescreen</PresentationFormat>
  <Paragraphs>77</Paragraphs>
  <Slides>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vt:i4>
      </vt:variant>
    </vt:vector>
  </HeadingPairs>
  <TitlesOfParts>
    <vt:vector size="10" baseType="lpstr">
      <vt:lpstr>Amazon Ember</vt:lpstr>
      <vt:lpstr>Arial</vt:lpstr>
      <vt:lpstr>Calibri</vt:lpstr>
      <vt:lpstr>Calibri Light</vt:lpstr>
      <vt:lpstr>Public Sans</vt:lpstr>
      <vt:lpstr>Public Sans Light</vt:lpstr>
      <vt:lpstr>Office Theme</vt:lpstr>
      <vt:lpstr>PowerPoint Presentation</vt:lpstr>
      <vt:lpstr>Steps</vt:lpstr>
      <vt:lpstr>Resources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Fraud Ring Detection using Neo4j and Graphs</dc:title>
  <dc:subject/>
  <dc:creator>Amazon Web Services</dc:creator>
  <cp:keywords/>
  <dc:description/>
  <cp:lastModifiedBy>Shea Marshall</cp:lastModifiedBy>
  <cp:revision>112</cp:revision>
  <dcterms:created xsi:type="dcterms:W3CDTF">2020-07-21T19:38:25Z</dcterms:created>
  <dcterms:modified xsi:type="dcterms:W3CDTF">2024-06-10T14:46:06Z</dcterms:modified>
  <cp:category/>
</cp:coreProperties>
</file>