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9" r:id="rId2"/>
    <p:sldId id="256" r:id="rId3"/>
    <p:sldId id="257" r:id="rId4"/>
    <p:sldId id="258" r:id="rId5"/>
    <p:sldId id="260" r:id="rId6"/>
  </p:sldIdLst>
  <p:sldSz cx="13716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B8888-B9BB-4E3F-9B2D-121DC86FD240}" type="datetimeFigureOut">
              <a:rPr lang="en-US" smtClean="0"/>
              <a:t>8/9/2023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098B4-5655-4778-8431-0F550D694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23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496484"/>
            <a:ext cx="116586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4802717"/>
            <a:ext cx="10287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6012AB-C342-43C6-8F94-CD6C85261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22" y="8508187"/>
            <a:ext cx="8897153" cy="486833"/>
          </a:xfrm>
          <a:prstGeom prst="rect">
            <a:avLst/>
          </a:prstGeom>
        </p:spPr>
        <p:txBody>
          <a:bodyPr anchor="b" anchorCtr="0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87076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088A5881-E507-4122-BA88-2A25C6A5CB31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8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486834"/>
            <a:ext cx="2957513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486834"/>
            <a:ext cx="8701088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14018FEF-EF70-4DFF-9433-C8A5F11975F7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84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3E0E3CD-8831-4C28-BA45-309F553C6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22" y="8508187"/>
            <a:ext cx="8897153" cy="486833"/>
          </a:xfrm>
          <a:prstGeom prst="rect">
            <a:avLst/>
          </a:prstGeom>
        </p:spPr>
        <p:txBody>
          <a:bodyPr anchor="b" anchorCtr="0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5991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2279653"/>
            <a:ext cx="1183005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6119286"/>
            <a:ext cx="1183005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38664E0A-CB39-4800-809F-530606F6D73F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3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434167"/>
            <a:ext cx="58293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2434167"/>
            <a:ext cx="58293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3FA820D6-F818-4F9E-B313-CF30AEFDC866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7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486836"/>
            <a:ext cx="1183005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2241551"/>
            <a:ext cx="5802510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3340100"/>
            <a:ext cx="5802510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2241551"/>
            <a:ext cx="58310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3340100"/>
            <a:ext cx="58310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9F070A36-C90B-4393-A9A2-2FCAD0C04716}" type="datetime1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7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C21980CD-ABF4-4B33-AFE8-31CE8342CE0B}" type="datetime1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147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91A16-84E6-4986-9FBD-7ED370DB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22" y="8508187"/>
            <a:ext cx="8897153" cy="486833"/>
          </a:xfrm>
          <a:prstGeom prst="rect">
            <a:avLst/>
          </a:prstGeom>
        </p:spPr>
        <p:txBody>
          <a:bodyPr anchor="b" anchorCtr="0"/>
          <a:lstStyle>
            <a:lvl1pPr algn="l">
              <a:defRPr sz="1200"/>
            </a:lvl1pPr>
          </a:lstStyle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3111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9600"/>
            <a:ext cx="442376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316569"/>
            <a:ext cx="6943725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2743200"/>
            <a:ext cx="442376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B338809B-5C1A-492D-AA00-055E6238AF91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6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9600"/>
            <a:ext cx="442376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316569"/>
            <a:ext cx="6943725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2743200"/>
            <a:ext cx="442376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7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0A329887-538C-43E6-88FB-9ECD22F057CB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8475136"/>
            <a:ext cx="4629150" cy="486833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8475136"/>
            <a:ext cx="3086100" cy="486833"/>
          </a:xfrm>
          <a:prstGeom prst="rect">
            <a:avLst/>
          </a:prstGeom>
        </p:spPr>
        <p:txBody>
          <a:bodyPr/>
          <a:lstStyle/>
          <a:p>
            <a:fld id="{2E00D0C2-FA78-43AA-8C9E-F22004CAF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87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486836"/>
            <a:ext cx="11830050" cy="176741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2434167"/>
            <a:ext cx="1183005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D6BB5F3-905C-4DB6-ABD7-7D27E2EDD2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22" y="8508187"/>
            <a:ext cx="8897153" cy="486833"/>
          </a:xfrm>
          <a:prstGeom prst="rect">
            <a:avLst/>
          </a:prstGeom>
        </p:spPr>
        <p:txBody>
          <a:bodyPr anchor="b" anchorCtr="0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© 2023, Amazon Web Services, Inc. or its affiliates. All rights reserved.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37B4C0-7390-4A2E-AAE8-CAFE0245D7B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3025" y="8544675"/>
            <a:ext cx="753278" cy="45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4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aws.amazon.com/prescriptive-guidance/latest/patterns/extending-vrfs-into-aws-by-using-transit-gateway-connect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3" Type="http://schemas.openxmlformats.org/officeDocument/2006/relationships/image" Target="../media/image3.svg"/><Relationship Id="rId21" Type="http://schemas.openxmlformats.org/officeDocument/2006/relationships/image" Target="../media/image21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19" Type="http://schemas.openxmlformats.org/officeDocument/2006/relationships/image" Target="../media/image19.sv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svg"/><Relationship Id="rId7" Type="http://schemas.openxmlformats.org/officeDocument/2006/relationships/image" Target="../media/image1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7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svg"/><Relationship Id="rId7" Type="http://schemas.openxmlformats.org/officeDocument/2006/relationships/image" Target="../media/image17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escriptive-guidanc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ws.amazon.com/architectur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4787D0-A27F-4D4F-BB33-2525880B7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671293"/>
            <a:ext cx="11658600" cy="3183467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Extending VRFs into AWS by using Transit Gateway Connect</a:t>
            </a: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0209413-A7AA-487F-829B-FDCEFD15B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3977526"/>
            <a:ext cx="10287000" cy="2207683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Architecture diagram template -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4295A-509B-4C95-8494-1B279FDAA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4CC692-6D64-479C-8257-BE1C9CBE164D}"/>
              </a:ext>
            </a:extLst>
          </p:cNvPr>
          <p:cNvSpPr txBox="1"/>
          <p:nvPr/>
        </p:nvSpPr>
        <p:spPr>
          <a:xfrm>
            <a:off x="1523714" y="6302169"/>
            <a:ext cx="10668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 and usage, see</a:t>
            </a:r>
          </a:p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Extending VRFs into AWS by using Transit Gateway Connect</a:t>
            </a:r>
            <a:endParaRPr lang="en-US" sz="2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399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DB94A5-1975-4816-9B3C-D88B5BF69894}"/>
              </a:ext>
            </a:extLst>
          </p:cNvPr>
          <p:cNvGrpSpPr/>
          <p:nvPr/>
        </p:nvGrpSpPr>
        <p:grpSpPr>
          <a:xfrm>
            <a:off x="409948" y="1212321"/>
            <a:ext cx="12896104" cy="6719358"/>
            <a:chOff x="445624" y="1212321"/>
            <a:chExt cx="12896104" cy="67193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F0EDCBB-B069-4A32-BDAE-EE524205F55D}"/>
                </a:ext>
              </a:extLst>
            </p:cNvPr>
            <p:cNvSpPr/>
            <p:nvPr/>
          </p:nvSpPr>
          <p:spPr>
            <a:xfrm>
              <a:off x="4804213" y="3861534"/>
              <a:ext cx="5791690" cy="1637411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B123B913-AD9F-4B17-B728-F96595E95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4804212" y="3861534"/>
              <a:ext cx="381000" cy="3810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7796067-B11F-40E2-A9DE-B6415D54AA71}"/>
                </a:ext>
              </a:extLst>
            </p:cNvPr>
            <p:cNvSpPr/>
            <p:nvPr/>
          </p:nvSpPr>
          <p:spPr>
            <a:xfrm>
              <a:off x="5239267" y="3277930"/>
              <a:ext cx="1876306" cy="2314137"/>
            </a:xfrm>
            <a:prstGeom prst="rect">
              <a:avLst/>
            </a:prstGeom>
            <a:noFill/>
            <a:ln w="15875">
              <a:solidFill>
                <a:srgbClr val="E71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 Connect account</a:t>
              </a:r>
            </a:p>
          </p:txBody>
        </p:sp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5CCC86AE-225F-418D-A498-B17EA92EB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/>
          </p:blipFill>
          <p:spPr>
            <a:xfrm>
              <a:off x="5239266" y="3277930"/>
              <a:ext cx="381000" cy="381000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F3AA674-DA30-46C7-A7E7-C37DCA199DEA}"/>
                </a:ext>
              </a:extLst>
            </p:cNvPr>
            <p:cNvGrpSpPr/>
            <p:nvPr/>
          </p:nvGrpSpPr>
          <p:grpSpPr>
            <a:xfrm>
              <a:off x="5253959" y="4312566"/>
              <a:ext cx="1846920" cy="1037411"/>
              <a:chOff x="7002928" y="1185863"/>
              <a:chExt cx="1846920" cy="1037411"/>
            </a:xfrm>
          </p:grpSpPr>
          <p:pic>
            <p:nvPicPr>
              <p:cNvPr id="9" name="Graphic 18">
                <a:extLst>
                  <a:ext uri="{FF2B5EF4-FFF2-40B4-BE49-F238E27FC236}">
                    <a16:creationId xmlns:a16="http://schemas.microsoft.com/office/drawing/2014/main" id="{3ED51C2F-5BA6-4657-9DF8-399C9E4BD6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 bwMode="auto">
              <a:xfrm>
                <a:off x="7545388" y="1185863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5478D0-7DAC-477B-820F-1F50C4FB5E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02928" y="1946275"/>
                <a:ext cx="184692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AWS Direct Connect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FFAC488-DFFB-4620-A880-66055D3C744E}"/>
                </a:ext>
              </a:extLst>
            </p:cNvPr>
            <p:cNvGrpSpPr/>
            <p:nvPr/>
          </p:nvGrpSpPr>
          <p:grpSpPr>
            <a:xfrm>
              <a:off x="8412505" y="4311772"/>
              <a:ext cx="2243137" cy="1038999"/>
              <a:chOff x="2249488" y="1184275"/>
              <a:chExt cx="2243137" cy="1038999"/>
            </a:xfrm>
          </p:grpSpPr>
          <p:pic>
            <p:nvPicPr>
              <p:cNvPr id="12" name="Graphic 7">
                <a:extLst>
                  <a:ext uri="{FF2B5EF4-FFF2-40B4-BE49-F238E27FC236}">
                    <a16:creationId xmlns:a16="http://schemas.microsoft.com/office/drawing/2014/main" id="{8536EB74-74D5-46A1-A73D-47D486D057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/>
            </p:blipFill>
            <p:spPr bwMode="auto">
              <a:xfrm>
                <a:off x="2990056" y="1184275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TextBox 9">
                <a:extLst>
                  <a:ext uri="{FF2B5EF4-FFF2-40B4-BE49-F238E27FC236}">
                    <a16:creationId xmlns:a16="http://schemas.microsoft.com/office/drawing/2014/main" id="{417380A9-AD3A-4838-9047-9C4F1B6498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9488" y="1946275"/>
                <a:ext cx="2243137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AWS Transit Gateway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CB63D-FB4D-448D-9B1B-9F08BBE70680}"/>
                </a:ext>
              </a:extLst>
            </p:cNvPr>
            <p:cNvSpPr/>
            <p:nvPr/>
          </p:nvSpPr>
          <p:spPr>
            <a:xfrm>
              <a:off x="445624" y="1212321"/>
              <a:ext cx="1781459" cy="6719358"/>
            </a:xfrm>
            <a:prstGeom prst="rect">
              <a:avLst/>
            </a:prstGeom>
            <a:noFill/>
            <a:ln w="15875">
              <a:solidFill>
                <a:srgbClr val="7D89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center</a:t>
              </a: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32475D6A-9356-48DE-A2E2-C65F571D9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445624" y="1212321"/>
              <a:ext cx="381000" cy="3810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A27647D-09D5-48DB-B644-511088D7494E}"/>
                </a:ext>
              </a:extLst>
            </p:cNvPr>
            <p:cNvSpPr/>
            <p:nvPr/>
          </p:nvSpPr>
          <p:spPr>
            <a:xfrm>
              <a:off x="4564280" y="1212321"/>
              <a:ext cx="8777448" cy="6719358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AWS Cloud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05EA413B-9B46-4F3A-A2A1-92EF6F259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4564280" y="1212321"/>
              <a:ext cx="381000" cy="381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3AE7F13-451F-42EA-842A-0442B2B35685}"/>
                </a:ext>
              </a:extLst>
            </p:cNvPr>
            <p:cNvSpPr/>
            <p:nvPr/>
          </p:nvSpPr>
          <p:spPr>
            <a:xfrm>
              <a:off x="7296239" y="3277930"/>
              <a:ext cx="3147942" cy="2314137"/>
            </a:xfrm>
            <a:prstGeom prst="rect">
              <a:avLst/>
            </a:prstGeom>
            <a:noFill/>
            <a:ln w="15875">
              <a:solidFill>
                <a:srgbClr val="E715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Network hub account</a:t>
              </a:r>
            </a:p>
          </p:txBody>
        </p: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7F2E723D-6CAE-4CAE-87BC-C7585ADD72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/>
          </p:blipFill>
          <p:spPr>
            <a:xfrm>
              <a:off x="7296239" y="3277930"/>
              <a:ext cx="381000" cy="381000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618CAE7-8056-4E6A-A119-933A3EC4AC40}"/>
                </a:ext>
              </a:extLst>
            </p:cNvPr>
            <p:cNvGrpSpPr/>
            <p:nvPr/>
          </p:nvGrpSpPr>
          <p:grpSpPr>
            <a:xfrm>
              <a:off x="7357029" y="4463278"/>
              <a:ext cx="1270000" cy="936327"/>
              <a:chOff x="7291388" y="2786063"/>
              <a:chExt cx="1270000" cy="936327"/>
            </a:xfrm>
          </p:grpSpPr>
          <p:sp>
            <p:nvSpPr>
              <p:cNvPr id="21" name="TextBox 16">
                <a:extLst>
                  <a:ext uri="{FF2B5EF4-FFF2-40B4-BE49-F238E27FC236}">
                    <a16:creationId xmlns:a16="http://schemas.microsoft.com/office/drawing/2014/main" id="{96BC037C-79D7-49F8-9876-2AFAF3AABA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91388" y="3260725"/>
                <a:ext cx="12700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Direct Connect gateway</a:t>
                </a:r>
              </a:p>
            </p:txBody>
          </p:sp>
          <p:pic>
            <p:nvPicPr>
              <p:cNvPr id="22" name="Graphic 21">
                <a:extLst>
                  <a:ext uri="{FF2B5EF4-FFF2-40B4-BE49-F238E27FC236}">
                    <a16:creationId xmlns:a16="http://schemas.microsoft.com/office/drawing/2014/main" id="{D26FD1B2-2B0D-47F7-835A-C712968A7C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7697788" y="2786063"/>
                <a:ext cx="457200" cy="457200"/>
              </a:xfrm>
              <a:prstGeom prst="rect">
                <a:avLst/>
              </a:prstGeom>
            </p:spPr>
          </p:pic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3E64ECB-AED5-4FBD-8CB1-2D1CE7D79918}"/>
                </a:ext>
              </a:extLst>
            </p:cNvPr>
            <p:cNvCxnSpPr>
              <a:cxnSpLocks/>
              <a:stCxn id="9" idx="3"/>
              <a:endCxn id="22" idx="1"/>
            </p:cNvCxnSpPr>
            <p:nvPr/>
          </p:nvCxnSpPr>
          <p:spPr>
            <a:xfrm flipV="1">
              <a:off x="6558419" y="4691878"/>
              <a:ext cx="1205010" cy="168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30F0053-969F-4AD9-A3C5-C5155F5947EC}"/>
                </a:ext>
              </a:extLst>
            </p:cNvPr>
            <p:cNvCxnSpPr>
              <a:cxnSpLocks/>
              <a:stCxn id="22" idx="3"/>
              <a:endCxn id="12" idx="1"/>
            </p:cNvCxnSpPr>
            <p:nvPr/>
          </p:nvCxnSpPr>
          <p:spPr>
            <a:xfrm>
              <a:off x="8220629" y="4691878"/>
              <a:ext cx="932444" cy="89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F058E71-1CC4-4BE8-8BC2-4757E7BA84AC}"/>
                </a:ext>
              </a:extLst>
            </p:cNvPr>
            <p:cNvGrpSpPr/>
            <p:nvPr/>
          </p:nvGrpSpPr>
          <p:grpSpPr>
            <a:xfrm>
              <a:off x="2286822" y="2276365"/>
              <a:ext cx="1644650" cy="2415513"/>
              <a:chOff x="528214" y="3584071"/>
              <a:chExt cx="1644650" cy="2415513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8CCFBC6-53CE-43CF-BD53-050D26FE260E}"/>
                  </a:ext>
                </a:extLst>
              </p:cNvPr>
              <p:cNvSpPr/>
              <p:nvPr/>
            </p:nvSpPr>
            <p:spPr>
              <a:xfrm>
                <a:off x="653977" y="3584071"/>
                <a:ext cx="1403249" cy="2415513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 Connect location 1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65D9D23-1564-4990-ABCB-ECF58A594484}"/>
                  </a:ext>
                </a:extLst>
              </p:cNvPr>
              <p:cNvGrpSpPr/>
              <p:nvPr/>
            </p:nvGrpSpPr>
            <p:grpSpPr>
              <a:xfrm>
                <a:off x="528214" y="4272103"/>
                <a:ext cx="1644650" cy="734992"/>
                <a:chOff x="10102151" y="2804320"/>
                <a:chExt cx="1644650" cy="734992"/>
              </a:xfrm>
            </p:grpSpPr>
            <p:sp>
              <p:nvSpPr>
                <p:cNvPr id="31" name="TextBox 27">
                  <a:extLst>
                    <a:ext uri="{FF2B5EF4-FFF2-40B4-BE49-F238E27FC236}">
                      <a16:creationId xmlns:a16="http://schemas.microsoft.com/office/drawing/2014/main" id="{9A99EED7-3972-4B46-A9D9-5F6A267D24D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02151" y="3262313"/>
                  <a:ext cx="1644650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router-01</a:t>
                  </a:r>
                </a:p>
              </p:txBody>
            </p:sp>
            <p:pic>
              <p:nvPicPr>
                <p:cNvPr id="32" name="Graphic 31">
                  <a:extLst>
                    <a:ext uri="{FF2B5EF4-FFF2-40B4-BE49-F238E27FC236}">
                      <a16:creationId xmlns:a16="http://schemas.microsoft.com/office/drawing/2014/main" id="{5AE580B4-D7FE-4571-84C6-193C3092DA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5876" y="2804320"/>
                  <a:ext cx="457200" cy="457200"/>
                </a:xfrm>
                <a:prstGeom prst="rect">
                  <a:avLst/>
                </a:prstGeom>
              </p:spPr>
            </p:pic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0A42B9F-2EE3-49C8-9EC2-B30A7B5BC973}"/>
                  </a:ext>
                </a:extLst>
              </p:cNvPr>
              <p:cNvGrpSpPr/>
              <p:nvPr/>
            </p:nvGrpSpPr>
            <p:grpSpPr>
              <a:xfrm>
                <a:off x="528214" y="5072628"/>
                <a:ext cx="1644650" cy="734992"/>
                <a:chOff x="10102151" y="2804320"/>
                <a:chExt cx="1644650" cy="734992"/>
              </a:xfrm>
            </p:grpSpPr>
            <p:sp>
              <p:nvSpPr>
                <p:cNvPr id="29" name="TextBox 27">
                  <a:extLst>
                    <a:ext uri="{FF2B5EF4-FFF2-40B4-BE49-F238E27FC236}">
                      <a16:creationId xmlns:a16="http://schemas.microsoft.com/office/drawing/2014/main" id="{A2C6B98C-8A37-4067-AE12-92AC9DD9CCB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02151" y="3262313"/>
                  <a:ext cx="1644650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router-02</a:t>
                  </a:r>
                </a:p>
              </p:txBody>
            </p:sp>
            <p:pic>
              <p:nvPicPr>
                <p:cNvPr id="30" name="Graphic 29">
                  <a:extLst>
                    <a:ext uri="{FF2B5EF4-FFF2-40B4-BE49-F238E27FC236}">
                      <a16:creationId xmlns:a16="http://schemas.microsoft.com/office/drawing/2014/main" id="{E5CCFBC3-F924-4AF5-8BD0-A049CDEA38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5876" y="2804320"/>
                  <a:ext cx="457200" cy="4572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976F336-55D6-4E38-821D-E44152369B00}"/>
                </a:ext>
              </a:extLst>
            </p:cNvPr>
            <p:cNvGrpSpPr/>
            <p:nvPr/>
          </p:nvGrpSpPr>
          <p:grpSpPr>
            <a:xfrm>
              <a:off x="2286822" y="4973437"/>
              <a:ext cx="1644650" cy="2415513"/>
              <a:chOff x="528214" y="3584071"/>
              <a:chExt cx="1644650" cy="2415513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0E1E514-ECFB-401A-BE7A-172E55B72509}"/>
                  </a:ext>
                </a:extLst>
              </p:cNvPr>
              <p:cNvSpPr/>
              <p:nvPr/>
            </p:nvSpPr>
            <p:spPr>
              <a:xfrm>
                <a:off x="653977" y="3584071"/>
                <a:ext cx="1403249" cy="2415513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 Connect location 2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0EA5B7F-C979-45EF-9CE5-6D483478AD32}"/>
                  </a:ext>
                </a:extLst>
              </p:cNvPr>
              <p:cNvGrpSpPr/>
              <p:nvPr/>
            </p:nvGrpSpPr>
            <p:grpSpPr>
              <a:xfrm>
                <a:off x="528214" y="4272103"/>
                <a:ext cx="1644650" cy="734992"/>
                <a:chOff x="10102151" y="2804320"/>
                <a:chExt cx="1644650" cy="734992"/>
              </a:xfrm>
            </p:grpSpPr>
            <p:sp>
              <p:nvSpPr>
                <p:cNvPr id="39" name="TextBox 27">
                  <a:extLst>
                    <a:ext uri="{FF2B5EF4-FFF2-40B4-BE49-F238E27FC236}">
                      <a16:creationId xmlns:a16="http://schemas.microsoft.com/office/drawing/2014/main" id="{9968FBBB-AB09-432D-B76A-FF04508FC43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02151" y="3262313"/>
                  <a:ext cx="1644650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router-03</a:t>
                  </a:r>
                </a:p>
              </p:txBody>
            </p:sp>
            <p:pic>
              <p:nvPicPr>
                <p:cNvPr id="40" name="Graphic 39">
                  <a:extLst>
                    <a:ext uri="{FF2B5EF4-FFF2-40B4-BE49-F238E27FC236}">
                      <a16:creationId xmlns:a16="http://schemas.microsoft.com/office/drawing/2014/main" id="{A0D94965-31B5-4640-9F42-3246994177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5876" y="2804320"/>
                  <a:ext cx="457200" cy="457200"/>
                </a:xfrm>
                <a:prstGeom prst="rect">
                  <a:avLst/>
                </a:prstGeom>
              </p:spPr>
            </p:pic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79C8EB1-4A7D-4C57-BDFF-DFA40750B4B7}"/>
                  </a:ext>
                </a:extLst>
              </p:cNvPr>
              <p:cNvGrpSpPr/>
              <p:nvPr/>
            </p:nvGrpSpPr>
            <p:grpSpPr>
              <a:xfrm>
                <a:off x="528214" y="5072628"/>
                <a:ext cx="1644650" cy="734992"/>
                <a:chOff x="10102151" y="2804320"/>
                <a:chExt cx="1644650" cy="734992"/>
              </a:xfrm>
            </p:grpSpPr>
            <p:sp>
              <p:nvSpPr>
                <p:cNvPr id="37" name="TextBox 27">
                  <a:extLst>
                    <a:ext uri="{FF2B5EF4-FFF2-40B4-BE49-F238E27FC236}">
                      <a16:creationId xmlns:a16="http://schemas.microsoft.com/office/drawing/2014/main" id="{D8FF5BD7-F17D-43F7-B25F-C967E9563E5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102151" y="3262313"/>
                  <a:ext cx="1644650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router-04</a:t>
                  </a:r>
                </a:p>
              </p:txBody>
            </p:sp>
            <p:pic>
              <p:nvPicPr>
                <p:cNvPr id="38" name="Graphic 37">
                  <a:extLst>
                    <a:ext uri="{FF2B5EF4-FFF2-40B4-BE49-F238E27FC236}">
                      <a16:creationId xmlns:a16="http://schemas.microsoft.com/office/drawing/2014/main" id="{3325D324-AFD3-44B5-9E6E-70C35E1EAD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5876" y="2804320"/>
                  <a:ext cx="457200" cy="4572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A807E49-C103-4284-B3B5-E7B7EA07625E}"/>
                </a:ext>
              </a:extLst>
            </p:cNvPr>
            <p:cNvGrpSpPr/>
            <p:nvPr/>
          </p:nvGrpSpPr>
          <p:grpSpPr>
            <a:xfrm>
              <a:off x="3337746" y="3192997"/>
              <a:ext cx="2458671" cy="3497597"/>
              <a:chOff x="3680581" y="3192997"/>
              <a:chExt cx="3004864" cy="3497597"/>
            </a:xfrm>
          </p:grpSpPr>
          <p:cxnSp>
            <p:nvCxnSpPr>
              <p:cNvPr id="42" name="Straight Arrow Connector 60">
                <a:extLst>
                  <a:ext uri="{FF2B5EF4-FFF2-40B4-BE49-F238E27FC236}">
                    <a16:creationId xmlns:a16="http://schemas.microsoft.com/office/drawing/2014/main" id="{77D2AA03-2E31-408A-B97A-E77109861022}"/>
                  </a:ext>
                </a:extLst>
              </p:cNvPr>
              <p:cNvCxnSpPr>
                <a:cxnSpLocks/>
                <a:stCxn id="32" idx="3"/>
              </p:cNvCxnSpPr>
              <p:nvPr/>
            </p:nvCxnSpPr>
            <p:spPr>
              <a:xfrm>
                <a:off x="3680581" y="3192997"/>
                <a:ext cx="3004864" cy="1306066"/>
              </a:xfrm>
              <a:prstGeom prst="bentConnector3">
                <a:avLst>
                  <a:gd name="adj1" fmla="val 34474"/>
                </a:avLst>
              </a:prstGeom>
              <a:ln w="15875">
                <a:solidFill>
                  <a:schemeClr val="tx1"/>
                </a:solidFill>
                <a:headEnd type="none" w="med" len="sm"/>
                <a:tailEnd type="arrow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60">
                <a:extLst>
                  <a:ext uri="{FF2B5EF4-FFF2-40B4-BE49-F238E27FC236}">
                    <a16:creationId xmlns:a16="http://schemas.microsoft.com/office/drawing/2014/main" id="{230EBE53-3F0E-436C-8572-B5D37B82CD86}"/>
                  </a:ext>
                </a:extLst>
              </p:cNvPr>
              <p:cNvCxnSpPr>
                <a:cxnSpLocks/>
                <a:stCxn id="30" idx="3"/>
              </p:cNvCxnSpPr>
              <p:nvPr/>
            </p:nvCxnSpPr>
            <p:spPr>
              <a:xfrm>
                <a:off x="3680581" y="3993522"/>
                <a:ext cx="3004864" cy="636007"/>
              </a:xfrm>
              <a:prstGeom prst="bentConnector3">
                <a:avLst>
                  <a:gd name="adj1" fmla="val 29816"/>
                </a:avLst>
              </a:prstGeom>
              <a:ln w="15875">
                <a:solidFill>
                  <a:schemeClr val="tx1"/>
                </a:solidFill>
                <a:headEnd type="none" w="med" len="sm"/>
                <a:tailEnd type="arrow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60">
                <a:extLst>
                  <a:ext uri="{FF2B5EF4-FFF2-40B4-BE49-F238E27FC236}">
                    <a16:creationId xmlns:a16="http://schemas.microsoft.com/office/drawing/2014/main" id="{FF3FD19B-A7D9-4629-8F79-C8A5FB8CE8DE}"/>
                  </a:ext>
                </a:extLst>
              </p:cNvPr>
              <p:cNvCxnSpPr>
                <a:cxnSpLocks/>
                <a:stCxn id="40" idx="3"/>
              </p:cNvCxnSpPr>
              <p:nvPr/>
            </p:nvCxnSpPr>
            <p:spPr>
              <a:xfrm flipV="1">
                <a:off x="3680581" y="4771133"/>
                <a:ext cx="3004864" cy="1118936"/>
              </a:xfrm>
              <a:prstGeom prst="bentConnector3">
                <a:avLst>
                  <a:gd name="adj1" fmla="val 30127"/>
                </a:avLst>
              </a:prstGeom>
              <a:ln w="15875">
                <a:solidFill>
                  <a:schemeClr val="tx1"/>
                </a:solidFill>
                <a:headEnd type="none" w="med" len="sm"/>
                <a:tailEnd type="arrow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60">
                <a:extLst>
                  <a:ext uri="{FF2B5EF4-FFF2-40B4-BE49-F238E27FC236}">
                    <a16:creationId xmlns:a16="http://schemas.microsoft.com/office/drawing/2014/main" id="{CE842E24-5844-4A66-BC21-2949BD0A3D5C}"/>
                  </a:ext>
                </a:extLst>
              </p:cNvPr>
              <p:cNvCxnSpPr>
                <a:cxnSpLocks/>
                <a:stCxn id="38" idx="3"/>
              </p:cNvCxnSpPr>
              <p:nvPr/>
            </p:nvCxnSpPr>
            <p:spPr>
              <a:xfrm flipV="1">
                <a:off x="3680581" y="4901598"/>
                <a:ext cx="3004864" cy="1788996"/>
              </a:xfrm>
              <a:prstGeom prst="bentConnector3">
                <a:avLst>
                  <a:gd name="adj1" fmla="val 36027"/>
                </a:avLst>
              </a:prstGeom>
              <a:ln w="15875">
                <a:solidFill>
                  <a:schemeClr val="tx1"/>
                </a:solidFill>
                <a:headEnd type="none" w="med" len="sm"/>
                <a:tailEnd type="arrow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AFB01D8-034E-4D0F-A34F-ACC46FEB40C5}"/>
                </a:ext>
              </a:extLst>
            </p:cNvPr>
            <p:cNvGrpSpPr/>
            <p:nvPr/>
          </p:nvGrpSpPr>
          <p:grpSpPr>
            <a:xfrm>
              <a:off x="11073859" y="1321145"/>
              <a:ext cx="2136988" cy="6482020"/>
              <a:chOff x="9721968" y="242402"/>
              <a:chExt cx="2136988" cy="64820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EF08D2EC-9A63-48A6-8CE4-214BF7DA57CB}"/>
                  </a:ext>
                </a:extLst>
              </p:cNvPr>
              <p:cNvGrpSpPr/>
              <p:nvPr/>
            </p:nvGrpSpPr>
            <p:grpSpPr>
              <a:xfrm>
                <a:off x="9721968" y="242402"/>
                <a:ext cx="2136988" cy="2073596"/>
                <a:chOff x="9451632" y="4336535"/>
                <a:chExt cx="2136988" cy="2073596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07496D91-B954-4801-96E4-985F59A13EBA}"/>
                    </a:ext>
                  </a:extLst>
                </p:cNvPr>
                <p:cNvGrpSpPr/>
                <p:nvPr/>
              </p:nvGrpSpPr>
              <p:grpSpPr>
                <a:xfrm>
                  <a:off x="9572196" y="4827461"/>
                  <a:ext cx="1895861" cy="1465859"/>
                  <a:chOff x="7226700" y="4174240"/>
                  <a:chExt cx="1895861" cy="1465859"/>
                </a:xfrm>
              </p:grpSpPr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D8E92DAE-4561-4F5C-8C15-C17196AC40C0}"/>
                      </a:ext>
                    </a:extLst>
                  </p:cNvPr>
                  <p:cNvGrpSpPr/>
                  <p:nvPr/>
                </p:nvGrpSpPr>
                <p:grpSpPr>
                  <a:xfrm>
                    <a:off x="7412790" y="4618742"/>
                    <a:ext cx="1393123" cy="920577"/>
                    <a:chOff x="2778717" y="2801813"/>
                    <a:chExt cx="1393123" cy="920577"/>
                  </a:xfrm>
                </p:grpSpPr>
                <p:sp>
                  <p:nvSpPr>
                    <p:cNvPr id="75" name="TextBox 18">
                      <a:extLst>
                        <a:ext uri="{FF2B5EF4-FFF2-40B4-BE49-F238E27FC236}">
                          <a16:creationId xmlns:a16="http://schemas.microsoft.com/office/drawing/2014/main" id="{E3B3A59A-AFFF-4D10-8321-5394363B8EBD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78717" y="3260725"/>
                      <a:ext cx="1393123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en-US" sz="1200" dirty="0">
                          <a:latin typeface="Arial" panose="020B0604020202020204" pitchFamily="34" charset="0"/>
                          <a:ea typeface="Amazon Ember" panose="020B0603020204020204" pitchFamily="34" charset="0"/>
                          <a:cs typeface="Arial" panose="020B0604020202020204" pitchFamily="34" charset="0"/>
                        </a:rPr>
                        <a:t>Transit Gateway attachment</a:t>
                      </a:r>
                    </a:p>
                  </p:txBody>
                </p:sp>
                <p:pic>
                  <p:nvPicPr>
                    <p:cNvPr id="76" name="Graphic 75">
                      <a:extLst>
                        <a:ext uri="{FF2B5EF4-FFF2-40B4-BE49-F238E27FC236}">
                          <a16:creationId xmlns:a16="http://schemas.microsoft.com/office/drawing/2014/main" id="{7BBA1B33-1A4C-48A3-AA63-F1EC2C85963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>
                      <a:extLst>
                        <a:ext uri="{96DAC541-7B7A-43D3-8B79-37D633B846F1}">
                          <asvg:svgBlip xmlns:asvg="http://schemas.microsoft.com/office/drawing/2016/SVG/main" r:embed="rId1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246678" y="2801813"/>
                      <a:ext cx="457200" cy="4572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230E32EB-D06F-4C08-AA54-CCEBA36C639D}"/>
                      </a:ext>
                    </a:extLst>
                  </p:cNvPr>
                  <p:cNvGrpSpPr/>
                  <p:nvPr/>
                </p:nvGrpSpPr>
                <p:grpSpPr>
                  <a:xfrm>
                    <a:off x="7226700" y="4174240"/>
                    <a:ext cx="1895861" cy="1465859"/>
                    <a:chOff x="2283291" y="2618864"/>
                    <a:chExt cx="1895861" cy="1465859"/>
                  </a:xfrm>
                </p:grpSpPr>
                <p:sp>
                  <p:nvSpPr>
                    <p:cNvPr id="73" name="Rectangle 72">
                      <a:extLst>
                        <a:ext uri="{FF2B5EF4-FFF2-40B4-BE49-F238E27FC236}">
                          <a16:creationId xmlns:a16="http://schemas.microsoft.com/office/drawing/2014/main" id="{CD11D392-62D4-459A-96E5-709A9C3024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3291" y="2618864"/>
                      <a:ext cx="1895861" cy="1465859"/>
                    </a:xfrm>
                    <a:prstGeom prst="rect">
                      <a:avLst/>
                    </a:prstGeom>
                    <a:noFill/>
                    <a:ln w="15875">
                      <a:solidFill>
                        <a:srgbClr val="8C4F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502920" tIns="91440"/>
                    <a:lstStyle/>
                    <a:p>
                      <a:pPr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dirty="0">
                          <a:ln w="0"/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VPC 10.100.1.0/24</a:t>
                      </a:r>
                    </a:p>
                  </p:txBody>
                </p:sp>
                <p:pic>
                  <p:nvPicPr>
                    <p:cNvPr id="74" name="Graphic 73">
                      <a:extLst>
                        <a:ext uri="{FF2B5EF4-FFF2-40B4-BE49-F238E27FC236}">
                          <a16:creationId xmlns:a16="http://schemas.microsoft.com/office/drawing/2014/main" id="{35C43D21-FDA8-43D8-B49D-D2A3CE0B088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0">
                      <a:extLst>
                        <a:ext uri="{96DAC541-7B7A-43D3-8B79-37D633B846F1}">
                          <asvg:svgBlip xmlns:asvg="http://schemas.microsoft.com/office/drawing/2016/SVG/main" r:embed="rId21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2283292" y="2618865"/>
                      <a:ext cx="381000" cy="381000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39387E63-8027-4B9E-B75B-BF7D97C5442C}"/>
                    </a:ext>
                  </a:extLst>
                </p:cNvPr>
                <p:cNvSpPr/>
                <p:nvPr/>
              </p:nvSpPr>
              <p:spPr>
                <a:xfrm>
                  <a:off x="9451632" y="4336535"/>
                  <a:ext cx="2136988" cy="2073596"/>
                </a:xfrm>
                <a:prstGeom prst="rect">
                  <a:avLst/>
                </a:prstGeom>
                <a:noFill/>
                <a:ln w="15875">
                  <a:solidFill>
                    <a:srgbClr val="E7157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02920" tIns="9144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Production account</a:t>
                  </a:r>
                </a:p>
              </p:txBody>
            </p:sp>
            <p:pic>
              <p:nvPicPr>
                <p:cNvPr id="70" name="Graphic 69">
                  <a:extLst>
                    <a:ext uri="{FF2B5EF4-FFF2-40B4-BE49-F238E27FC236}">
                      <a16:creationId xmlns:a16="http://schemas.microsoft.com/office/drawing/2014/main" id="{BE8138AC-C409-4D69-97D9-295C332245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/>
              </p:blipFill>
              <p:spPr>
                <a:xfrm>
                  <a:off x="9451632" y="4336535"/>
                  <a:ext cx="381000" cy="381000"/>
                </a:xfrm>
                <a:prstGeom prst="rect">
                  <a:avLst/>
                </a:prstGeom>
              </p:spPr>
            </p:pic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D4E1E0CA-A493-4444-8825-E5576309E902}"/>
                  </a:ext>
                </a:extLst>
              </p:cNvPr>
              <p:cNvGrpSpPr/>
              <p:nvPr/>
            </p:nvGrpSpPr>
            <p:grpSpPr>
              <a:xfrm>
                <a:off x="9721968" y="2446614"/>
                <a:ext cx="2136988" cy="2073596"/>
                <a:chOff x="9451632" y="4336535"/>
                <a:chExt cx="2136988" cy="2073596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84A0E116-7BF1-43C2-BCFE-041EEFAB3C8C}"/>
                    </a:ext>
                  </a:extLst>
                </p:cNvPr>
                <p:cNvGrpSpPr/>
                <p:nvPr/>
              </p:nvGrpSpPr>
              <p:grpSpPr>
                <a:xfrm>
                  <a:off x="9572196" y="4827461"/>
                  <a:ext cx="1895861" cy="1465859"/>
                  <a:chOff x="7226700" y="4174240"/>
                  <a:chExt cx="1895861" cy="1465859"/>
                </a:xfrm>
              </p:grpSpPr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B33242BA-D482-47A7-82D3-D684E9B4A03A}"/>
                      </a:ext>
                    </a:extLst>
                  </p:cNvPr>
                  <p:cNvGrpSpPr/>
                  <p:nvPr/>
                </p:nvGrpSpPr>
                <p:grpSpPr>
                  <a:xfrm>
                    <a:off x="7412790" y="4618742"/>
                    <a:ext cx="1393123" cy="920577"/>
                    <a:chOff x="2778717" y="2801813"/>
                    <a:chExt cx="1393123" cy="920577"/>
                  </a:xfrm>
                </p:grpSpPr>
                <p:sp>
                  <p:nvSpPr>
                    <p:cNvPr id="66" name="TextBox 18">
                      <a:extLst>
                        <a:ext uri="{FF2B5EF4-FFF2-40B4-BE49-F238E27FC236}">
                          <a16:creationId xmlns:a16="http://schemas.microsoft.com/office/drawing/2014/main" id="{F07B5786-59D8-4489-BB7C-73EE8487A326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78717" y="3260725"/>
                      <a:ext cx="1393123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en-US" sz="1200" dirty="0">
                          <a:latin typeface="Arial" panose="020B0604020202020204" pitchFamily="34" charset="0"/>
                          <a:ea typeface="Amazon Ember" panose="020B0603020204020204" pitchFamily="34" charset="0"/>
                          <a:cs typeface="Arial" panose="020B0604020202020204" pitchFamily="34" charset="0"/>
                        </a:rPr>
                        <a:t>Transit Gateway attachment</a:t>
                      </a:r>
                    </a:p>
                  </p:txBody>
                </p:sp>
                <p:pic>
                  <p:nvPicPr>
                    <p:cNvPr id="67" name="Graphic 66">
                      <a:extLst>
                        <a:ext uri="{FF2B5EF4-FFF2-40B4-BE49-F238E27FC236}">
                          <a16:creationId xmlns:a16="http://schemas.microsoft.com/office/drawing/2014/main" id="{A88DABEA-4ED0-426C-A3C3-CD76BDFF319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>
                      <a:extLst>
                        <a:ext uri="{96DAC541-7B7A-43D3-8B79-37D633B846F1}">
                          <asvg:svgBlip xmlns:asvg="http://schemas.microsoft.com/office/drawing/2016/SVG/main" r:embed="rId1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246678" y="2801813"/>
                      <a:ext cx="457200" cy="4572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3" name="Group 62">
                    <a:extLst>
                      <a:ext uri="{FF2B5EF4-FFF2-40B4-BE49-F238E27FC236}">
                        <a16:creationId xmlns:a16="http://schemas.microsoft.com/office/drawing/2014/main" id="{02A66237-9B48-4516-9D5F-B1913643CA1C}"/>
                      </a:ext>
                    </a:extLst>
                  </p:cNvPr>
                  <p:cNvGrpSpPr/>
                  <p:nvPr/>
                </p:nvGrpSpPr>
                <p:grpSpPr>
                  <a:xfrm>
                    <a:off x="7226700" y="4174240"/>
                    <a:ext cx="1895861" cy="1465859"/>
                    <a:chOff x="2283291" y="2618864"/>
                    <a:chExt cx="1895861" cy="1465859"/>
                  </a:xfrm>
                </p:grpSpPr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CA7187AA-AB96-4B9B-B7A9-8E3ACAD497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3291" y="2618864"/>
                      <a:ext cx="1895861" cy="1465859"/>
                    </a:xfrm>
                    <a:prstGeom prst="rect">
                      <a:avLst/>
                    </a:prstGeom>
                    <a:noFill/>
                    <a:ln w="15875">
                      <a:solidFill>
                        <a:srgbClr val="8C4F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502920" tIns="91440"/>
                    <a:lstStyle/>
                    <a:p>
                      <a:pPr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dirty="0">
                          <a:ln w="0"/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VPC 10.100.2.0/24</a:t>
                      </a:r>
                    </a:p>
                  </p:txBody>
                </p:sp>
                <p:pic>
                  <p:nvPicPr>
                    <p:cNvPr id="65" name="Graphic 64">
                      <a:extLst>
                        <a:ext uri="{FF2B5EF4-FFF2-40B4-BE49-F238E27FC236}">
                          <a16:creationId xmlns:a16="http://schemas.microsoft.com/office/drawing/2014/main" id="{6F100105-E30F-40D7-A549-78299ECECD0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0">
                      <a:extLst>
                        <a:ext uri="{96DAC541-7B7A-43D3-8B79-37D633B846F1}">
                          <asvg:svgBlip xmlns:asvg="http://schemas.microsoft.com/office/drawing/2016/SVG/main" r:embed="rId21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2283292" y="2618865"/>
                      <a:ext cx="381000" cy="381000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EAA94A12-0269-4E7A-99BC-5DF656E16607}"/>
                    </a:ext>
                  </a:extLst>
                </p:cNvPr>
                <p:cNvSpPr/>
                <p:nvPr/>
              </p:nvSpPr>
              <p:spPr>
                <a:xfrm>
                  <a:off x="9451632" y="4336535"/>
                  <a:ext cx="2136988" cy="2073596"/>
                </a:xfrm>
                <a:prstGeom prst="rect">
                  <a:avLst/>
                </a:prstGeom>
                <a:noFill/>
                <a:ln w="15875">
                  <a:solidFill>
                    <a:srgbClr val="E7157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02920" tIns="9144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QA account</a:t>
                  </a:r>
                </a:p>
              </p:txBody>
            </p:sp>
            <p:pic>
              <p:nvPicPr>
                <p:cNvPr id="61" name="Graphic 60">
                  <a:extLst>
                    <a:ext uri="{FF2B5EF4-FFF2-40B4-BE49-F238E27FC236}">
                      <a16:creationId xmlns:a16="http://schemas.microsoft.com/office/drawing/2014/main" id="{C4537673-17AB-4548-9588-C11371B152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/>
              </p:blipFill>
              <p:spPr>
                <a:xfrm>
                  <a:off x="9451632" y="4336535"/>
                  <a:ext cx="381000" cy="381000"/>
                </a:xfrm>
                <a:prstGeom prst="rect">
                  <a:avLst/>
                </a:prstGeom>
              </p:spPr>
            </p:pic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163AC572-1E6B-4B6F-A3AE-2612DC60F59C}"/>
                  </a:ext>
                </a:extLst>
              </p:cNvPr>
              <p:cNvGrpSpPr/>
              <p:nvPr/>
            </p:nvGrpSpPr>
            <p:grpSpPr>
              <a:xfrm>
                <a:off x="9721968" y="4650826"/>
                <a:ext cx="2136988" cy="2073596"/>
                <a:chOff x="9451632" y="4336535"/>
                <a:chExt cx="2136988" cy="2073596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5A4F296F-5910-49E3-B81A-DE2364EE7EC0}"/>
                    </a:ext>
                  </a:extLst>
                </p:cNvPr>
                <p:cNvGrpSpPr/>
                <p:nvPr/>
              </p:nvGrpSpPr>
              <p:grpSpPr>
                <a:xfrm>
                  <a:off x="9572196" y="4827461"/>
                  <a:ext cx="1895861" cy="1465859"/>
                  <a:chOff x="7226700" y="4174240"/>
                  <a:chExt cx="1895861" cy="1465859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8CA6B903-9D5E-4502-A585-0281405D9559}"/>
                      </a:ext>
                    </a:extLst>
                  </p:cNvPr>
                  <p:cNvGrpSpPr/>
                  <p:nvPr/>
                </p:nvGrpSpPr>
                <p:grpSpPr>
                  <a:xfrm>
                    <a:off x="7412790" y="4618742"/>
                    <a:ext cx="1393123" cy="920577"/>
                    <a:chOff x="2778717" y="2801813"/>
                    <a:chExt cx="1393123" cy="920577"/>
                  </a:xfrm>
                </p:grpSpPr>
                <p:sp>
                  <p:nvSpPr>
                    <p:cNvPr id="57" name="TextBox 18">
                      <a:extLst>
                        <a:ext uri="{FF2B5EF4-FFF2-40B4-BE49-F238E27FC236}">
                          <a16:creationId xmlns:a16="http://schemas.microsoft.com/office/drawing/2014/main" id="{3C3CC587-46C6-46D8-B981-E3C8211218A1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78717" y="3260725"/>
                      <a:ext cx="1393123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en-US" sz="1200" dirty="0">
                          <a:latin typeface="Arial" panose="020B0604020202020204" pitchFamily="34" charset="0"/>
                          <a:ea typeface="Amazon Ember" panose="020B0603020204020204" pitchFamily="34" charset="0"/>
                          <a:cs typeface="Arial" panose="020B0604020202020204" pitchFamily="34" charset="0"/>
                        </a:rPr>
                        <a:t>Transit Gateway attachment</a:t>
                      </a:r>
                    </a:p>
                  </p:txBody>
                </p:sp>
                <p:pic>
                  <p:nvPicPr>
                    <p:cNvPr id="58" name="Graphic 57">
                      <a:extLst>
                        <a:ext uri="{FF2B5EF4-FFF2-40B4-BE49-F238E27FC236}">
                          <a16:creationId xmlns:a16="http://schemas.microsoft.com/office/drawing/2014/main" id="{8D198AD0-7A95-4C7C-9F2D-ABC70FCC17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8">
                      <a:extLst>
                        <a:ext uri="{96DAC541-7B7A-43D3-8B79-37D633B846F1}">
                          <asvg:svgBlip xmlns:asvg="http://schemas.microsoft.com/office/drawing/2016/SVG/main" r:embed="rId19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246678" y="2801813"/>
                      <a:ext cx="457200" cy="4572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F8A83949-7E66-491E-82B2-04C6CA139C1A}"/>
                      </a:ext>
                    </a:extLst>
                  </p:cNvPr>
                  <p:cNvGrpSpPr/>
                  <p:nvPr/>
                </p:nvGrpSpPr>
                <p:grpSpPr>
                  <a:xfrm>
                    <a:off x="7226700" y="4174240"/>
                    <a:ext cx="1895861" cy="1465859"/>
                    <a:chOff x="2283291" y="2618864"/>
                    <a:chExt cx="1895861" cy="1465859"/>
                  </a:xfrm>
                </p:grpSpPr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B530CC96-6772-4CED-A726-C895DDEED3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3291" y="2618864"/>
                      <a:ext cx="1895861" cy="1465859"/>
                    </a:xfrm>
                    <a:prstGeom prst="rect">
                      <a:avLst/>
                    </a:prstGeom>
                    <a:noFill/>
                    <a:ln w="15875">
                      <a:solidFill>
                        <a:srgbClr val="8C4FF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502920" tIns="91440"/>
                    <a:lstStyle/>
                    <a:p>
                      <a:pPr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200" dirty="0">
                          <a:ln w="0"/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VPC 10.100.3.0/24</a:t>
                      </a:r>
                    </a:p>
                  </p:txBody>
                </p:sp>
                <p:pic>
                  <p:nvPicPr>
                    <p:cNvPr id="56" name="Graphic 55">
                      <a:extLst>
                        <a:ext uri="{FF2B5EF4-FFF2-40B4-BE49-F238E27FC236}">
                          <a16:creationId xmlns:a16="http://schemas.microsoft.com/office/drawing/2014/main" id="{A9FC5CA8-DF91-490C-BAAE-EC113282D9D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0">
                      <a:extLst>
                        <a:ext uri="{96DAC541-7B7A-43D3-8B79-37D633B846F1}">
                          <asvg:svgBlip xmlns:asvg="http://schemas.microsoft.com/office/drawing/2016/SVG/main" r:embed="rId21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2283292" y="2618865"/>
                      <a:ext cx="381000" cy="381000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010A63A-3978-48FA-9F45-20E7FE598D9A}"/>
                    </a:ext>
                  </a:extLst>
                </p:cNvPr>
                <p:cNvSpPr/>
                <p:nvPr/>
              </p:nvSpPr>
              <p:spPr>
                <a:xfrm>
                  <a:off x="9451632" y="4336535"/>
                  <a:ext cx="2136988" cy="2073596"/>
                </a:xfrm>
                <a:prstGeom prst="rect">
                  <a:avLst/>
                </a:prstGeom>
                <a:noFill/>
                <a:ln w="15875">
                  <a:solidFill>
                    <a:srgbClr val="E7157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502920" tIns="9144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Development account</a:t>
                  </a:r>
                </a:p>
              </p:txBody>
            </p:sp>
            <p:pic>
              <p:nvPicPr>
                <p:cNvPr id="52" name="Graphic 51">
                  <a:extLst>
                    <a:ext uri="{FF2B5EF4-FFF2-40B4-BE49-F238E27FC236}">
                      <a16:creationId xmlns:a16="http://schemas.microsoft.com/office/drawing/2014/main" id="{DFD819EF-B883-4AD0-BC26-33B113E8C8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/>
              </p:blipFill>
              <p:spPr>
                <a:xfrm>
                  <a:off x="9451632" y="4336535"/>
                  <a:ext cx="381000" cy="381000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77" name="Straight Arrow Connector 60">
              <a:extLst>
                <a:ext uri="{FF2B5EF4-FFF2-40B4-BE49-F238E27FC236}">
                  <a16:creationId xmlns:a16="http://schemas.microsoft.com/office/drawing/2014/main" id="{6A68CE92-3903-45C5-8294-C7BD116391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15073" y="2472941"/>
              <a:ext cx="1933401" cy="2103120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60">
              <a:extLst>
                <a:ext uri="{FF2B5EF4-FFF2-40B4-BE49-F238E27FC236}">
                  <a16:creationId xmlns:a16="http://schemas.microsoft.com/office/drawing/2014/main" id="{ACAFCACB-A997-46FF-9CCA-5F1209267169}"/>
                </a:ext>
              </a:extLst>
            </p:cNvPr>
            <p:cNvCxnSpPr>
              <a:cxnSpLocks/>
              <a:stCxn id="12" idx="3"/>
              <a:endCxn id="67" idx="1"/>
            </p:cNvCxnSpPr>
            <p:nvPr/>
          </p:nvCxnSpPr>
          <p:spPr>
            <a:xfrm flipV="1">
              <a:off x="9915073" y="4689385"/>
              <a:ext cx="1933401" cy="3387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60">
              <a:extLst>
                <a:ext uri="{FF2B5EF4-FFF2-40B4-BE49-F238E27FC236}">
                  <a16:creationId xmlns:a16="http://schemas.microsoft.com/office/drawing/2014/main" id="{23A1D392-493E-4739-9BC2-79898116CD1E}"/>
                </a:ext>
              </a:extLst>
            </p:cNvPr>
            <p:cNvCxnSpPr>
              <a:cxnSpLocks/>
            </p:cNvCxnSpPr>
            <p:nvPr/>
          </p:nvCxnSpPr>
          <p:spPr>
            <a:xfrm>
              <a:off x="9915073" y="4817878"/>
              <a:ext cx="1933401" cy="2075688"/>
            </a:xfrm>
            <a:prstGeom prst="bentConnector3">
              <a:avLst>
                <a:gd name="adj1" fmla="val 50000"/>
              </a:avLst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11A56F1A-F5C0-415F-A527-6BA2EF7393E3}"/>
                </a:ext>
              </a:extLst>
            </p:cNvPr>
            <p:cNvGrpSpPr/>
            <p:nvPr/>
          </p:nvGrpSpPr>
          <p:grpSpPr>
            <a:xfrm>
              <a:off x="558485" y="3597181"/>
              <a:ext cx="1555735" cy="1949638"/>
              <a:chOff x="610523" y="3493343"/>
              <a:chExt cx="1403249" cy="1949638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A7EED79-6545-4EE2-A1DF-36BDD00E022D}"/>
                  </a:ext>
                </a:extLst>
              </p:cNvPr>
              <p:cNvSpPr/>
              <p:nvPr/>
            </p:nvSpPr>
            <p:spPr>
              <a:xfrm>
                <a:off x="610523" y="3493343"/>
                <a:ext cx="1403249" cy="530762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ctr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 VRF</a:t>
                </a:r>
                <a:b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10.0.1.0/24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6C71C2CF-C3EC-4DAE-8232-15FF1CAC85F0}"/>
                  </a:ext>
                </a:extLst>
              </p:cNvPr>
              <p:cNvSpPr/>
              <p:nvPr/>
            </p:nvSpPr>
            <p:spPr>
              <a:xfrm>
                <a:off x="610523" y="4202781"/>
                <a:ext cx="1403249" cy="530762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ctr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QA VRF</a:t>
                </a:r>
                <a:b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10.0.2.0/24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CCA83B68-BC3D-4DC1-B8F1-6A86C3DD07FD}"/>
                  </a:ext>
                </a:extLst>
              </p:cNvPr>
              <p:cNvSpPr/>
              <p:nvPr/>
            </p:nvSpPr>
            <p:spPr>
              <a:xfrm>
                <a:off x="610523" y="4912219"/>
                <a:ext cx="1403249" cy="530762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ctr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Development VRF</a:t>
                </a:r>
                <a:b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10.0.3.0/24</a:t>
                </a:r>
              </a:p>
            </p:txBody>
          </p:sp>
        </p:grp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FC65799D-CDAF-4438-BD75-5EDC5E3EE3C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64798" y="2861244"/>
              <a:ext cx="274320" cy="2743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57C47FF-2453-4BC0-8065-72141668E31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91794" y="4375092"/>
              <a:ext cx="274320" cy="2743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90FAA399-C099-4571-95A5-883C917CCFE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547951" y="4364091"/>
              <a:ext cx="274320" cy="2743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10D191F-3AE0-4803-BE9D-456FFEB485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035637" y="4229297"/>
              <a:ext cx="274320" cy="27432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 anchorCtr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B3CD7991-B055-4610-B6C3-C8DAECBB32DD}"/>
              </a:ext>
            </a:extLst>
          </p:cNvPr>
          <p:cNvSpPr/>
          <p:nvPr/>
        </p:nvSpPr>
        <p:spPr>
          <a:xfrm>
            <a:off x="276447" y="212651"/>
            <a:ext cx="2604100" cy="547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Architecture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762781-8DA2-40AB-9E6C-59EEE614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4294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8430F99-D9AF-43A5-9E13-453F904F2A46}"/>
              </a:ext>
            </a:extLst>
          </p:cNvPr>
          <p:cNvGrpSpPr/>
          <p:nvPr/>
        </p:nvGrpSpPr>
        <p:grpSpPr>
          <a:xfrm>
            <a:off x="7327308" y="3355635"/>
            <a:ext cx="1846920" cy="1037411"/>
            <a:chOff x="7327308" y="4418891"/>
            <a:chExt cx="1846920" cy="1037411"/>
          </a:xfrm>
        </p:grpSpPr>
        <p:pic>
          <p:nvPicPr>
            <p:cNvPr id="9" name="Graphic 18">
              <a:extLst>
                <a:ext uri="{FF2B5EF4-FFF2-40B4-BE49-F238E27FC236}">
                  <a16:creationId xmlns:a16="http://schemas.microsoft.com/office/drawing/2014/main" id="{3ED51C2F-5BA6-4657-9DF8-399C9E4BD6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7869768" y="441889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5478D0-7DAC-477B-820F-1F50C4FB5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27308" y="5179303"/>
              <a:ext cx="18469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Direct Connect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B3CB7A-62D3-43ED-BC57-830F9301F2C7}"/>
              </a:ext>
            </a:extLst>
          </p:cNvPr>
          <p:cNvGrpSpPr/>
          <p:nvPr/>
        </p:nvGrpSpPr>
        <p:grpSpPr>
          <a:xfrm>
            <a:off x="10654608" y="3354841"/>
            <a:ext cx="2243137" cy="1038999"/>
            <a:chOff x="10654608" y="4418097"/>
            <a:chExt cx="2243137" cy="1038999"/>
          </a:xfrm>
        </p:grpSpPr>
        <p:pic>
          <p:nvPicPr>
            <p:cNvPr id="12" name="Graphic 7">
              <a:extLst>
                <a:ext uri="{FF2B5EF4-FFF2-40B4-BE49-F238E27FC236}">
                  <a16:creationId xmlns:a16="http://schemas.microsoft.com/office/drawing/2014/main" id="{8536EB74-74D5-46A1-A73D-47D486D05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11395176" y="4418097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417380A9-AD3A-4838-9047-9C4F1B6498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4608" y="5180097"/>
              <a:ext cx="22431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Transit Gateway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6D1B80D-943E-4C2D-9531-8DB83E034415}"/>
              </a:ext>
            </a:extLst>
          </p:cNvPr>
          <p:cNvGrpSpPr/>
          <p:nvPr/>
        </p:nvGrpSpPr>
        <p:grpSpPr>
          <a:xfrm>
            <a:off x="9385745" y="3506347"/>
            <a:ext cx="1270000" cy="936327"/>
            <a:chOff x="9385745" y="4569603"/>
            <a:chExt cx="1270000" cy="936327"/>
          </a:xfrm>
        </p:grpSpPr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96BC037C-79D7-49F8-9876-2AFAF3AAB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85745" y="5044265"/>
              <a:ext cx="1270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Direct Connect gateway</a:t>
              </a:r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D26FD1B2-2B0D-47F7-835A-C712968A7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92145" y="4569603"/>
              <a:ext cx="457200" cy="457200"/>
            </a:xfrm>
            <a:prstGeom prst="rect">
              <a:avLst/>
            </a:prstGeom>
          </p:spPr>
        </p:pic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E64ECB-AED5-4FBD-8CB1-2D1CE7D79918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>
          <a:xfrm flipV="1">
            <a:off x="8631768" y="3734947"/>
            <a:ext cx="1160377" cy="1688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0F0053-969F-4AD9-A3C5-C5155F5947EC}"/>
              </a:ext>
            </a:extLst>
          </p:cNvPr>
          <p:cNvCxnSpPr>
            <a:cxnSpLocks/>
            <a:stCxn id="22" idx="3"/>
            <a:endCxn id="12" idx="1"/>
          </p:cNvCxnSpPr>
          <p:nvPr/>
        </p:nvCxnSpPr>
        <p:spPr>
          <a:xfrm>
            <a:off x="10249345" y="3734947"/>
            <a:ext cx="1145831" cy="894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8CCFBC6-53CE-43CF-BD53-050D26FE260E}"/>
              </a:ext>
            </a:extLst>
          </p:cNvPr>
          <p:cNvSpPr/>
          <p:nvPr/>
        </p:nvSpPr>
        <p:spPr>
          <a:xfrm>
            <a:off x="2738372" y="1205192"/>
            <a:ext cx="1403249" cy="2494768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Connect location 1</a:t>
            </a:r>
          </a:p>
        </p:txBody>
      </p:sp>
      <p:cxnSp>
        <p:nvCxnSpPr>
          <p:cNvPr id="42" name="Straight Arrow Connector 60">
            <a:extLst>
              <a:ext uri="{FF2B5EF4-FFF2-40B4-BE49-F238E27FC236}">
                <a16:creationId xmlns:a16="http://schemas.microsoft.com/office/drawing/2014/main" id="{77D2AA03-2E31-408A-B97A-E77109861022}"/>
              </a:ext>
            </a:extLst>
          </p:cNvPr>
          <p:cNvCxnSpPr>
            <a:cxnSpLocks/>
            <a:stCxn id="89" idx="3"/>
            <a:endCxn id="149" idx="1"/>
          </p:cNvCxnSpPr>
          <p:nvPr/>
        </p:nvCxnSpPr>
        <p:spPr>
          <a:xfrm>
            <a:off x="6070914" y="2120495"/>
            <a:ext cx="1432215" cy="130578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60">
            <a:extLst>
              <a:ext uri="{FF2B5EF4-FFF2-40B4-BE49-F238E27FC236}">
                <a16:creationId xmlns:a16="http://schemas.microsoft.com/office/drawing/2014/main" id="{230EBE53-3F0E-436C-8572-B5D37B82CD86}"/>
              </a:ext>
            </a:extLst>
          </p:cNvPr>
          <p:cNvCxnSpPr>
            <a:cxnSpLocks/>
            <a:stCxn id="102" idx="3"/>
            <a:endCxn id="115" idx="1"/>
          </p:cNvCxnSpPr>
          <p:nvPr/>
        </p:nvCxnSpPr>
        <p:spPr>
          <a:xfrm>
            <a:off x="6070914" y="3135900"/>
            <a:ext cx="1432215" cy="489019"/>
          </a:xfrm>
          <a:prstGeom prst="bentConnector3">
            <a:avLst>
              <a:gd name="adj1" fmla="val 38864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2F8F2CEF-2068-4451-9243-F16CAA32FFA0}"/>
              </a:ext>
            </a:extLst>
          </p:cNvPr>
          <p:cNvGrpSpPr/>
          <p:nvPr/>
        </p:nvGrpSpPr>
        <p:grpSpPr>
          <a:xfrm>
            <a:off x="2612609" y="1843496"/>
            <a:ext cx="3458305" cy="784720"/>
            <a:chOff x="2612609" y="2906752"/>
            <a:chExt cx="3458305" cy="784720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7C461F91-9187-4657-A122-04C64FD95B65}"/>
                </a:ext>
              </a:extLst>
            </p:cNvPr>
            <p:cNvGrpSpPr/>
            <p:nvPr/>
          </p:nvGrpSpPr>
          <p:grpSpPr>
            <a:xfrm>
              <a:off x="2612609" y="2959732"/>
              <a:ext cx="1644650" cy="731740"/>
              <a:chOff x="539260" y="2967649"/>
              <a:chExt cx="1644650" cy="731740"/>
            </a:xfrm>
          </p:grpSpPr>
          <p:sp>
            <p:nvSpPr>
              <p:cNvPr id="31" name="TextBox 27">
                <a:extLst>
                  <a:ext uri="{FF2B5EF4-FFF2-40B4-BE49-F238E27FC236}">
                    <a16:creationId xmlns:a16="http://schemas.microsoft.com/office/drawing/2014/main" id="{9A99EED7-3972-4B46-A9D9-5F6A267D24D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9260" y="3422390"/>
                <a:ext cx="164465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router-01</a:t>
                </a:r>
              </a:p>
            </p:txBody>
          </p:sp>
          <p:pic>
            <p:nvPicPr>
              <p:cNvPr id="32" name="Graphic 31">
                <a:extLst>
                  <a:ext uri="{FF2B5EF4-FFF2-40B4-BE49-F238E27FC236}">
                    <a16:creationId xmlns:a16="http://schemas.microsoft.com/office/drawing/2014/main" id="{5AE580B4-D7FE-4571-84C6-193C3092DA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132985" y="2967649"/>
                <a:ext cx="457200" cy="457200"/>
              </a:xfrm>
              <a:prstGeom prst="rect">
                <a:avLst/>
              </a:prstGeom>
            </p:spPr>
          </p:pic>
        </p:grpSp>
        <p:sp>
          <p:nvSpPr>
            <p:cNvPr id="89" name="TextBox 27">
              <a:extLst>
                <a:ext uri="{FF2B5EF4-FFF2-40B4-BE49-F238E27FC236}">
                  <a16:creationId xmlns:a16="http://schemas.microsoft.com/office/drawing/2014/main" id="{C4DD121A-E028-4950-B468-A82D220098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7665" y="2906752"/>
              <a:ext cx="14032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Calibri" panose="020F0502020204030204" pitchFamily="34" charset="0"/>
                </a:defRPr>
              </a:lvl2pPr>
              <a:lvl3pPr marL="1143000" indent="-228600">
                <a:defRPr>
                  <a:latin typeface="Calibri" panose="020F0502020204030204" pitchFamily="34" charset="0"/>
                </a:defRPr>
              </a:lvl3pPr>
              <a:lvl4pPr marL="1600200" indent="-228600">
                <a:defRPr>
                  <a:latin typeface="Calibri" panose="020F0502020204030204" pitchFamily="34" charset="0"/>
                </a:defRPr>
              </a:lvl4pPr>
              <a:lvl5pPr marL="2057400" indent="-228600"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9pPr>
            </a:lstStyle>
            <a:p>
              <a:r>
                <a:rPr lang="en-US" altLang="en-US" dirty="0"/>
                <a:t>Transit VIF</a:t>
              </a:r>
              <a:br>
                <a:rPr lang="en-US" altLang="en-US" dirty="0"/>
              </a:br>
              <a:r>
                <a:rPr lang="en-US" altLang="en-US" dirty="0"/>
                <a:t>169.254.100.0/30</a:t>
              </a:r>
              <a:br>
                <a:rPr lang="en-US" altLang="en-US" dirty="0"/>
              </a:br>
              <a:r>
                <a:rPr lang="en-US" altLang="en-US" dirty="0"/>
                <a:t>VLAN 60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7B10DC43-BB0B-440D-9110-018506EE7460}"/>
                </a:ext>
              </a:extLst>
            </p:cNvPr>
            <p:cNvCxnSpPr>
              <a:cxnSpLocks/>
              <a:stCxn id="95" idx="3"/>
              <a:endCxn id="89" idx="1"/>
            </p:cNvCxnSpPr>
            <p:nvPr/>
          </p:nvCxnSpPr>
          <p:spPr>
            <a:xfrm flipV="1">
              <a:off x="3888977" y="3183751"/>
              <a:ext cx="778688" cy="458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27">
              <a:extLst>
                <a:ext uri="{FF2B5EF4-FFF2-40B4-BE49-F238E27FC236}">
                  <a16:creationId xmlns:a16="http://schemas.microsoft.com/office/drawing/2014/main" id="{B1EBBA8D-8FB1-4EF8-9CEF-4194D80B7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657" y="3049832"/>
              <a:ext cx="2743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.1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AE25800-57A7-4843-B838-C8D3544097B6}"/>
              </a:ext>
            </a:extLst>
          </p:cNvPr>
          <p:cNvGrpSpPr/>
          <p:nvPr/>
        </p:nvGrpSpPr>
        <p:grpSpPr>
          <a:xfrm>
            <a:off x="2612609" y="2858901"/>
            <a:ext cx="3458305" cy="783877"/>
            <a:chOff x="2612609" y="3922157"/>
            <a:chExt cx="3458305" cy="783877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8CB59325-692E-4D15-864D-8F6D4183F7F4}"/>
                </a:ext>
              </a:extLst>
            </p:cNvPr>
            <p:cNvGrpSpPr/>
            <p:nvPr/>
          </p:nvGrpSpPr>
          <p:grpSpPr>
            <a:xfrm>
              <a:off x="2612609" y="3974294"/>
              <a:ext cx="1644650" cy="731740"/>
              <a:chOff x="539260" y="2967649"/>
              <a:chExt cx="1644650" cy="731740"/>
            </a:xfrm>
          </p:grpSpPr>
          <p:sp>
            <p:nvSpPr>
              <p:cNvPr id="105" name="TextBox 27">
                <a:extLst>
                  <a:ext uri="{FF2B5EF4-FFF2-40B4-BE49-F238E27FC236}">
                    <a16:creationId xmlns:a16="http://schemas.microsoft.com/office/drawing/2014/main" id="{E6B73E59-8B14-4DC4-AA62-1A0D0959EA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9260" y="3422390"/>
                <a:ext cx="164465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router-02</a:t>
                </a:r>
              </a:p>
            </p:txBody>
          </p:sp>
          <p:pic>
            <p:nvPicPr>
              <p:cNvPr id="106" name="Graphic 105">
                <a:extLst>
                  <a:ext uri="{FF2B5EF4-FFF2-40B4-BE49-F238E27FC236}">
                    <a16:creationId xmlns:a16="http://schemas.microsoft.com/office/drawing/2014/main" id="{EC45DD93-FEC0-412D-B1A7-E1AA127C10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132985" y="2967649"/>
                <a:ext cx="457200" cy="457200"/>
              </a:xfrm>
              <a:prstGeom prst="rect">
                <a:avLst/>
              </a:prstGeom>
            </p:spPr>
          </p:pic>
        </p:grpSp>
        <p:sp>
          <p:nvSpPr>
            <p:cNvPr id="102" name="TextBox 27">
              <a:extLst>
                <a:ext uri="{FF2B5EF4-FFF2-40B4-BE49-F238E27FC236}">
                  <a16:creationId xmlns:a16="http://schemas.microsoft.com/office/drawing/2014/main" id="{D7143EC7-C5EE-4C84-BDF1-145C73483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7665" y="3922157"/>
              <a:ext cx="14032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Calibri" panose="020F0502020204030204" pitchFamily="34" charset="0"/>
                </a:defRPr>
              </a:lvl2pPr>
              <a:lvl3pPr marL="1143000" indent="-228600">
                <a:defRPr>
                  <a:latin typeface="Calibri" panose="020F0502020204030204" pitchFamily="34" charset="0"/>
                </a:defRPr>
              </a:lvl3pPr>
              <a:lvl4pPr marL="1600200" indent="-228600">
                <a:defRPr>
                  <a:latin typeface="Calibri" panose="020F0502020204030204" pitchFamily="34" charset="0"/>
                </a:defRPr>
              </a:lvl4pPr>
              <a:lvl5pPr marL="2057400" indent="-228600"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9pPr>
            </a:lstStyle>
            <a:p>
              <a:r>
                <a:rPr lang="en-US" altLang="en-US" dirty="0"/>
                <a:t>Transit VIF</a:t>
              </a:r>
              <a:br>
                <a:rPr lang="en-US" altLang="en-US" dirty="0"/>
              </a:br>
              <a:r>
                <a:rPr lang="en-US" altLang="en-US" dirty="0"/>
                <a:t>169.254.100.4/30</a:t>
              </a:r>
              <a:br>
                <a:rPr lang="en-US" altLang="en-US" dirty="0"/>
              </a:br>
              <a:r>
                <a:rPr lang="en-US" altLang="en-US" dirty="0"/>
                <a:t>VLAN 61</a:t>
              </a:r>
            </a:p>
          </p:txBody>
        </p: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99F3C5F7-0B1C-4DE0-AC35-FFCAC7876C92}"/>
                </a:ext>
              </a:extLst>
            </p:cNvPr>
            <p:cNvCxnSpPr>
              <a:cxnSpLocks/>
              <a:stCxn id="104" idx="3"/>
              <a:endCxn id="102" idx="1"/>
            </p:cNvCxnSpPr>
            <p:nvPr/>
          </p:nvCxnSpPr>
          <p:spPr>
            <a:xfrm flipV="1">
              <a:off x="3888977" y="4199156"/>
              <a:ext cx="778688" cy="373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27">
              <a:extLst>
                <a:ext uri="{FF2B5EF4-FFF2-40B4-BE49-F238E27FC236}">
                  <a16:creationId xmlns:a16="http://schemas.microsoft.com/office/drawing/2014/main" id="{AF126753-27D3-45FC-BEB9-C6E85D97F4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657" y="4064394"/>
              <a:ext cx="2743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.5</a:t>
              </a:r>
            </a:p>
          </p:txBody>
        </p:sp>
      </p:grpSp>
      <p:sp>
        <p:nvSpPr>
          <p:cNvPr id="115" name="TextBox 27">
            <a:extLst>
              <a:ext uri="{FF2B5EF4-FFF2-40B4-BE49-F238E27FC236}">
                <a16:creationId xmlns:a16="http://schemas.microsoft.com/office/drawing/2014/main" id="{F45994B7-0C16-41E6-AA37-C2E14248C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129" y="3532586"/>
            <a:ext cx="365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.6</a:t>
            </a:r>
          </a:p>
        </p:txBody>
      </p:sp>
      <p:sp>
        <p:nvSpPr>
          <p:cNvPr id="117" name="TextBox 27">
            <a:extLst>
              <a:ext uri="{FF2B5EF4-FFF2-40B4-BE49-F238E27FC236}">
                <a16:creationId xmlns:a16="http://schemas.microsoft.com/office/drawing/2014/main" id="{2B055883-3107-4867-8DA6-0928D6951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129" y="3731226"/>
            <a:ext cx="365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.10</a:t>
            </a:r>
          </a:p>
        </p:txBody>
      </p:sp>
      <p:sp>
        <p:nvSpPr>
          <p:cNvPr id="120" name="TextBox 27">
            <a:extLst>
              <a:ext uri="{FF2B5EF4-FFF2-40B4-BE49-F238E27FC236}">
                <a16:creationId xmlns:a16="http://schemas.microsoft.com/office/drawing/2014/main" id="{9833B7BA-90AF-42FF-913B-6B179A802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129" y="3929865"/>
            <a:ext cx="365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.14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EDE1D96-5E85-4FE3-858A-BA7E7540AB65}"/>
              </a:ext>
            </a:extLst>
          </p:cNvPr>
          <p:cNvSpPr/>
          <p:nvPr/>
        </p:nvSpPr>
        <p:spPr>
          <a:xfrm>
            <a:off x="2738372" y="3845955"/>
            <a:ext cx="1403249" cy="2494768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Connect location 2</a:t>
            </a:r>
          </a:p>
        </p:txBody>
      </p:sp>
      <p:cxnSp>
        <p:nvCxnSpPr>
          <p:cNvPr id="122" name="Straight Arrow Connector 60">
            <a:extLst>
              <a:ext uri="{FF2B5EF4-FFF2-40B4-BE49-F238E27FC236}">
                <a16:creationId xmlns:a16="http://schemas.microsoft.com/office/drawing/2014/main" id="{3E5F1B83-4E82-468F-B869-C221279849EA}"/>
              </a:ext>
            </a:extLst>
          </p:cNvPr>
          <p:cNvCxnSpPr>
            <a:cxnSpLocks/>
            <a:stCxn id="126" idx="3"/>
            <a:endCxn id="117" idx="1"/>
          </p:cNvCxnSpPr>
          <p:nvPr/>
        </p:nvCxnSpPr>
        <p:spPr>
          <a:xfrm flipV="1">
            <a:off x="6070914" y="3823559"/>
            <a:ext cx="1432215" cy="942279"/>
          </a:xfrm>
          <a:prstGeom prst="bentConnector3">
            <a:avLst>
              <a:gd name="adj1" fmla="val 41091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60">
            <a:extLst>
              <a:ext uri="{FF2B5EF4-FFF2-40B4-BE49-F238E27FC236}">
                <a16:creationId xmlns:a16="http://schemas.microsoft.com/office/drawing/2014/main" id="{E22D8F9A-4145-49D9-83D7-EF2B02F9F320}"/>
              </a:ext>
            </a:extLst>
          </p:cNvPr>
          <p:cNvCxnSpPr>
            <a:cxnSpLocks/>
            <a:stCxn id="133" idx="3"/>
            <a:endCxn id="120" idx="1"/>
          </p:cNvCxnSpPr>
          <p:nvPr/>
        </p:nvCxnSpPr>
        <p:spPr>
          <a:xfrm flipV="1">
            <a:off x="6177516" y="4022198"/>
            <a:ext cx="1325613" cy="1759045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8623B50E-7683-441B-A0E1-FB82F796AB06}"/>
              </a:ext>
            </a:extLst>
          </p:cNvPr>
          <p:cNvGrpSpPr/>
          <p:nvPr/>
        </p:nvGrpSpPr>
        <p:grpSpPr>
          <a:xfrm>
            <a:off x="2612609" y="4488839"/>
            <a:ext cx="3458305" cy="780140"/>
            <a:chOff x="2612609" y="5552095"/>
            <a:chExt cx="3458305" cy="780140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BD6C70E1-FC88-403F-8BF1-447AE6C13FB9}"/>
                </a:ext>
              </a:extLst>
            </p:cNvPr>
            <p:cNvGrpSpPr/>
            <p:nvPr/>
          </p:nvGrpSpPr>
          <p:grpSpPr>
            <a:xfrm>
              <a:off x="2612609" y="5600495"/>
              <a:ext cx="1644650" cy="731740"/>
              <a:chOff x="539260" y="2967649"/>
              <a:chExt cx="1644650" cy="731740"/>
            </a:xfrm>
          </p:grpSpPr>
          <p:sp>
            <p:nvSpPr>
              <p:cNvPr id="129" name="TextBox 27">
                <a:extLst>
                  <a:ext uri="{FF2B5EF4-FFF2-40B4-BE49-F238E27FC236}">
                    <a16:creationId xmlns:a16="http://schemas.microsoft.com/office/drawing/2014/main" id="{2A231EC6-DEC6-40C9-81FD-563937E95E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9260" y="3422390"/>
                <a:ext cx="164465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router-03</a:t>
                </a:r>
              </a:p>
            </p:txBody>
          </p:sp>
          <p:pic>
            <p:nvPicPr>
              <p:cNvPr id="130" name="Graphic 129">
                <a:extLst>
                  <a:ext uri="{FF2B5EF4-FFF2-40B4-BE49-F238E27FC236}">
                    <a16:creationId xmlns:a16="http://schemas.microsoft.com/office/drawing/2014/main" id="{4589A851-8129-49DF-BE78-A46AA5CE17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132985" y="2967649"/>
                <a:ext cx="457200" cy="457200"/>
              </a:xfrm>
              <a:prstGeom prst="rect">
                <a:avLst/>
              </a:prstGeom>
            </p:spPr>
          </p:pic>
        </p:grpSp>
        <p:sp>
          <p:nvSpPr>
            <p:cNvPr id="126" name="TextBox 27">
              <a:extLst>
                <a:ext uri="{FF2B5EF4-FFF2-40B4-BE49-F238E27FC236}">
                  <a16:creationId xmlns:a16="http://schemas.microsoft.com/office/drawing/2014/main" id="{46B3F7F9-2A23-4F88-941A-1CDE168B6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7665" y="5552095"/>
              <a:ext cx="140324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Calibri" panose="020F0502020204030204" pitchFamily="34" charset="0"/>
                </a:defRPr>
              </a:lvl2pPr>
              <a:lvl3pPr marL="1143000" indent="-228600">
                <a:defRPr>
                  <a:latin typeface="Calibri" panose="020F0502020204030204" pitchFamily="34" charset="0"/>
                </a:defRPr>
              </a:lvl3pPr>
              <a:lvl4pPr marL="1600200" indent="-228600">
                <a:defRPr>
                  <a:latin typeface="Calibri" panose="020F0502020204030204" pitchFamily="34" charset="0"/>
                </a:defRPr>
              </a:lvl4pPr>
              <a:lvl5pPr marL="2057400" indent="-228600"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9pPr>
            </a:lstStyle>
            <a:p>
              <a:r>
                <a:rPr lang="en-US" altLang="en-US" dirty="0"/>
                <a:t>Transit VIF</a:t>
              </a:r>
              <a:br>
                <a:rPr lang="en-US" altLang="en-US" dirty="0"/>
              </a:br>
              <a:r>
                <a:rPr lang="en-US" altLang="en-US" dirty="0"/>
                <a:t>169.254.100.8/30</a:t>
              </a:r>
              <a:br>
                <a:rPr lang="en-US" altLang="en-US" dirty="0"/>
              </a:br>
              <a:r>
                <a:rPr lang="en-US" altLang="en-US" dirty="0"/>
                <a:t>VLAN 62</a:t>
              </a: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FEFD0960-790F-421D-9A20-6BCA2507E4AF}"/>
                </a:ext>
              </a:extLst>
            </p:cNvPr>
            <p:cNvCxnSpPr>
              <a:cxnSpLocks/>
              <a:stCxn id="128" idx="3"/>
              <a:endCxn id="126" idx="1"/>
            </p:cNvCxnSpPr>
            <p:nvPr/>
          </p:nvCxnSpPr>
          <p:spPr>
            <a:xfrm flipV="1">
              <a:off x="3888976" y="5829094"/>
              <a:ext cx="778689" cy="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27">
              <a:extLst>
                <a:ext uri="{FF2B5EF4-FFF2-40B4-BE49-F238E27FC236}">
                  <a16:creationId xmlns:a16="http://schemas.microsoft.com/office/drawing/2014/main" id="{8271AAA1-5914-4DCE-A5E1-D304A71D2E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656" y="5690595"/>
              <a:ext cx="2743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Ins="45720">
              <a:spAutoFit/>
            </a:bodyPr>
            <a:lstStyle>
              <a:defPPr>
                <a:defRPr lang="en-US"/>
              </a:defPPr>
              <a:lvl1pPr>
                <a:defRPr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latin typeface="Calibri" panose="020F0502020204030204" pitchFamily="34" charset="0"/>
                </a:defRPr>
              </a:lvl2pPr>
              <a:lvl3pPr marL="1143000" indent="-228600">
                <a:defRPr>
                  <a:latin typeface="Calibri" panose="020F0502020204030204" pitchFamily="34" charset="0"/>
                </a:defRPr>
              </a:lvl3pPr>
              <a:lvl4pPr marL="1600200" indent="-228600">
                <a:defRPr>
                  <a:latin typeface="Calibri" panose="020F0502020204030204" pitchFamily="34" charset="0"/>
                </a:defRPr>
              </a:lvl4pPr>
              <a:lvl5pPr marL="2057400" indent="-228600">
                <a:defRPr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</a:defRPr>
              </a:lvl9pPr>
            </a:lstStyle>
            <a:p>
              <a:r>
                <a:rPr lang="en-US" altLang="en-US" dirty="0"/>
                <a:t>.9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EDCE929-E6F3-416A-8D02-311F75AA83F7}"/>
              </a:ext>
            </a:extLst>
          </p:cNvPr>
          <p:cNvGrpSpPr/>
          <p:nvPr/>
        </p:nvGrpSpPr>
        <p:grpSpPr>
          <a:xfrm>
            <a:off x="2612609" y="5504244"/>
            <a:ext cx="3564907" cy="779297"/>
            <a:chOff x="2612609" y="6567500"/>
            <a:chExt cx="3564907" cy="779297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FA69E32-D249-43D9-A95F-1E9C8F0A710D}"/>
                </a:ext>
              </a:extLst>
            </p:cNvPr>
            <p:cNvGrpSpPr/>
            <p:nvPr/>
          </p:nvGrpSpPr>
          <p:grpSpPr>
            <a:xfrm>
              <a:off x="2612609" y="6615057"/>
              <a:ext cx="1644650" cy="731740"/>
              <a:chOff x="539260" y="2967649"/>
              <a:chExt cx="1644650" cy="731740"/>
            </a:xfrm>
          </p:grpSpPr>
          <p:sp>
            <p:nvSpPr>
              <p:cNvPr id="136" name="TextBox 27">
                <a:extLst>
                  <a:ext uri="{FF2B5EF4-FFF2-40B4-BE49-F238E27FC236}">
                    <a16:creationId xmlns:a16="http://schemas.microsoft.com/office/drawing/2014/main" id="{F6123292-5B47-4FCD-BD89-760EEFBD1B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9260" y="3422390"/>
                <a:ext cx="164465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router-04</a:t>
                </a:r>
              </a:p>
            </p:txBody>
          </p:sp>
          <p:pic>
            <p:nvPicPr>
              <p:cNvPr id="137" name="Graphic 136">
                <a:extLst>
                  <a:ext uri="{FF2B5EF4-FFF2-40B4-BE49-F238E27FC236}">
                    <a16:creationId xmlns:a16="http://schemas.microsoft.com/office/drawing/2014/main" id="{7D790DC4-49DF-452C-B6AE-3B1CB07AFD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132985" y="2967649"/>
                <a:ext cx="457200" cy="457200"/>
              </a:xfrm>
              <a:prstGeom prst="rect">
                <a:avLst/>
              </a:prstGeom>
            </p:spPr>
          </p:pic>
        </p:grpSp>
        <p:sp>
          <p:nvSpPr>
            <p:cNvPr id="133" name="TextBox 27">
              <a:extLst>
                <a:ext uri="{FF2B5EF4-FFF2-40B4-BE49-F238E27FC236}">
                  <a16:creationId xmlns:a16="http://schemas.microsoft.com/office/drawing/2014/main" id="{E4C5F199-33E3-43F8-AE44-7BFA6685D2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7665" y="6567500"/>
              <a:ext cx="1509851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Transit VIF</a:t>
              </a:r>
              <a:b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169.254.100.12/30</a:t>
              </a:r>
              <a:b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VLAN 63</a:t>
              </a:r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61B12A14-2785-4024-9A09-EC8126BCC78B}"/>
                </a:ext>
              </a:extLst>
            </p:cNvPr>
            <p:cNvCxnSpPr>
              <a:cxnSpLocks/>
              <a:stCxn id="135" idx="3"/>
              <a:endCxn id="133" idx="1"/>
            </p:cNvCxnSpPr>
            <p:nvPr/>
          </p:nvCxnSpPr>
          <p:spPr>
            <a:xfrm>
              <a:off x="3980417" y="6843657"/>
              <a:ext cx="687248" cy="84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27">
              <a:extLst>
                <a:ext uri="{FF2B5EF4-FFF2-40B4-BE49-F238E27FC236}">
                  <a16:creationId xmlns:a16="http://schemas.microsoft.com/office/drawing/2014/main" id="{5BE5B913-9F23-489E-A6EE-430A62B3D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4657" y="6705157"/>
              <a:ext cx="36576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Ins="4572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.13</a:t>
              </a:r>
            </a:p>
          </p:txBody>
        </p:sp>
      </p:grpSp>
      <p:sp>
        <p:nvSpPr>
          <p:cNvPr id="149" name="TextBox 27">
            <a:extLst>
              <a:ext uri="{FF2B5EF4-FFF2-40B4-BE49-F238E27FC236}">
                <a16:creationId xmlns:a16="http://schemas.microsoft.com/office/drawing/2014/main" id="{B3BE29C7-583B-47FD-BF16-CA84BC901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129" y="3333946"/>
            <a:ext cx="3657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.2</a:t>
            </a:r>
          </a:p>
        </p:txBody>
      </p:sp>
      <p:graphicFrame>
        <p:nvGraphicFramePr>
          <p:cNvPr id="156" name="Table 155">
            <a:extLst>
              <a:ext uri="{FF2B5EF4-FFF2-40B4-BE49-F238E27FC236}">
                <a16:creationId xmlns:a16="http://schemas.microsoft.com/office/drawing/2014/main" id="{8F1E845C-51C0-4348-A364-40DF2D07F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02997"/>
              </p:ext>
            </p:extLst>
          </p:nvPr>
        </p:nvGraphicFramePr>
        <p:xfrm>
          <a:off x="590298" y="1805256"/>
          <a:ext cx="1959430" cy="82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1606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</a:tbl>
          </a:graphicData>
        </a:graphic>
      </p:graphicFrame>
      <p:graphicFrame>
        <p:nvGraphicFramePr>
          <p:cNvPr id="157" name="Table 156">
            <a:extLst>
              <a:ext uri="{FF2B5EF4-FFF2-40B4-BE49-F238E27FC236}">
                <a16:creationId xmlns:a16="http://schemas.microsoft.com/office/drawing/2014/main" id="{EB595E10-7131-433C-A4EA-C3F3E351F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310637"/>
              </p:ext>
            </p:extLst>
          </p:nvPr>
        </p:nvGraphicFramePr>
        <p:xfrm>
          <a:off x="590298" y="2819818"/>
          <a:ext cx="1959430" cy="82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1606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</a:tbl>
          </a:graphicData>
        </a:graphic>
      </p:graphicFrame>
      <p:graphicFrame>
        <p:nvGraphicFramePr>
          <p:cNvPr id="158" name="Table 157">
            <a:extLst>
              <a:ext uri="{FF2B5EF4-FFF2-40B4-BE49-F238E27FC236}">
                <a16:creationId xmlns:a16="http://schemas.microsoft.com/office/drawing/2014/main" id="{D2F2B102-E0FA-4937-8F63-B443C6A8CB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35973"/>
              </p:ext>
            </p:extLst>
          </p:nvPr>
        </p:nvGraphicFramePr>
        <p:xfrm>
          <a:off x="590298" y="4446019"/>
          <a:ext cx="1959430" cy="82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1606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</a:tbl>
          </a:graphicData>
        </a:graphic>
      </p:graphicFrame>
      <p:graphicFrame>
        <p:nvGraphicFramePr>
          <p:cNvPr id="159" name="Table 158">
            <a:extLst>
              <a:ext uri="{FF2B5EF4-FFF2-40B4-BE49-F238E27FC236}">
                <a16:creationId xmlns:a16="http://schemas.microsoft.com/office/drawing/2014/main" id="{95C8FFAD-EEF9-4D54-B71E-134D01B802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471819"/>
              </p:ext>
            </p:extLst>
          </p:nvPr>
        </p:nvGraphicFramePr>
        <p:xfrm>
          <a:off x="588772" y="5457236"/>
          <a:ext cx="1959430" cy="82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25572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65534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</a:tbl>
          </a:graphicData>
        </a:graphic>
      </p:graphicFrame>
      <p:graphicFrame>
        <p:nvGraphicFramePr>
          <p:cNvPr id="174" name="Table 173">
            <a:extLst>
              <a:ext uri="{FF2B5EF4-FFF2-40B4-BE49-F238E27FC236}">
                <a16:creationId xmlns:a16="http://schemas.microsoft.com/office/drawing/2014/main" id="{DEBA60C9-FB5C-42D1-81AB-77F3136A8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381578"/>
              </p:ext>
            </p:extLst>
          </p:nvPr>
        </p:nvGraphicFramePr>
        <p:xfrm>
          <a:off x="9041030" y="4629515"/>
          <a:ext cx="1959430" cy="822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1606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 Connect gateway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64601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</a:tbl>
          </a:graphicData>
        </a:graphic>
      </p:graphicFrame>
      <p:graphicFrame>
        <p:nvGraphicFramePr>
          <p:cNvPr id="175" name="Table 174">
            <a:extLst>
              <a:ext uri="{FF2B5EF4-FFF2-40B4-BE49-F238E27FC236}">
                <a16:creationId xmlns:a16="http://schemas.microsoft.com/office/drawing/2014/main" id="{CEFA5DD7-32F6-453D-B8DF-4871FF324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1151"/>
              </p:ext>
            </p:extLst>
          </p:nvPr>
        </p:nvGraphicFramePr>
        <p:xfrm>
          <a:off x="10426652" y="2081846"/>
          <a:ext cx="2699050" cy="1097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49525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1349525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</a:tblGrid>
              <a:tr h="16063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 gateway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Detail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CIDR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10.100.254.0/24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625843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F4C5D68F-F641-4E65-BE16-F75B8A353EFE}"/>
              </a:ext>
            </a:extLst>
          </p:cNvPr>
          <p:cNvSpPr/>
          <p:nvPr/>
        </p:nvSpPr>
        <p:spPr>
          <a:xfrm>
            <a:off x="276447" y="212651"/>
            <a:ext cx="2604100" cy="547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Transit VIF architecture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67F9FEA-66F9-455E-A772-195B22993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67778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FFAC488-DFFB-4620-A880-66055D3C744E}"/>
              </a:ext>
            </a:extLst>
          </p:cNvPr>
          <p:cNvGrpSpPr/>
          <p:nvPr/>
        </p:nvGrpSpPr>
        <p:grpSpPr>
          <a:xfrm>
            <a:off x="10131377" y="2921206"/>
            <a:ext cx="2243137" cy="1038999"/>
            <a:chOff x="2249488" y="1184275"/>
            <a:chExt cx="2243137" cy="1038999"/>
          </a:xfrm>
        </p:grpSpPr>
        <p:pic>
          <p:nvPicPr>
            <p:cNvPr id="12" name="Graphic 7">
              <a:extLst>
                <a:ext uri="{FF2B5EF4-FFF2-40B4-BE49-F238E27FC236}">
                  <a16:creationId xmlns:a16="http://schemas.microsoft.com/office/drawing/2014/main" id="{8536EB74-74D5-46A1-A73D-47D486D057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2990056" y="118427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417380A9-AD3A-4838-9047-9C4F1B6498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9488" y="1946275"/>
              <a:ext cx="22431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Transit Gateway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18CAE7-8056-4E6A-A119-933A3EC4AC40}"/>
              </a:ext>
            </a:extLst>
          </p:cNvPr>
          <p:cNvGrpSpPr/>
          <p:nvPr/>
        </p:nvGrpSpPr>
        <p:grpSpPr>
          <a:xfrm>
            <a:off x="8659998" y="3072712"/>
            <a:ext cx="1270000" cy="936327"/>
            <a:chOff x="7291388" y="2786063"/>
            <a:chExt cx="1270000" cy="936327"/>
          </a:xfrm>
        </p:grpSpPr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96BC037C-79D7-49F8-9876-2AFAF3AAB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91388" y="3260725"/>
              <a:ext cx="1270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Direct Connect gateway</a:t>
              </a:r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D26FD1B2-2B0D-47F7-835A-C712968A7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697788" y="2786063"/>
              <a:ext cx="457200" cy="457200"/>
            </a:xfrm>
            <a:prstGeom prst="rect">
              <a:avLst/>
            </a:prstGeom>
          </p:spPr>
        </p:pic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E64ECB-AED5-4FBD-8CB1-2D1CE7D79918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>
          <a:xfrm flipV="1">
            <a:off x="7783369" y="3301312"/>
            <a:ext cx="1283029" cy="1688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0F0053-969F-4AD9-A3C5-C5155F5947EC}"/>
              </a:ext>
            </a:extLst>
          </p:cNvPr>
          <p:cNvCxnSpPr>
            <a:cxnSpLocks/>
            <a:stCxn id="22" idx="3"/>
            <a:endCxn id="12" idx="1"/>
          </p:cNvCxnSpPr>
          <p:nvPr/>
        </p:nvCxnSpPr>
        <p:spPr>
          <a:xfrm>
            <a:off x="9523598" y="3301312"/>
            <a:ext cx="1348347" cy="894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8CCFBC6-53CE-43CF-BD53-050D26FE260E}"/>
              </a:ext>
            </a:extLst>
          </p:cNvPr>
          <p:cNvSpPr/>
          <p:nvPr/>
        </p:nvSpPr>
        <p:spPr>
          <a:xfrm>
            <a:off x="2977364" y="771557"/>
            <a:ext cx="1403249" cy="2494768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Connect location 1</a:t>
            </a:r>
          </a:p>
        </p:txBody>
      </p:sp>
      <p:cxnSp>
        <p:nvCxnSpPr>
          <p:cNvPr id="42" name="Straight Arrow Connector 60">
            <a:extLst>
              <a:ext uri="{FF2B5EF4-FFF2-40B4-BE49-F238E27FC236}">
                <a16:creationId xmlns:a16="http://schemas.microsoft.com/office/drawing/2014/main" id="{77D2AA03-2E31-408A-B97A-E77109861022}"/>
              </a:ext>
            </a:extLst>
          </p:cNvPr>
          <p:cNvCxnSpPr>
            <a:cxnSpLocks/>
            <a:stCxn id="89" idx="3"/>
            <a:endCxn id="149" idx="1"/>
          </p:cNvCxnSpPr>
          <p:nvPr/>
        </p:nvCxnSpPr>
        <p:spPr>
          <a:xfrm>
            <a:off x="5516352" y="1691441"/>
            <a:ext cx="1502130" cy="1301203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60">
            <a:extLst>
              <a:ext uri="{FF2B5EF4-FFF2-40B4-BE49-F238E27FC236}">
                <a16:creationId xmlns:a16="http://schemas.microsoft.com/office/drawing/2014/main" id="{230EBE53-3F0E-436C-8572-B5D37B82CD86}"/>
              </a:ext>
            </a:extLst>
          </p:cNvPr>
          <p:cNvCxnSpPr>
            <a:cxnSpLocks/>
            <a:stCxn id="63" idx="3"/>
            <a:endCxn id="115" idx="1"/>
          </p:cNvCxnSpPr>
          <p:nvPr/>
        </p:nvCxnSpPr>
        <p:spPr>
          <a:xfrm>
            <a:off x="5516352" y="2660393"/>
            <a:ext cx="1502130" cy="530891"/>
          </a:xfrm>
          <a:prstGeom prst="bentConnector3">
            <a:avLst>
              <a:gd name="adj1" fmla="val 4009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C461F91-9187-4657-A122-04C64FD95B65}"/>
              </a:ext>
            </a:extLst>
          </p:cNvPr>
          <p:cNvGrpSpPr/>
          <p:nvPr/>
        </p:nvGrpSpPr>
        <p:grpSpPr>
          <a:xfrm>
            <a:off x="2851601" y="1462841"/>
            <a:ext cx="1644650" cy="731740"/>
            <a:chOff x="539260" y="2967649"/>
            <a:chExt cx="1644650" cy="731740"/>
          </a:xfrm>
        </p:grpSpPr>
        <p:sp>
          <p:nvSpPr>
            <p:cNvPr id="31" name="TextBox 27">
              <a:extLst>
                <a:ext uri="{FF2B5EF4-FFF2-40B4-BE49-F238E27FC236}">
                  <a16:creationId xmlns:a16="http://schemas.microsoft.com/office/drawing/2014/main" id="{9A99EED7-3972-4B46-A9D9-5F6A267D24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260" y="3422390"/>
              <a:ext cx="1644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router-01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5AE580B4-D7FE-4571-84C6-193C3092D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2985" y="2967649"/>
              <a:ext cx="457200" cy="457200"/>
            </a:xfrm>
            <a:prstGeom prst="rect">
              <a:avLst/>
            </a:prstGeom>
          </p:spPr>
        </p:pic>
      </p:grpSp>
      <p:sp>
        <p:nvSpPr>
          <p:cNvPr id="89" name="TextBox 27">
            <a:extLst>
              <a:ext uri="{FF2B5EF4-FFF2-40B4-BE49-F238E27FC236}">
                <a16:creationId xmlns:a16="http://schemas.microsoft.com/office/drawing/2014/main" id="{C4DD121A-E028-4950-B468-A82D22009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3392" y="1599108"/>
            <a:ext cx="822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defPPr>
              <a:defRPr lang="en-US"/>
            </a:defPPr>
            <a:lvl1pPr algn="ctr">
              <a:defRPr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dirty="0"/>
              <a:t>Tunnel 1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B10DC43-BB0B-440D-9110-018506EE7460}"/>
              </a:ext>
            </a:extLst>
          </p:cNvPr>
          <p:cNvCxnSpPr>
            <a:cxnSpLocks/>
            <a:stCxn id="32" idx="3"/>
            <a:endCxn id="89" idx="1"/>
          </p:cNvCxnSpPr>
          <p:nvPr/>
        </p:nvCxnSpPr>
        <p:spPr>
          <a:xfrm>
            <a:off x="3902526" y="1691441"/>
            <a:ext cx="79086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EDE1D96-5E85-4FE3-858A-BA7E7540AB65}"/>
              </a:ext>
            </a:extLst>
          </p:cNvPr>
          <p:cNvSpPr/>
          <p:nvPr/>
        </p:nvSpPr>
        <p:spPr>
          <a:xfrm>
            <a:off x="2977364" y="3412320"/>
            <a:ext cx="1403249" cy="2494768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Connect location 2</a:t>
            </a:r>
          </a:p>
        </p:txBody>
      </p:sp>
      <p:cxnSp>
        <p:nvCxnSpPr>
          <p:cNvPr id="122" name="Straight Arrow Connector 60">
            <a:extLst>
              <a:ext uri="{FF2B5EF4-FFF2-40B4-BE49-F238E27FC236}">
                <a16:creationId xmlns:a16="http://schemas.microsoft.com/office/drawing/2014/main" id="{3E5F1B83-4E82-468F-B869-C221279849EA}"/>
              </a:ext>
            </a:extLst>
          </p:cNvPr>
          <p:cNvCxnSpPr>
            <a:cxnSpLocks/>
            <a:stCxn id="70" idx="3"/>
            <a:endCxn id="117" idx="1"/>
          </p:cNvCxnSpPr>
          <p:nvPr/>
        </p:nvCxnSpPr>
        <p:spPr>
          <a:xfrm flipV="1">
            <a:off x="5516352" y="3389924"/>
            <a:ext cx="1502130" cy="936088"/>
          </a:xfrm>
          <a:prstGeom prst="bentConnector3">
            <a:avLst>
              <a:gd name="adj1" fmla="val 4079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60">
            <a:extLst>
              <a:ext uri="{FF2B5EF4-FFF2-40B4-BE49-F238E27FC236}">
                <a16:creationId xmlns:a16="http://schemas.microsoft.com/office/drawing/2014/main" id="{E22D8F9A-4145-49D9-83D7-EF2B02F9F320}"/>
              </a:ext>
            </a:extLst>
          </p:cNvPr>
          <p:cNvCxnSpPr>
            <a:cxnSpLocks/>
            <a:stCxn id="76" idx="3"/>
            <a:endCxn id="120" idx="1"/>
          </p:cNvCxnSpPr>
          <p:nvPr/>
        </p:nvCxnSpPr>
        <p:spPr>
          <a:xfrm flipV="1">
            <a:off x="5516352" y="3588563"/>
            <a:ext cx="1502130" cy="1758203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E83F906-47D8-46DC-9B35-CF0F3ABB10F9}"/>
              </a:ext>
            </a:extLst>
          </p:cNvPr>
          <p:cNvGrpSpPr/>
          <p:nvPr/>
        </p:nvGrpSpPr>
        <p:grpSpPr>
          <a:xfrm>
            <a:off x="6478909" y="2900311"/>
            <a:ext cx="1846920" cy="1059100"/>
            <a:chOff x="6912639" y="3152918"/>
            <a:chExt cx="1846920" cy="10591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F3AA674-DA30-46C7-A7E7-C37DCA199DEA}"/>
                </a:ext>
              </a:extLst>
            </p:cNvPr>
            <p:cNvGrpSpPr/>
            <p:nvPr/>
          </p:nvGrpSpPr>
          <p:grpSpPr>
            <a:xfrm>
              <a:off x="6912639" y="3174607"/>
              <a:ext cx="1846920" cy="1037411"/>
              <a:chOff x="7002928" y="1185863"/>
              <a:chExt cx="1846920" cy="1037411"/>
            </a:xfrm>
          </p:grpSpPr>
          <p:pic>
            <p:nvPicPr>
              <p:cNvPr id="9" name="Graphic 18">
                <a:extLst>
                  <a:ext uri="{FF2B5EF4-FFF2-40B4-BE49-F238E27FC236}">
                    <a16:creationId xmlns:a16="http://schemas.microsoft.com/office/drawing/2014/main" id="{3ED51C2F-5BA6-4657-9DF8-399C9E4BD6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/>
            </p:blipFill>
            <p:spPr bwMode="auto">
              <a:xfrm>
                <a:off x="7545388" y="1185863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F5478D0-7DAC-477B-820F-1F50C4FB5E2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02928" y="1946275"/>
                <a:ext cx="184692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rPr>
                  <a:t>Direct Connect</a:t>
                </a:r>
              </a:p>
            </p:txBody>
          </p:sp>
        </p:grpSp>
        <p:sp>
          <p:nvSpPr>
            <p:cNvPr id="115" name="TextBox 27">
              <a:extLst>
                <a:ext uri="{FF2B5EF4-FFF2-40B4-BE49-F238E27FC236}">
                  <a16:creationId xmlns:a16="http://schemas.microsoft.com/office/drawing/2014/main" id="{F45994B7-0C16-41E6-AA37-C2E14248C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212" y="3351558"/>
              <a:ext cx="914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17" name="TextBox 27">
              <a:extLst>
                <a:ext uri="{FF2B5EF4-FFF2-40B4-BE49-F238E27FC236}">
                  <a16:creationId xmlns:a16="http://schemas.microsoft.com/office/drawing/2014/main" id="{2B055883-3107-4867-8DA6-0928D6951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212" y="3550198"/>
              <a:ext cx="914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0" name="TextBox 27">
              <a:extLst>
                <a:ext uri="{FF2B5EF4-FFF2-40B4-BE49-F238E27FC236}">
                  <a16:creationId xmlns:a16="http://schemas.microsoft.com/office/drawing/2014/main" id="{9833B7BA-90AF-42FF-913B-6B179A802C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212" y="3748837"/>
              <a:ext cx="914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9" name="TextBox 27">
              <a:extLst>
                <a:ext uri="{FF2B5EF4-FFF2-40B4-BE49-F238E27FC236}">
                  <a16:creationId xmlns:a16="http://schemas.microsoft.com/office/drawing/2014/main" id="{B3BE29C7-583B-47FD-BF16-CA84BC9010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2212" y="3152918"/>
              <a:ext cx="914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45720" tIns="0" rIns="4572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graphicFrame>
        <p:nvGraphicFramePr>
          <p:cNvPr id="156" name="Table 155">
            <a:extLst>
              <a:ext uri="{FF2B5EF4-FFF2-40B4-BE49-F238E27FC236}">
                <a16:creationId xmlns:a16="http://schemas.microsoft.com/office/drawing/2014/main" id="{8F1E845C-51C0-4348-A364-40DF2D07F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417660"/>
              </p:ext>
            </p:extLst>
          </p:nvPr>
        </p:nvGraphicFramePr>
        <p:xfrm>
          <a:off x="994402" y="6089968"/>
          <a:ext cx="5411973" cy="2377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25338">
                  <a:extLst>
                    <a:ext uri="{9D8B030D-6E8A-4147-A177-3AD203B41FA5}">
                      <a16:colId xmlns:a16="http://schemas.microsoft.com/office/drawing/2014/main" val="1995408163"/>
                    </a:ext>
                  </a:extLst>
                </a:gridCol>
                <a:gridCol w="673853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val="3501065520"/>
                    </a:ext>
                  </a:extLst>
                </a:gridCol>
                <a:gridCol w="1254642">
                  <a:extLst>
                    <a:ext uri="{9D8B030D-6E8A-4147-A177-3AD203B41FA5}">
                      <a16:colId xmlns:a16="http://schemas.microsoft.com/office/drawing/2014/main" val="1844513197"/>
                    </a:ext>
                  </a:extLst>
                </a:gridCol>
              </a:tblGrid>
              <a:tr h="160635"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Tunnel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 address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Source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Destination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60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61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8902963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62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8761682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router-04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169.254.101.209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63</a:t>
                      </a:r>
                    </a:p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899109"/>
                  </a:ext>
                </a:extLst>
              </a:tr>
            </a:tbl>
          </a:graphicData>
        </a:graphic>
      </p:graphicFrame>
      <p:grpSp>
        <p:nvGrpSpPr>
          <p:cNvPr id="62" name="Group 61">
            <a:extLst>
              <a:ext uri="{FF2B5EF4-FFF2-40B4-BE49-F238E27FC236}">
                <a16:creationId xmlns:a16="http://schemas.microsoft.com/office/drawing/2014/main" id="{6421D124-82D7-4B08-9A2A-0B1CAD87FCA6}"/>
              </a:ext>
            </a:extLst>
          </p:cNvPr>
          <p:cNvGrpSpPr/>
          <p:nvPr/>
        </p:nvGrpSpPr>
        <p:grpSpPr>
          <a:xfrm>
            <a:off x="2851601" y="2431793"/>
            <a:ext cx="1644650" cy="731740"/>
            <a:chOff x="539260" y="2967649"/>
            <a:chExt cx="1644650" cy="731740"/>
          </a:xfrm>
        </p:grpSpPr>
        <p:sp>
          <p:nvSpPr>
            <p:cNvPr id="65" name="TextBox 27">
              <a:extLst>
                <a:ext uri="{FF2B5EF4-FFF2-40B4-BE49-F238E27FC236}">
                  <a16:creationId xmlns:a16="http://schemas.microsoft.com/office/drawing/2014/main" id="{FCBA7B96-58C3-4D17-BFBA-BF1ECBDF79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260" y="3422390"/>
              <a:ext cx="1644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router-02</a:t>
              </a:r>
            </a:p>
          </p:txBody>
        </p:sp>
        <p:pic>
          <p:nvPicPr>
            <p:cNvPr id="66" name="Graphic 65">
              <a:extLst>
                <a:ext uri="{FF2B5EF4-FFF2-40B4-BE49-F238E27FC236}">
                  <a16:creationId xmlns:a16="http://schemas.microsoft.com/office/drawing/2014/main" id="{1E9A0C87-522D-4A95-BA49-7FEA7EABF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2985" y="2967649"/>
              <a:ext cx="457200" cy="457200"/>
            </a:xfrm>
            <a:prstGeom prst="rect">
              <a:avLst/>
            </a:prstGeom>
          </p:spPr>
        </p:pic>
      </p:grpSp>
      <p:sp>
        <p:nvSpPr>
          <p:cNvPr id="63" name="TextBox 27">
            <a:extLst>
              <a:ext uri="{FF2B5EF4-FFF2-40B4-BE49-F238E27FC236}">
                <a16:creationId xmlns:a16="http://schemas.microsoft.com/office/drawing/2014/main" id="{CAF1EE18-827B-4C06-9954-C956055D8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3392" y="2568060"/>
            <a:ext cx="822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defPPr>
              <a:defRPr lang="en-US"/>
            </a:defPPr>
            <a:lvl1pPr algn="ctr">
              <a:defRPr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dirty="0"/>
              <a:t>Tunnel 11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F96C88B-7D09-48B1-A9AD-362F81C34AD4}"/>
              </a:ext>
            </a:extLst>
          </p:cNvPr>
          <p:cNvCxnSpPr>
            <a:cxnSpLocks/>
            <a:stCxn id="66" idx="3"/>
            <a:endCxn id="63" idx="1"/>
          </p:cNvCxnSpPr>
          <p:nvPr/>
        </p:nvCxnSpPr>
        <p:spPr>
          <a:xfrm>
            <a:off x="3902526" y="2660393"/>
            <a:ext cx="79086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E078FD4-1E20-493D-BA29-734394D043DE}"/>
              </a:ext>
            </a:extLst>
          </p:cNvPr>
          <p:cNvGrpSpPr/>
          <p:nvPr/>
        </p:nvGrpSpPr>
        <p:grpSpPr>
          <a:xfrm>
            <a:off x="2851601" y="4097412"/>
            <a:ext cx="1644650" cy="731740"/>
            <a:chOff x="539260" y="2967649"/>
            <a:chExt cx="1644650" cy="731740"/>
          </a:xfrm>
        </p:grpSpPr>
        <p:sp>
          <p:nvSpPr>
            <p:cNvPr id="72" name="TextBox 27">
              <a:extLst>
                <a:ext uri="{FF2B5EF4-FFF2-40B4-BE49-F238E27FC236}">
                  <a16:creationId xmlns:a16="http://schemas.microsoft.com/office/drawing/2014/main" id="{1302F90F-59BB-40A0-AEA0-A68963C8AB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260" y="3422390"/>
              <a:ext cx="1644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router-03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23AE5944-03DC-4E5D-B780-854749DFF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2985" y="2967649"/>
              <a:ext cx="457200" cy="457200"/>
            </a:xfrm>
            <a:prstGeom prst="rect">
              <a:avLst/>
            </a:prstGeom>
          </p:spPr>
        </p:pic>
      </p:grpSp>
      <p:sp>
        <p:nvSpPr>
          <p:cNvPr id="70" name="TextBox 27">
            <a:extLst>
              <a:ext uri="{FF2B5EF4-FFF2-40B4-BE49-F238E27FC236}">
                <a16:creationId xmlns:a16="http://schemas.microsoft.com/office/drawing/2014/main" id="{428E731B-705B-4019-B604-E81FCFBBE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3392" y="4233679"/>
            <a:ext cx="822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defPPr>
              <a:defRPr lang="en-US"/>
            </a:defPPr>
            <a:lvl1pPr algn="ctr">
              <a:defRPr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dirty="0"/>
              <a:t>Tunnel 21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F17FC8F-48C8-4667-8C45-F56129AE6729}"/>
              </a:ext>
            </a:extLst>
          </p:cNvPr>
          <p:cNvCxnSpPr>
            <a:cxnSpLocks/>
            <a:stCxn id="73" idx="3"/>
            <a:endCxn id="70" idx="1"/>
          </p:cNvCxnSpPr>
          <p:nvPr/>
        </p:nvCxnSpPr>
        <p:spPr>
          <a:xfrm>
            <a:off x="3902526" y="4326012"/>
            <a:ext cx="79086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EA3C8C3-5F15-4A71-B701-F48AE2A8DBB5}"/>
              </a:ext>
            </a:extLst>
          </p:cNvPr>
          <p:cNvGrpSpPr/>
          <p:nvPr/>
        </p:nvGrpSpPr>
        <p:grpSpPr>
          <a:xfrm>
            <a:off x="2851601" y="5118166"/>
            <a:ext cx="1644650" cy="731740"/>
            <a:chOff x="539260" y="2967649"/>
            <a:chExt cx="1644650" cy="731740"/>
          </a:xfrm>
        </p:grpSpPr>
        <p:sp>
          <p:nvSpPr>
            <p:cNvPr id="78" name="TextBox 27">
              <a:extLst>
                <a:ext uri="{FF2B5EF4-FFF2-40B4-BE49-F238E27FC236}">
                  <a16:creationId xmlns:a16="http://schemas.microsoft.com/office/drawing/2014/main" id="{BE78AC8B-5792-490B-89AC-EBCFC09AC0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9260" y="3422390"/>
              <a:ext cx="1644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router-04</a:t>
              </a:r>
            </a:p>
          </p:txBody>
        </p:sp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7BDB0132-9FE5-46EA-8A55-DEC3E72DE8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32985" y="2967649"/>
              <a:ext cx="457200" cy="457200"/>
            </a:xfrm>
            <a:prstGeom prst="rect">
              <a:avLst/>
            </a:prstGeom>
          </p:spPr>
        </p:pic>
      </p:grpSp>
      <p:sp>
        <p:nvSpPr>
          <p:cNvPr id="76" name="TextBox 27">
            <a:extLst>
              <a:ext uri="{FF2B5EF4-FFF2-40B4-BE49-F238E27FC236}">
                <a16:creationId xmlns:a16="http://schemas.microsoft.com/office/drawing/2014/main" id="{86EDAFC5-E216-40CC-AC5A-99D6CCFCF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3392" y="5254433"/>
            <a:ext cx="822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0" rIns="45720" bIns="0">
            <a:spAutoFit/>
          </a:bodyPr>
          <a:lstStyle>
            <a:defPPr>
              <a:defRPr lang="en-US"/>
            </a:defPPr>
            <a:lvl1pPr algn="ctr">
              <a:defRPr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en-US" dirty="0"/>
              <a:t>Tunnel 31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30894626-B30C-4FA6-8211-C9556159E7E3}"/>
              </a:ext>
            </a:extLst>
          </p:cNvPr>
          <p:cNvCxnSpPr>
            <a:cxnSpLocks/>
            <a:stCxn id="79" idx="3"/>
            <a:endCxn id="76" idx="1"/>
          </p:cNvCxnSpPr>
          <p:nvPr/>
        </p:nvCxnSpPr>
        <p:spPr>
          <a:xfrm>
            <a:off x="3902526" y="5346766"/>
            <a:ext cx="79086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" name="Table 91">
            <a:extLst>
              <a:ext uri="{FF2B5EF4-FFF2-40B4-BE49-F238E27FC236}">
                <a16:creationId xmlns:a16="http://schemas.microsoft.com/office/drawing/2014/main" id="{0651D42A-C350-42AE-9699-0B8467A32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922060"/>
              </p:ext>
            </p:extLst>
          </p:nvPr>
        </p:nvGraphicFramePr>
        <p:xfrm>
          <a:off x="6960262" y="5907088"/>
          <a:ext cx="5240498" cy="25603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788139">
                  <a:extLst>
                    <a:ext uri="{9D8B030D-6E8A-4147-A177-3AD203B41FA5}">
                      <a16:colId xmlns:a16="http://schemas.microsoft.com/office/drawing/2014/main" val="2168174014"/>
                    </a:ext>
                  </a:extLst>
                </a:gridCol>
                <a:gridCol w="1446028">
                  <a:extLst>
                    <a:ext uri="{9D8B030D-6E8A-4147-A177-3AD203B41FA5}">
                      <a16:colId xmlns:a16="http://schemas.microsoft.com/office/drawing/2014/main" val="1416430485"/>
                    </a:ext>
                  </a:extLst>
                </a:gridCol>
                <a:gridCol w="1446028">
                  <a:extLst>
                    <a:ext uri="{9D8B030D-6E8A-4147-A177-3AD203B41FA5}">
                      <a16:colId xmlns:a16="http://schemas.microsoft.com/office/drawing/2014/main" val="3501065520"/>
                    </a:ext>
                  </a:extLst>
                </a:gridCol>
                <a:gridCol w="1560303">
                  <a:extLst>
                    <a:ext uri="{9D8B030D-6E8A-4147-A177-3AD203B41FA5}">
                      <a16:colId xmlns:a16="http://schemas.microsoft.com/office/drawing/2014/main" val="1844513197"/>
                    </a:ext>
                  </a:extLst>
                </a:gridCol>
              </a:tblGrid>
              <a:tr h="1606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 gateway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05231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Tunnel</a:t>
                      </a:r>
                    </a:p>
                  </a:txBody>
                  <a:tcPr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Transit gateway GRE IP address</a:t>
                      </a:r>
                    </a:p>
                  </a:txBody>
                  <a:tcPr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Peer </a:t>
                      </a:r>
                      <a:b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 IP address</a:t>
                      </a:r>
                    </a:p>
                  </a:txBody>
                  <a:tcPr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BGP inside CIDR blocks</a:t>
                      </a:r>
                    </a:p>
                  </a:txBody>
                  <a:tcPr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269428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60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169.254.101.16/29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589906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61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169.254.101.80/29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8902963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62</a:t>
                      </a:r>
                      <a:b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169.254.101.144/29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8761682"/>
                  </a:ext>
                </a:extLst>
              </a:tr>
              <a:tr h="16063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10.100.254.31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VLAN 63</a:t>
                      </a:r>
                    </a:p>
                    <a:p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169.254.100.13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169.254.101.208/29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899109"/>
                  </a:ext>
                </a:extLst>
              </a:tr>
            </a:tbl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id="{FD96C6B4-DBC4-4F1C-B80C-30A2CA6A9CB4}"/>
              </a:ext>
            </a:extLst>
          </p:cNvPr>
          <p:cNvSpPr/>
          <p:nvPr/>
        </p:nvSpPr>
        <p:spPr>
          <a:xfrm>
            <a:off x="276446" y="212651"/>
            <a:ext cx="4104167" cy="547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Transit Gateway Connect architecture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AE45B8-AB5E-4AFF-A26B-EFF278C0A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9601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5D26CE-C708-4738-9BA6-13540BC92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Resources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BA1A5A-F251-4ABE-A916-B251930D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To get started with customizing your architecture diagram, see the following resources:</a:t>
            </a:r>
          </a:p>
          <a:p>
            <a:r>
              <a:rPr lang="en-US" sz="2400" dirty="0"/>
              <a:t>For all service icons, see </a:t>
            </a:r>
            <a:r>
              <a:rPr lang="en-US" sz="2400" dirty="0">
                <a:hlinkClick r:id="rId2"/>
              </a:rPr>
              <a:t>AWS Architecture Icons</a:t>
            </a:r>
            <a:r>
              <a:rPr lang="en-US" sz="24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For more strategies, guides, and patterns to help accelerate your cloud migration, modernization, and optimization projects, see </a:t>
            </a:r>
            <a:r>
              <a:rPr lang="en-US" sz="2400" dirty="0">
                <a:hlinkClick r:id="rId3"/>
              </a:rPr>
              <a:t>AWS Prescriptive Guidance</a:t>
            </a:r>
            <a:r>
              <a:rPr lang="en-US" sz="24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400" dirty="0"/>
              <a:t>For additional architecture diagrams, see the </a:t>
            </a:r>
            <a:r>
              <a:rPr lang="en-US" sz="2400" dirty="0">
                <a:hlinkClick r:id="rId4"/>
              </a:rPr>
              <a:t>AWS Architecture Center</a:t>
            </a:r>
            <a:r>
              <a:rPr lang="en-US" sz="2400" dirty="0"/>
              <a:t>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C91AA8-813C-4CD2-8453-C28403442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2023, 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48100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1425</TotalTime>
  <Words>479</Words>
  <Application>Microsoft Office PowerPoint</Application>
  <PresentationFormat>Custom</PresentationFormat>
  <Paragraphs>167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Amazon Ember</vt:lpstr>
      <vt:lpstr>Arial</vt:lpstr>
      <vt:lpstr>Calibri</vt:lpstr>
      <vt:lpstr>Office Theme</vt:lpstr>
      <vt:lpstr>Extending VRFs into AWS by using Transit Gateway Connect</vt:lpstr>
      <vt:lpstr>PowerPoint Presentation</vt:lpstr>
      <vt:lpstr>PowerPoint Presentation</vt:lpstr>
      <vt:lpstr>PowerPoint Presentation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Lilly AbouHarb</dc:creator>
  <cp:lastModifiedBy>Lilly AbouHarb</cp:lastModifiedBy>
  <cp:revision>18</cp:revision>
  <dcterms:created xsi:type="dcterms:W3CDTF">2023-08-08T17:49:44Z</dcterms:created>
  <dcterms:modified xsi:type="dcterms:W3CDTF">2023-08-09T18:57:09Z</dcterms:modified>
</cp:coreProperties>
</file>