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131" d="100"/>
          <a:sy n="131" d="100"/>
        </p:scale>
        <p:origin x="144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4/17/2023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4/17/2023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4/17/2023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4/17/2023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4/17/2023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4/17/2023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26" Type="http://schemas.openxmlformats.org/officeDocument/2006/relationships/image" Target="../media/image23.png"/><Relationship Id="rId39" Type="http://schemas.openxmlformats.org/officeDocument/2006/relationships/image" Target="../media/image36.png"/><Relationship Id="rId21" Type="http://schemas.openxmlformats.org/officeDocument/2006/relationships/image" Target="../media/image18.png"/><Relationship Id="rId34" Type="http://schemas.openxmlformats.org/officeDocument/2006/relationships/image" Target="../media/image31.png"/><Relationship Id="rId42" Type="http://schemas.openxmlformats.org/officeDocument/2006/relationships/image" Target="../media/image39.png"/><Relationship Id="rId47" Type="http://schemas.openxmlformats.org/officeDocument/2006/relationships/image" Target="../media/image44.svg"/><Relationship Id="rId50" Type="http://schemas.openxmlformats.org/officeDocument/2006/relationships/image" Target="../media/image47.pn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9" Type="http://schemas.openxmlformats.org/officeDocument/2006/relationships/image" Target="../media/image26.png"/><Relationship Id="rId11" Type="http://schemas.openxmlformats.org/officeDocument/2006/relationships/image" Target="../media/image8.svg"/><Relationship Id="rId24" Type="http://schemas.openxmlformats.org/officeDocument/2006/relationships/image" Target="../media/image21.svg"/><Relationship Id="rId32" Type="http://schemas.openxmlformats.org/officeDocument/2006/relationships/image" Target="../media/image29.png"/><Relationship Id="rId37" Type="http://schemas.openxmlformats.org/officeDocument/2006/relationships/image" Target="../media/image34.png"/><Relationship Id="rId40" Type="http://schemas.openxmlformats.org/officeDocument/2006/relationships/image" Target="../media/image37.png"/><Relationship Id="rId45" Type="http://schemas.openxmlformats.org/officeDocument/2006/relationships/image" Target="../media/image42.png"/><Relationship Id="rId5" Type="http://schemas.openxmlformats.org/officeDocument/2006/relationships/hyperlink" Target="https://docs.aws.amazon.com/architecture-diagrams/latest/connected-mobility-platform-on-aws/connected-mobility-platform-on-aws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png"/><Relationship Id="rId36" Type="http://schemas.openxmlformats.org/officeDocument/2006/relationships/image" Target="../media/image33.png"/><Relationship Id="rId49" Type="http://schemas.openxmlformats.org/officeDocument/2006/relationships/image" Target="../media/image46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4" Type="http://schemas.openxmlformats.org/officeDocument/2006/relationships/image" Target="../media/image41.png"/><Relationship Id="rId52" Type="http://schemas.openxmlformats.org/officeDocument/2006/relationships/image" Target="../media/image49.pn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Relationship Id="rId30" Type="http://schemas.openxmlformats.org/officeDocument/2006/relationships/image" Target="../media/image27.png"/><Relationship Id="rId35" Type="http://schemas.openxmlformats.org/officeDocument/2006/relationships/image" Target="../media/image32.png"/><Relationship Id="rId43" Type="http://schemas.openxmlformats.org/officeDocument/2006/relationships/image" Target="../media/image40.png"/><Relationship Id="rId48" Type="http://schemas.openxmlformats.org/officeDocument/2006/relationships/image" Target="../media/image45.png"/><Relationship Id="rId8" Type="http://schemas.openxmlformats.org/officeDocument/2006/relationships/image" Target="../media/image5.png"/><Relationship Id="rId51" Type="http://schemas.openxmlformats.org/officeDocument/2006/relationships/image" Target="../media/image48.png"/><Relationship Id="rId3" Type="http://schemas.openxmlformats.org/officeDocument/2006/relationships/image" Target="../media/image1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33" Type="http://schemas.openxmlformats.org/officeDocument/2006/relationships/image" Target="../media/image30.png"/><Relationship Id="rId38" Type="http://schemas.openxmlformats.org/officeDocument/2006/relationships/image" Target="../media/image35.png"/><Relationship Id="rId46" Type="http://schemas.openxmlformats.org/officeDocument/2006/relationships/image" Target="../media/image43.png"/><Relationship Id="rId20" Type="http://schemas.openxmlformats.org/officeDocument/2006/relationships/image" Target="../media/image17.png"/><Relationship Id="rId41" Type="http://schemas.openxmlformats.org/officeDocument/2006/relationships/image" Target="../media/image38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Connected Mobility Platform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9F66F9B-9E3C-4A65-A0F1-DD77BE457F30}"/>
              </a:ext>
            </a:extLst>
          </p:cNvPr>
          <p:cNvSpPr/>
          <p:nvPr/>
        </p:nvSpPr>
        <p:spPr>
          <a:xfrm>
            <a:off x="2801840" y="921147"/>
            <a:ext cx="7673740" cy="536447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ysClr val="windowText" lastClr="0000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3" name="Graphic 52">
            <a:extLst>
              <a:ext uri="{FF2B5EF4-FFF2-40B4-BE49-F238E27FC236}">
                <a16:creationId xmlns:a16="http://schemas.microsoft.com/office/drawing/2014/main" id="{F2A319E3-D094-4020-9539-6236CFCE26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810869" y="917911"/>
            <a:ext cx="365760" cy="365760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B34DE028-CC5D-48CD-9B11-48BE1336C71B}"/>
              </a:ext>
            </a:extLst>
          </p:cNvPr>
          <p:cNvSpPr/>
          <p:nvPr/>
        </p:nvSpPr>
        <p:spPr>
          <a:xfrm>
            <a:off x="1487356" y="919407"/>
            <a:ext cx="1180464" cy="1002307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ysClr val="windowText" lastClr="0000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9AC3176-1B90-4523-A2FF-1A1868BB48F9}"/>
              </a:ext>
            </a:extLst>
          </p:cNvPr>
          <p:cNvSpPr/>
          <p:nvPr/>
        </p:nvSpPr>
        <p:spPr>
          <a:xfrm>
            <a:off x="1494936" y="2826196"/>
            <a:ext cx="1261157" cy="3399555"/>
          </a:xfrm>
          <a:prstGeom prst="rect">
            <a:avLst/>
          </a:prstGeom>
          <a:noFill/>
          <a:ln w="12700"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ysClr val="windowText" lastClr="0000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6" name="Graphic 55">
            <a:extLst>
              <a:ext uri="{FF2B5EF4-FFF2-40B4-BE49-F238E27FC236}">
                <a16:creationId xmlns:a16="http://schemas.microsoft.com/office/drawing/2014/main" id="{5892E620-CB8F-492A-8365-7C44E35714D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859655" y="2015821"/>
            <a:ext cx="548640" cy="54864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F798DD7C-AD00-4A47-BB73-1F73A1DE7989}"/>
              </a:ext>
            </a:extLst>
          </p:cNvPr>
          <p:cNvSpPr txBox="1"/>
          <p:nvPr/>
        </p:nvSpPr>
        <p:spPr>
          <a:xfrm>
            <a:off x="1920322" y="2419567"/>
            <a:ext cx="4443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telco</a:t>
            </a:r>
          </a:p>
        </p:txBody>
      </p:sp>
      <p:pic>
        <p:nvPicPr>
          <p:cNvPr id="58" name="Graphic 57" descr="Traffic light">
            <a:extLst>
              <a:ext uri="{FF2B5EF4-FFF2-40B4-BE49-F238E27FC236}">
                <a16:creationId xmlns:a16="http://schemas.microsoft.com/office/drawing/2014/main" id="{4E8E4454-322F-4526-AAD4-FC7ED035043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566145" y="1020326"/>
            <a:ext cx="365760" cy="365760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17E46D59-C6C4-4F8B-9785-D2118ACC7E09}"/>
              </a:ext>
            </a:extLst>
          </p:cNvPr>
          <p:cNvSpPr txBox="1"/>
          <p:nvPr/>
        </p:nvSpPr>
        <p:spPr>
          <a:xfrm>
            <a:off x="1431503" y="1327154"/>
            <a:ext cx="7015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smart traffic light</a:t>
            </a:r>
          </a:p>
        </p:txBody>
      </p:sp>
      <p:pic>
        <p:nvPicPr>
          <p:cNvPr id="60" name="Picture 2" descr="Electric vehicle charging station Icon - Free PNG &amp; SVG 1287583 - Noun  Project">
            <a:extLst>
              <a:ext uri="{FF2B5EF4-FFF2-40B4-BE49-F238E27FC236}">
                <a16:creationId xmlns:a16="http://schemas.microsoft.com/office/drawing/2014/main" id="{5984E489-4EC3-4F62-A597-582AB4256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575" y="1014418"/>
            <a:ext cx="36576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257F641F-8EDB-4587-92E2-ACC250B75F7C}"/>
              </a:ext>
            </a:extLst>
          </p:cNvPr>
          <p:cNvSpPr txBox="1"/>
          <p:nvPr/>
        </p:nvSpPr>
        <p:spPr>
          <a:xfrm>
            <a:off x="2035183" y="1338915"/>
            <a:ext cx="73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charging station</a:t>
            </a:r>
          </a:p>
        </p:txBody>
      </p:sp>
      <p:pic>
        <p:nvPicPr>
          <p:cNvPr id="62" name="Picture 6" descr="Sim card - Free technology icons">
            <a:extLst>
              <a:ext uri="{FF2B5EF4-FFF2-40B4-BE49-F238E27FC236}">
                <a16:creationId xmlns:a16="http://schemas.microsoft.com/office/drawing/2014/main" id="{AC032BCC-B3CC-42AB-BA0D-3019FC110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640" y="3143880"/>
            <a:ext cx="223111" cy="223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58404ED-75EA-4321-8F90-6E4CB13859AA}"/>
              </a:ext>
            </a:extLst>
          </p:cNvPr>
          <p:cNvSpPr txBox="1"/>
          <p:nvPr/>
        </p:nvSpPr>
        <p:spPr>
          <a:xfrm>
            <a:off x="1501592" y="5889492"/>
            <a:ext cx="131463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IVI | TCU | battery</a:t>
            </a:r>
          </a:p>
        </p:txBody>
      </p:sp>
      <p:sp>
        <p:nvSpPr>
          <p:cNvPr id="64" name="TextBox 6">
            <a:extLst>
              <a:ext uri="{FF2B5EF4-FFF2-40B4-BE49-F238E27FC236}">
                <a16:creationId xmlns:a16="http://schemas.microsoft.com/office/drawing/2014/main" id="{68E2F290-2D33-4ED2-B768-D0F753956A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332" y="3407214"/>
            <a:ext cx="6574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network gateway</a:t>
            </a:r>
          </a:p>
        </p:txBody>
      </p:sp>
      <p:pic>
        <p:nvPicPr>
          <p:cNvPr id="65" name="Graphic 35">
            <a:extLst>
              <a:ext uri="{FF2B5EF4-FFF2-40B4-BE49-F238E27FC236}">
                <a16:creationId xmlns:a16="http://schemas.microsoft.com/office/drawing/2014/main" id="{A45A1858-9838-4991-A438-E9B315648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616" y="3069764"/>
            <a:ext cx="312463" cy="31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TextBox 6">
            <a:extLst>
              <a:ext uri="{FF2B5EF4-FFF2-40B4-BE49-F238E27FC236}">
                <a16:creationId xmlns:a16="http://schemas.microsoft.com/office/drawing/2014/main" id="{3AED568E-0725-4135-AD91-CF1ACA0B9C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5519" y="3388297"/>
            <a:ext cx="40727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SIM</a:t>
            </a:r>
          </a:p>
        </p:txBody>
      </p:sp>
      <p:pic>
        <p:nvPicPr>
          <p:cNvPr id="67" name="Graphic 41">
            <a:extLst>
              <a:ext uri="{FF2B5EF4-FFF2-40B4-BE49-F238E27FC236}">
                <a16:creationId xmlns:a16="http://schemas.microsoft.com/office/drawing/2014/main" id="{6CA9CC3A-60C5-4A8F-8090-1F78B01F91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468" y="300119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TextBox 42">
            <a:extLst>
              <a:ext uri="{FF2B5EF4-FFF2-40B4-BE49-F238E27FC236}">
                <a16:creationId xmlns:a16="http://schemas.microsoft.com/office/drawing/2014/main" id="{6FA6C292-7AAF-45F2-8D75-E3106B5BD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1782" y="4054782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SDK</a:t>
            </a:r>
          </a:p>
        </p:txBody>
      </p:sp>
      <p:pic>
        <p:nvPicPr>
          <p:cNvPr id="69" name="Graphic 43">
            <a:extLst>
              <a:ext uri="{FF2B5EF4-FFF2-40B4-BE49-F238E27FC236}">
                <a16:creationId xmlns:a16="http://schemas.microsoft.com/office/drawing/2014/main" id="{34CAC417-5EB6-4834-B57F-5ED44EB17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799" y="3759095"/>
            <a:ext cx="358737" cy="35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Graphic 22">
            <a:extLst>
              <a:ext uri="{FF2B5EF4-FFF2-40B4-BE49-F238E27FC236}">
                <a16:creationId xmlns:a16="http://schemas.microsoft.com/office/drawing/2014/main" id="{4FC274AE-48D4-4625-B62D-140F547CE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1944528" y="4235669"/>
            <a:ext cx="349023" cy="349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Box 15">
            <a:extLst>
              <a:ext uri="{FF2B5EF4-FFF2-40B4-BE49-F238E27FC236}">
                <a16:creationId xmlns:a16="http://schemas.microsoft.com/office/drawing/2014/main" id="{0D83EC05-726B-487C-AACA-15B86FEA8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1194" y="4574344"/>
            <a:ext cx="132953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FleetWise</a:t>
            </a:r>
          </a:p>
        </p:txBody>
      </p:sp>
      <p:sp>
        <p:nvSpPr>
          <p:cNvPr id="73" name="TextBox 6">
            <a:extLst>
              <a:ext uri="{FF2B5EF4-FFF2-40B4-BE49-F238E27FC236}">
                <a16:creationId xmlns:a16="http://schemas.microsoft.com/office/drawing/2014/main" id="{0ABC6AA9-DD23-45B5-AE5D-2BF61B7EA0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4700" y="3372411"/>
            <a:ext cx="4572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X509</a:t>
            </a:r>
          </a:p>
        </p:txBody>
      </p:sp>
      <p:sp>
        <p:nvSpPr>
          <p:cNvPr id="74" name="Freeform 1">
            <a:extLst>
              <a:ext uri="{FF2B5EF4-FFF2-40B4-BE49-F238E27FC236}">
                <a16:creationId xmlns:a16="http://schemas.microsoft.com/office/drawing/2014/main" id="{625AEABC-61F8-46A6-9666-8D9E4C202295}"/>
              </a:ext>
            </a:extLst>
          </p:cNvPr>
          <p:cNvSpPr/>
          <p:nvPr/>
        </p:nvSpPr>
        <p:spPr>
          <a:xfrm>
            <a:off x="3189284" y="969099"/>
            <a:ext cx="2655607" cy="2988741"/>
          </a:xfrm>
          <a:custGeom>
            <a:avLst/>
            <a:gdLst>
              <a:gd name="connsiteX0" fmla="*/ 0 w 1748490"/>
              <a:gd name="connsiteY0" fmla="*/ 0 h 2581311"/>
              <a:gd name="connsiteX1" fmla="*/ 1748490 w 1748490"/>
              <a:gd name="connsiteY1" fmla="*/ 0 h 2581311"/>
              <a:gd name="connsiteX2" fmla="*/ 1748490 w 1748490"/>
              <a:gd name="connsiteY2" fmla="*/ 2581312 h 2581311"/>
              <a:gd name="connsiteX3" fmla="*/ 0 w 1748490"/>
              <a:gd name="connsiteY3" fmla="*/ 2581312 h 2581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8490" h="2581311">
                <a:moveTo>
                  <a:pt x="0" y="0"/>
                </a:moveTo>
                <a:lnTo>
                  <a:pt x="1748490" y="0"/>
                </a:lnTo>
                <a:lnTo>
                  <a:pt x="1748490" y="2581312"/>
                </a:lnTo>
                <a:lnTo>
                  <a:pt x="0" y="2581312"/>
                </a:lnTo>
                <a:close/>
              </a:path>
            </a:pathLst>
          </a:custGeom>
          <a:noFill/>
          <a:ln w="8320" cap="flat">
            <a:solidFill>
              <a:srgbClr val="5A6C86"/>
            </a:solidFill>
            <a:custDash>
              <a:ds d="675000" sp="675000"/>
            </a:custDash>
            <a:miter/>
          </a:ln>
        </p:spPr>
        <p:txBody>
          <a:bodyPr rtlCol="0" anchor="ctr"/>
          <a:lstStyle/>
          <a:p>
            <a:endParaRPr lang="en-US" sz="80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5" name="Freeform 2">
            <a:extLst>
              <a:ext uri="{FF2B5EF4-FFF2-40B4-BE49-F238E27FC236}">
                <a16:creationId xmlns:a16="http://schemas.microsoft.com/office/drawing/2014/main" id="{D79BF520-D4A0-4489-8B08-64DE2D70FCD8}"/>
              </a:ext>
            </a:extLst>
          </p:cNvPr>
          <p:cNvSpPr/>
          <p:nvPr/>
        </p:nvSpPr>
        <p:spPr>
          <a:xfrm>
            <a:off x="2882936" y="4026460"/>
            <a:ext cx="5387616" cy="2187428"/>
          </a:xfrm>
          <a:custGeom>
            <a:avLst/>
            <a:gdLst>
              <a:gd name="connsiteX0" fmla="*/ 0 w 3496980"/>
              <a:gd name="connsiteY0" fmla="*/ 0 h 1998434"/>
              <a:gd name="connsiteX1" fmla="*/ 3496981 w 3496980"/>
              <a:gd name="connsiteY1" fmla="*/ 0 h 1998434"/>
              <a:gd name="connsiteX2" fmla="*/ 3496981 w 3496980"/>
              <a:gd name="connsiteY2" fmla="*/ 1998435 h 1998434"/>
              <a:gd name="connsiteX3" fmla="*/ 0 w 3496980"/>
              <a:gd name="connsiteY3" fmla="*/ 1998435 h 1998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6980" h="1998434">
                <a:moveTo>
                  <a:pt x="0" y="0"/>
                </a:moveTo>
                <a:lnTo>
                  <a:pt x="3496981" y="0"/>
                </a:lnTo>
                <a:lnTo>
                  <a:pt x="3496981" y="1998435"/>
                </a:lnTo>
                <a:lnTo>
                  <a:pt x="0" y="1998435"/>
                </a:lnTo>
                <a:close/>
              </a:path>
            </a:pathLst>
          </a:custGeom>
          <a:noFill/>
          <a:ln w="8320" cap="flat">
            <a:solidFill>
              <a:srgbClr val="5A6C86"/>
            </a:solidFill>
            <a:custDash>
              <a:ds d="675000" sp="675000"/>
            </a:custDash>
            <a:miter/>
          </a:ln>
        </p:spPr>
        <p:txBody>
          <a:bodyPr rtlCol="0" anchor="ctr"/>
          <a:lstStyle/>
          <a:p>
            <a:endParaRPr 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6" name="Freeform 4">
            <a:extLst>
              <a:ext uri="{FF2B5EF4-FFF2-40B4-BE49-F238E27FC236}">
                <a16:creationId xmlns:a16="http://schemas.microsoft.com/office/drawing/2014/main" id="{599F6EDA-4287-4D11-992F-EE15D004E5C2}"/>
              </a:ext>
            </a:extLst>
          </p:cNvPr>
          <p:cNvSpPr/>
          <p:nvPr/>
        </p:nvSpPr>
        <p:spPr>
          <a:xfrm>
            <a:off x="6313916" y="959058"/>
            <a:ext cx="4074133" cy="2958994"/>
          </a:xfrm>
          <a:custGeom>
            <a:avLst/>
            <a:gdLst>
              <a:gd name="connsiteX0" fmla="*/ 0 w 3080673"/>
              <a:gd name="connsiteY0" fmla="*/ 0 h 2498043"/>
              <a:gd name="connsiteX1" fmla="*/ 3080674 w 3080673"/>
              <a:gd name="connsiteY1" fmla="*/ 0 h 2498043"/>
              <a:gd name="connsiteX2" fmla="*/ 3080674 w 3080673"/>
              <a:gd name="connsiteY2" fmla="*/ 2498044 h 2498043"/>
              <a:gd name="connsiteX3" fmla="*/ 0 w 3080673"/>
              <a:gd name="connsiteY3" fmla="*/ 2498044 h 249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0673" h="2498043">
                <a:moveTo>
                  <a:pt x="0" y="0"/>
                </a:moveTo>
                <a:lnTo>
                  <a:pt x="3080674" y="0"/>
                </a:lnTo>
                <a:lnTo>
                  <a:pt x="3080674" y="2498044"/>
                </a:lnTo>
                <a:lnTo>
                  <a:pt x="0" y="2498044"/>
                </a:lnTo>
                <a:close/>
              </a:path>
            </a:pathLst>
          </a:custGeom>
          <a:noFill/>
          <a:ln w="8320" cap="flat">
            <a:solidFill>
              <a:srgbClr val="5A6C86"/>
            </a:solidFill>
            <a:custDash>
              <a:ds d="675000" sp="675000"/>
            </a:custDash>
            <a:miter/>
          </a:ln>
        </p:spPr>
        <p:txBody>
          <a:bodyPr rtlCol="0" anchor="ctr"/>
          <a:lstStyle/>
          <a:p>
            <a:endParaRPr lang="en-US" sz="80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7" name="Freeform 7">
            <a:extLst>
              <a:ext uri="{FF2B5EF4-FFF2-40B4-BE49-F238E27FC236}">
                <a16:creationId xmlns:a16="http://schemas.microsoft.com/office/drawing/2014/main" id="{8C9634AD-F255-4C47-A183-40A7CEBE5250}"/>
              </a:ext>
            </a:extLst>
          </p:cNvPr>
          <p:cNvSpPr/>
          <p:nvPr/>
        </p:nvSpPr>
        <p:spPr>
          <a:xfrm>
            <a:off x="8401742" y="5169055"/>
            <a:ext cx="1669794" cy="942597"/>
          </a:xfrm>
          <a:custGeom>
            <a:avLst/>
            <a:gdLst>
              <a:gd name="connsiteX0" fmla="*/ 0 w 974158"/>
              <a:gd name="connsiteY0" fmla="*/ 0 h 924276"/>
              <a:gd name="connsiteX1" fmla="*/ 974159 w 974158"/>
              <a:gd name="connsiteY1" fmla="*/ 0 h 924276"/>
              <a:gd name="connsiteX2" fmla="*/ 974159 w 974158"/>
              <a:gd name="connsiteY2" fmla="*/ 924276 h 924276"/>
              <a:gd name="connsiteX3" fmla="*/ 0 w 974158"/>
              <a:gd name="connsiteY3" fmla="*/ 924276 h 92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158" h="924276">
                <a:moveTo>
                  <a:pt x="0" y="0"/>
                </a:moveTo>
                <a:lnTo>
                  <a:pt x="974159" y="0"/>
                </a:lnTo>
                <a:lnTo>
                  <a:pt x="974159" y="924276"/>
                </a:lnTo>
                <a:lnTo>
                  <a:pt x="0" y="924276"/>
                </a:lnTo>
                <a:close/>
              </a:path>
            </a:pathLst>
          </a:custGeom>
          <a:solidFill>
            <a:srgbClr val="EFF0F3"/>
          </a:solidFill>
          <a:ln w="277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80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8" name="Freeform 41">
            <a:extLst>
              <a:ext uri="{FF2B5EF4-FFF2-40B4-BE49-F238E27FC236}">
                <a16:creationId xmlns:a16="http://schemas.microsoft.com/office/drawing/2014/main" id="{B1F39D1C-ED9F-468A-8F5B-08E59157B8AD}"/>
              </a:ext>
            </a:extLst>
          </p:cNvPr>
          <p:cNvSpPr/>
          <p:nvPr/>
        </p:nvSpPr>
        <p:spPr>
          <a:xfrm rot="5400000">
            <a:off x="7445696" y="1019104"/>
            <a:ext cx="721294" cy="2892890"/>
          </a:xfrm>
          <a:custGeom>
            <a:avLst/>
            <a:gdLst>
              <a:gd name="connsiteX0" fmla="*/ 0 w 651937"/>
              <a:gd name="connsiteY0" fmla="*/ 0 h 2010675"/>
              <a:gd name="connsiteX1" fmla="*/ 651937 w 651937"/>
              <a:gd name="connsiteY1" fmla="*/ 0 h 2010675"/>
              <a:gd name="connsiteX2" fmla="*/ 651937 w 651937"/>
              <a:gd name="connsiteY2" fmla="*/ 2010675 h 2010675"/>
              <a:gd name="connsiteX3" fmla="*/ 0 w 651937"/>
              <a:gd name="connsiteY3" fmla="*/ 2010675 h 201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937" h="2010675">
                <a:moveTo>
                  <a:pt x="0" y="0"/>
                </a:moveTo>
                <a:lnTo>
                  <a:pt x="651937" y="0"/>
                </a:lnTo>
                <a:lnTo>
                  <a:pt x="651937" y="2010675"/>
                </a:lnTo>
                <a:lnTo>
                  <a:pt x="0" y="2010675"/>
                </a:lnTo>
                <a:close/>
              </a:path>
            </a:pathLst>
          </a:custGeom>
          <a:solidFill>
            <a:srgbClr val="EFF0F3"/>
          </a:solidFill>
          <a:ln w="277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80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29C14F6E-3BD2-4D2C-9EBB-899A992B3520}"/>
              </a:ext>
            </a:extLst>
          </p:cNvPr>
          <p:cNvGrpSpPr/>
          <p:nvPr/>
        </p:nvGrpSpPr>
        <p:grpSpPr>
          <a:xfrm>
            <a:off x="3239365" y="1096825"/>
            <a:ext cx="2606751" cy="650448"/>
            <a:chOff x="1912685" y="1353884"/>
            <a:chExt cx="2606751" cy="650448"/>
          </a:xfrm>
        </p:grpSpPr>
        <p:sp>
          <p:nvSpPr>
            <p:cNvPr id="80" name="Freeform 8">
              <a:extLst>
                <a:ext uri="{FF2B5EF4-FFF2-40B4-BE49-F238E27FC236}">
                  <a16:creationId xmlns:a16="http://schemas.microsoft.com/office/drawing/2014/main" id="{037CF660-D53F-4C75-ACD2-976B2650BBC8}"/>
                </a:ext>
              </a:extLst>
            </p:cNvPr>
            <p:cNvSpPr/>
            <p:nvPr/>
          </p:nvSpPr>
          <p:spPr>
            <a:xfrm>
              <a:off x="1912685" y="1389021"/>
              <a:ext cx="2501333" cy="569001"/>
            </a:xfrm>
            <a:custGeom>
              <a:avLst/>
              <a:gdLst>
                <a:gd name="connsiteX0" fmla="*/ 0 w 1573641"/>
                <a:gd name="connsiteY0" fmla="*/ 0 h 507935"/>
                <a:gd name="connsiteX1" fmla="*/ 1573641 w 1573641"/>
                <a:gd name="connsiteY1" fmla="*/ 0 h 507935"/>
                <a:gd name="connsiteX2" fmla="*/ 1573641 w 1573641"/>
                <a:gd name="connsiteY2" fmla="*/ 507936 h 507935"/>
                <a:gd name="connsiteX3" fmla="*/ 0 w 1573641"/>
                <a:gd name="connsiteY3" fmla="*/ 507936 h 507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3641" h="507935">
                  <a:moveTo>
                    <a:pt x="0" y="0"/>
                  </a:moveTo>
                  <a:lnTo>
                    <a:pt x="1573641" y="0"/>
                  </a:lnTo>
                  <a:lnTo>
                    <a:pt x="1573641" y="507936"/>
                  </a:lnTo>
                  <a:lnTo>
                    <a:pt x="0" y="507936"/>
                  </a:lnTo>
                  <a:close/>
                </a:path>
              </a:pathLst>
            </a:custGeom>
            <a:solidFill>
              <a:srgbClr val="EFF0F3"/>
            </a:solidFill>
            <a:ln w="2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BFD25B08-7D35-4CF9-9BB6-AF5E10982806}"/>
                </a:ext>
              </a:extLst>
            </p:cNvPr>
            <p:cNvSpPr txBox="1"/>
            <p:nvPr/>
          </p:nvSpPr>
          <p:spPr>
            <a:xfrm>
              <a:off x="2636347" y="1353884"/>
              <a:ext cx="130018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900" dirty="0">
                  <a:ln/>
                  <a:solidFill>
                    <a:srgbClr val="1A1A1A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Verdana"/>
                  <a:rtl val="0"/>
                </a:rPr>
                <a:t>r</a:t>
              </a:r>
              <a:r>
                <a:rPr lang="en-US" sz="900" spc="0" baseline="0" dirty="0">
                  <a:ln/>
                  <a:solidFill>
                    <a:srgbClr val="1A1A1A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Verdana"/>
                  <a:rtl val="0"/>
                </a:rPr>
                <a:t>emote </a:t>
              </a:r>
              <a:r>
                <a:rPr lang="en-US" sz="900" dirty="0">
                  <a:ln/>
                  <a:solidFill>
                    <a:srgbClr val="1A1A1A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Verdana"/>
                  <a:rtl val="0"/>
                </a:rPr>
                <a:t>o</a:t>
              </a:r>
              <a:r>
                <a:rPr lang="en-US" sz="900" spc="0" baseline="0" dirty="0">
                  <a:ln/>
                  <a:solidFill>
                    <a:srgbClr val="1A1A1A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Verdana"/>
                  <a:rtl val="0"/>
                </a:rPr>
                <a:t>perations</a:t>
              </a:r>
            </a:p>
          </p:txBody>
        </p:sp>
        <p:sp>
          <p:nvSpPr>
            <p:cNvPr id="82" name="TextBox 17">
              <a:extLst>
                <a:ext uri="{FF2B5EF4-FFF2-40B4-BE49-F238E27FC236}">
                  <a16:creationId xmlns:a16="http://schemas.microsoft.com/office/drawing/2014/main" id="{3BABA4B5-68BF-4AF3-A2AE-43A8502C26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1531" y="1773500"/>
              <a:ext cx="676741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shadow</a:t>
              </a:r>
            </a:p>
          </p:txBody>
        </p:sp>
        <p:pic>
          <p:nvPicPr>
            <p:cNvPr id="83" name="Graphic 57">
              <a:extLst>
                <a:ext uri="{FF2B5EF4-FFF2-40B4-BE49-F238E27FC236}">
                  <a16:creationId xmlns:a16="http://schemas.microsoft.com/office/drawing/2014/main" id="{3D776C14-D616-4F03-997A-859E5BF15A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464" y="1423719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4" name="TextBox 26">
              <a:extLst>
                <a:ext uri="{FF2B5EF4-FFF2-40B4-BE49-F238E27FC236}">
                  <a16:creationId xmlns:a16="http://schemas.microsoft.com/office/drawing/2014/main" id="{DE7AB137-A316-4068-A8F5-404A2C1734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7361" y="1725889"/>
              <a:ext cx="86207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command</a:t>
              </a:r>
            </a:p>
          </p:txBody>
        </p:sp>
        <p:pic>
          <p:nvPicPr>
            <p:cNvPr id="85" name="Graphic 75">
              <a:extLst>
                <a:ext uri="{FF2B5EF4-FFF2-40B4-BE49-F238E27FC236}">
                  <a16:creationId xmlns:a16="http://schemas.microsoft.com/office/drawing/2014/main" id="{F2771744-5F1A-41BC-8440-5D5E967C66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7214" y="1425520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D8F4AD59-A413-4980-A1F8-E52F596B2779}"/>
                </a:ext>
              </a:extLst>
            </p:cNvPr>
            <p:cNvCxnSpPr>
              <a:cxnSpLocks/>
              <a:stCxn id="85" idx="1"/>
              <a:endCxn id="83" idx="3"/>
            </p:cNvCxnSpPr>
            <p:nvPr/>
          </p:nvCxnSpPr>
          <p:spPr>
            <a:xfrm flipH="1" flipV="1">
              <a:off x="2475224" y="1606599"/>
              <a:ext cx="1461990" cy="1801"/>
            </a:xfrm>
            <a:prstGeom prst="straightConnector1">
              <a:avLst/>
            </a:prstGeom>
            <a:ln w="12700">
              <a:solidFill>
                <a:schemeClr val="tx2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F500009A-99C3-467E-B0B2-CCEC72989331}"/>
              </a:ext>
            </a:extLst>
          </p:cNvPr>
          <p:cNvGrpSpPr/>
          <p:nvPr/>
        </p:nvGrpSpPr>
        <p:grpSpPr>
          <a:xfrm>
            <a:off x="2909788" y="1701485"/>
            <a:ext cx="2849927" cy="877961"/>
            <a:chOff x="1890103" y="1965568"/>
            <a:chExt cx="2849927" cy="877961"/>
          </a:xfrm>
        </p:grpSpPr>
        <p:sp>
          <p:nvSpPr>
            <p:cNvPr id="88" name="Freeform 9">
              <a:extLst>
                <a:ext uri="{FF2B5EF4-FFF2-40B4-BE49-F238E27FC236}">
                  <a16:creationId xmlns:a16="http://schemas.microsoft.com/office/drawing/2014/main" id="{33753005-41E3-42AE-AD9C-8A843771BAA2}"/>
                </a:ext>
              </a:extLst>
            </p:cNvPr>
            <p:cNvSpPr/>
            <p:nvPr/>
          </p:nvSpPr>
          <p:spPr>
            <a:xfrm>
              <a:off x="2240090" y="1996107"/>
              <a:ext cx="2499766" cy="803768"/>
            </a:xfrm>
            <a:custGeom>
              <a:avLst/>
              <a:gdLst>
                <a:gd name="connsiteX0" fmla="*/ 0 w 1590293"/>
                <a:gd name="connsiteY0" fmla="*/ 0 h 624510"/>
                <a:gd name="connsiteX1" fmla="*/ 1590294 w 1590293"/>
                <a:gd name="connsiteY1" fmla="*/ 0 h 624510"/>
                <a:gd name="connsiteX2" fmla="*/ 1590294 w 1590293"/>
                <a:gd name="connsiteY2" fmla="*/ 624511 h 624510"/>
                <a:gd name="connsiteX3" fmla="*/ 0 w 1590293"/>
                <a:gd name="connsiteY3" fmla="*/ 624511 h 62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0293" h="624510">
                  <a:moveTo>
                    <a:pt x="0" y="0"/>
                  </a:moveTo>
                  <a:lnTo>
                    <a:pt x="1590294" y="0"/>
                  </a:lnTo>
                  <a:lnTo>
                    <a:pt x="1590294" y="624511"/>
                  </a:lnTo>
                  <a:lnTo>
                    <a:pt x="0" y="624511"/>
                  </a:lnTo>
                  <a:close/>
                </a:path>
              </a:pathLst>
            </a:custGeom>
            <a:solidFill>
              <a:srgbClr val="EFF0F3"/>
            </a:solidFill>
            <a:ln w="2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8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ABC1880-A7AE-43F2-9560-90DD343B72F8}"/>
                </a:ext>
              </a:extLst>
            </p:cNvPr>
            <p:cNvSpPr txBox="1"/>
            <p:nvPr/>
          </p:nvSpPr>
          <p:spPr>
            <a:xfrm>
              <a:off x="2438400" y="1965568"/>
              <a:ext cx="213712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900" dirty="0">
                  <a:ln/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v</a:t>
              </a:r>
              <a:r>
                <a:rPr lang="en-US" sz="900" spc="0" baseline="0" dirty="0">
                  <a:ln/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ehicle </a:t>
              </a:r>
              <a:r>
                <a:rPr lang="en-US" sz="900" dirty="0">
                  <a:ln/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o</a:t>
              </a:r>
              <a:r>
                <a:rPr lang="en-US" sz="900" spc="0" baseline="0" dirty="0">
                  <a:ln/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nboarding and management</a:t>
              </a:r>
            </a:p>
          </p:txBody>
        </p:sp>
        <p:pic>
          <p:nvPicPr>
            <p:cNvPr id="90" name="Graphic 18">
              <a:extLst>
                <a:ext uri="{FF2B5EF4-FFF2-40B4-BE49-F238E27FC236}">
                  <a16:creationId xmlns:a16="http://schemas.microsoft.com/office/drawing/2014/main" id="{0F6CEE98-55F5-4BD0-86B8-DB3264C9E5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0944" y="2144253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1" name="TextBox 12">
              <a:extLst>
                <a:ext uri="{FF2B5EF4-FFF2-40B4-BE49-F238E27FC236}">
                  <a16:creationId xmlns:a16="http://schemas.microsoft.com/office/drawing/2014/main" id="{86139382-08F8-406A-8DD7-A07F4A760E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0103" y="2474197"/>
              <a:ext cx="169422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IoT Device Management</a:t>
              </a:r>
            </a:p>
          </p:txBody>
        </p:sp>
        <p:pic>
          <p:nvPicPr>
            <p:cNvPr id="92" name="Graphic 22">
              <a:extLst>
                <a:ext uri="{FF2B5EF4-FFF2-40B4-BE49-F238E27FC236}">
                  <a16:creationId xmlns:a16="http://schemas.microsoft.com/office/drawing/2014/main" id="{37F03E2A-3501-42EF-A64D-79E3ECEF1B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rcRect/>
            <a:stretch/>
          </p:blipFill>
          <p:spPr bwMode="auto">
            <a:xfrm>
              <a:off x="4158285" y="2160639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3" name="TextBox 15">
              <a:extLst>
                <a:ext uri="{FF2B5EF4-FFF2-40B4-BE49-F238E27FC236}">
                  <a16:creationId xmlns:a16="http://schemas.microsoft.com/office/drawing/2014/main" id="{68A36466-3A77-4739-BBFF-206999016E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1666" y="2469686"/>
              <a:ext cx="8483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IoT FleetWise</a:t>
              </a:r>
            </a:p>
          </p:txBody>
        </p:sp>
        <p:sp>
          <p:nvSpPr>
            <p:cNvPr id="94" name="TextBox 26">
              <a:extLst>
                <a:ext uri="{FF2B5EF4-FFF2-40B4-BE49-F238E27FC236}">
                  <a16:creationId xmlns:a16="http://schemas.microsoft.com/office/drawing/2014/main" id="{121C0790-1250-45E0-A104-4873B808B6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1592" y="2468416"/>
              <a:ext cx="92130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just-in-time registration</a:t>
              </a:r>
            </a:p>
          </p:txBody>
        </p:sp>
        <p:pic>
          <p:nvPicPr>
            <p:cNvPr id="95" name="Graphic 75">
              <a:extLst>
                <a:ext uri="{FF2B5EF4-FFF2-40B4-BE49-F238E27FC236}">
                  <a16:creationId xmlns:a16="http://schemas.microsoft.com/office/drawing/2014/main" id="{0059128C-8E97-468B-9471-3F04CC580E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4395" y="2167585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30829A06-8AE2-4116-B26F-1E96F085CB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62797" y="2334629"/>
              <a:ext cx="486038" cy="4447"/>
            </a:xfrm>
            <a:prstGeom prst="straightConnector1">
              <a:avLst/>
            </a:prstGeom>
            <a:ln w="12700">
              <a:solidFill>
                <a:schemeClr val="tx2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1CE8183C-E46A-4E60-AF47-46F80A9F0C19}"/>
              </a:ext>
            </a:extLst>
          </p:cNvPr>
          <p:cNvGrpSpPr/>
          <p:nvPr/>
        </p:nvGrpSpPr>
        <p:grpSpPr>
          <a:xfrm>
            <a:off x="3165083" y="2528617"/>
            <a:ext cx="2782689" cy="752614"/>
            <a:chOff x="2144959" y="2794002"/>
            <a:chExt cx="2782689" cy="752614"/>
          </a:xfrm>
        </p:grpSpPr>
        <p:sp>
          <p:nvSpPr>
            <p:cNvPr id="98" name="Freeform 25">
              <a:extLst>
                <a:ext uri="{FF2B5EF4-FFF2-40B4-BE49-F238E27FC236}">
                  <a16:creationId xmlns:a16="http://schemas.microsoft.com/office/drawing/2014/main" id="{87689862-260F-48FA-B757-05FAC7B15881}"/>
                </a:ext>
              </a:extLst>
            </p:cNvPr>
            <p:cNvSpPr/>
            <p:nvPr/>
          </p:nvSpPr>
          <p:spPr>
            <a:xfrm>
              <a:off x="2235628" y="2833269"/>
              <a:ext cx="2555899" cy="670710"/>
            </a:xfrm>
            <a:custGeom>
              <a:avLst/>
              <a:gdLst>
                <a:gd name="connsiteX0" fmla="*/ 0 w 1581967"/>
                <a:gd name="connsiteY0" fmla="*/ 0 h 503772"/>
                <a:gd name="connsiteX1" fmla="*/ 1581967 w 1581967"/>
                <a:gd name="connsiteY1" fmla="*/ 0 h 503772"/>
                <a:gd name="connsiteX2" fmla="*/ 1581967 w 1581967"/>
                <a:gd name="connsiteY2" fmla="*/ 503772 h 503772"/>
                <a:gd name="connsiteX3" fmla="*/ 0 w 1581967"/>
                <a:gd name="connsiteY3" fmla="*/ 503772 h 50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1967" h="503772">
                  <a:moveTo>
                    <a:pt x="0" y="0"/>
                  </a:moveTo>
                  <a:lnTo>
                    <a:pt x="1581967" y="0"/>
                  </a:lnTo>
                  <a:lnTo>
                    <a:pt x="1581967" y="503772"/>
                  </a:lnTo>
                  <a:lnTo>
                    <a:pt x="0" y="503772"/>
                  </a:lnTo>
                  <a:close/>
                </a:path>
              </a:pathLst>
            </a:custGeom>
            <a:solidFill>
              <a:srgbClr val="EFF0F3"/>
            </a:solidFill>
            <a:ln w="2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8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A5010D5-E2D0-460E-867E-7B08881465A5}"/>
                </a:ext>
              </a:extLst>
            </p:cNvPr>
            <p:cNvSpPr txBox="1"/>
            <p:nvPr/>
          </p:nvSpPr>
          <p:spPr>
            <a:xfrm>
              <a:off x="2162567" y="2794002"/>
              <a:ext cx="26613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900" dirty="0">
                  <a:ln/>
                  <a:solidFill>
                    <a:srgbClr val="1A1A1A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Verdana"/>
                  <a:rtl val="0"/>
                </a:rPr>
                <a:t>vehicle attribute and </a:t>
              </a:r>
              <a:r>
                <a:rPr lang="en-US" sz="900" spc="0" baseline="0" dirty="0">
                  <a:ln/>
                  <a:solidFill>
                    <a:srgbClr val="1A1A1A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Verdana"/>
                  <a:rtl val="0"/>
                </a:rPr>
                <a:t>subscription management</a:t>
              </a:r>
            </a:p>
          </p:txBody>
        </p:sp>
        <p:pic>
          <p:nvPicPr>
            <p:cNvPr id="100" name="Graphic 23">
              <a:extLst>
                <a:ext uri="{FF2B5EF4-FFF2-40B4-BE49-F238E27FC236}">
                  <a16:creationId xmlns:a16="http://schemas.microsoft.com/office/drawing/2014/main" id="{67812FC2-7267-4770-A770-A67DC70FA3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3120" y="2986563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1" name="TextBox 12">
              <a:extLst>
                <a:ext uri="{FF2B5EF4-FFF2-40B4-BE49-F238E27FC236}">
                  <a16:creationId xmlns:a16="http://schemas.microsoft.com/office/drawing/2014/main" id="{AD86AAFD-D92C-40D7-A217-7E0ED7F74E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4959" y="3315784"/>
              <a:ext cx="109019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Neptune</a:t>
              </a:r>
            </a:p>
          </p:txBody>
        </p:sp>
        <p:pic>
          <p:nvPicPr>
            <p:cNvPr id="102" name="Graphic 75">
              <a:extLst>
                <a:ext uri="{FF2B5EF4-FFF2-40B4-BE49-F238E27FC236}">
                  <a16:creationId xmlns:a16="http://schemas.microsoft.com/office/drawing/2014/main" id="{2510FF2D-37C8-49A8-9023-4E9AAFFE02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1143" y="3011494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E8F1F5F4-F5FB-44B1-B693-F4230FEBEB7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58069" y="3191659"/>
              <a:ext cx="307805" cy="443"/>
            </a:xfrm>
            <a:prstGeom prst="straightConnector1">
              <a:avLst/>
            </a:prstGeom>
            <a:ln w="12700">
              <a:solidFill>
                <a:schemeClr val="tx2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1">
              <a:extLst>
                <a:ext uri="{FF2B5EF4-FFF2-40B4-BE49-F238E27FC236}">
                  <a16:creationId xmlns:a16="http://schemas.microsoft.com/office/drawing/2014/main" id="{30951244-DF82-44A2-858E-429F08E5B3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4123" y="3310415"/>
              <a:ext cx="132352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EventBridge</a:t>
              </a:r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AF4A32C2-029B-44B5-9FEF-FAB8819799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94733" y="3206328"/>
              <a:ext cx="274320" cy="3126"/>
            </a:xfrm>
            <a:prstGeom prst="straightConnector1">
              <a:avLst/>
            </a:prstGeom>
            <a:ln w="12700">
              <a:solidFill>
                <a:schemeClr val="tx2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4" name="Graphic 19">
              <a:extLst>
                <a:ext uri="{FF2B5EF4-FFF2-40B4-BE49-F238E27FC236}">
                  <a16:creationId xmlns:a16="http://schemas.microsoft.com/office/drawing/2014/main" id="{3337FE0A-B46F-434C-8189-23213C27BD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rcRect/>
            <a:stretch/>
          </p:blipFill>
          <p:spPr bwMode="auto">
            <a:xfrm>
              <a:off x="4085595" y="2995178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5E99DE18-0C8F-44C4-83AB-DFAF0BDAEAB7}"/>
              </a:ext>
            </a:extLst>
          </p:cNvPr>
          <p:cNvGrpSpPr/>
          <p:nvPr/>
        </p:nvGrpSpPr>
        <p:grpSpPr>
          <a:xfrm>
            <a:off x="3233434" y="3212629"/>
            <a:ext cx="2509396" cy="743689"/>
            <a:chOff x="2234409" y="3441187"/>
            <a:chExt cx="2509396" cy="743689"/>
          </a:xfrm>
        </p:grpSpPr>
        <p:sp>
          <p:nvSpPr>
            <p:cNvPr id="156" name="Freeform 11">
              <a:extLst>
                <a:ext uri="{FF2B5EF4-FFF2-40B4-BE49-F238E27FC236}">
                  <a16:creationId xmlns:a16="http://schemas.microsoft.com/office/drawing/2014/main" id="{54796465-260B-4528-BCD4-C5C6A92F4C8E}"/>
                </a:ext>
              </a:extLst>
            </p:cNvPr>
            <p:cNvSpPr/>
            <p:nvPr/>
          </p:nvSpPr>
          <p:spPr>
            <a:xfrm>
              <a:off x="2246439" y="3495183"/>
              <a:ext cx="2497366" cy="630157"/>
            </a:xfrm>
            <a:custGeom>
              <a:avLst/>
              <a:gdLst>
                <a:gd name="connsiteX0" fmla="*/ 0 w 1581967"/>
                <a:gd name="connsiteY0" fmla="*/ 0 h 503772"/>
                <a:gd name="connsiteX1" fmla="*/ 1581967 w 1581967"/>
                <a:gd name="connsiteY1" fmla="*/ 0 h 503772"/>
                <a:gd name="connsiteX2" fmla="*/ 1581967 w 1581967"/>
                <a:gd name="connsiteY2" fmla="*/ 503772 h 503772"/>
                <a:gd name="connsiteX3" fmla="*/ 0 w 1581967"/>
                <a:gd name="connsiteY3" fmla="*/ 503772 h 50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1967" h="503772">
                  <a:moveTo>
                    <a:pt x="0" y="0"/>
                  </a:moveTo>
                  <a:lnTo>
                    <a:pt x="1581967" y="0"/>
                  </a:lnTo>
                  <a:lnTo>
                    <a:pt x="1581967" y="503772"/>
                  </a:lnTo>
                  <a:lnTo>
                    <a:pt x="0" y="503772"/>
                  </a:lnTo>
                  <a:close/>
                </a:path>
              </a:pathLst>
            </a:custGeom>
            <a:solidFill>
              <a:srgbClr val="EFF0F3"/>
            </a:solidFill>
            <a:ln w="2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8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52537432-7192-4BAF-A0CC-6EDB7EE7CD04}"/>
                </a:ext>
              </a:extLst>
            </p:cNvPr>
            <p:cNvSpPr txBox="1"/>
            <p:nvPr/>
          </p:nvSpPr>
          <p:spPr>
            <a:xfrm>
              <a:off x="3140393" y="3441187"/>
              <a:ext cx="81945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900" dirty="0">
                  <a:ln/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c</a:t>
              </a:r>
              <a:r>
                <a:rPr lang="en-US" sz="900" spc="0" baseline="0" dirty="0">
                  <a:ln/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onnectivity</a:t>
              </a:r>
            </a:p>
          </p:txBody>
        </p:sp>
        <p:pic>
          <p:nvPicPr>
            <p:cNvPr id="158" name="Graphic 6">
              <a:extLst>
                <a:ext uri="{FF2B5EF4-FFF2-40B4-BE49-F238E27FC236}">
                  <a16:creationId xmlns:a16="http://schemas.microsoft.com/office/drawing/2014/main" id="{E30CF7DD-45AA-4038-A449-1F511A9D8E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1000" y="3601052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9" name="TextBox 9">
              <a:extLst>
                <a:ext uri="{FF2B5EF4-FFF2-40B4-BE49-F238E27FC236}">
                  <a16:creationId xmlns:a16="http://schemas.microsoft.com/office/drawing/2014/main" id="{36BADDFD-E13E-468C-A2C8-72E0BC1884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4409" y="3938834"/>
              <a:ext cx="116128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IoT Core</a:t>
              </a:r>
            </a:p>
          </p:txBody>
        </p:sp>
        <p:sp>
          <p:nvSpPr>
            <p:cNvPr id="160" name="TextBox 14">
              <a:extLst>
                <a:ext uri="{FF2B5EF4-FFF2-40B4-BE49-F238E27FC236}">
                  <a16:creationId xmlns:a16="http://schemas.microsoft.com/office/drawing/2014/main" id="{69036274-6DE2-44DD-B0C6-CC6DED8F2E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2082" y="3944149"/>
              <a:ext cx="65003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rules</a:t>
              </a:r>
            </a:p>
          </p:txBody>
        </p:sp>
        <p:pic>
          <p:nvPicPr>
            <p:cNvPr id="161" name="Graphic 81">
              <a:extLst>
                <a:ext uri="{FF2B5EF4-FFF2-40B4-BE49-F238E27FC236}">
                  <a16:creationId xmlns:a16="http://schemas.microsoft.com/office/drawing/2014/main" id="{03BAB6CA-420D-42CB-9303-A1409596EC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2231" y="3605945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2" name="TextBox 10">
              <a:extLst>
                <a:ext uri="{FF2B5EF4-FFF2-40B4-BE49-F238E27FC236}">
                  <a16:creationId xmlns:a16="http://schemas.microsoft.com/office/drawing/2014/main" id="{1BF1CAD7-9EC8-46EF-9675-45FF0CEEA3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7360" y="3954044"/>
              <a:ext cx="52622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action</a:t>
              </a:r>
            </a:p>
          </p:txBody>
        </p:sp>
        <p:pic>
          <p:nvPicPr>
            <p:cNvPr id="163" name="Graphic 31">
              <a:extLst>
                <a:ext uri="{FF2B5EF4-FFF2-40B4-BE49-F238E27FC236}">
                  <a16:creationId xmlns:a16="http://schemas.microsoft.com/office/drawing/2014/main" id="{A4D1FEEA-BB2E-40B5-8B95-DCC97E3329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4383" y="3612825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BDF9892B-B11A-4EDA-A112-FA7221AC51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09203" y="3770737"/>
              <a:ext cx="399530" cy="0"/>
            </a:xfrm>
            <a:prstGeom prst="straightConnector1">
              <a:avLst/>
            </a:prstGeom>
            <a:ln w="12700">
              <a:solidFill>
                <a:schemeClr val="tx2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D85DEF74-D271-49D7-BC75-E06732F8D990}"/>
                </a:ext>
              </a:extLst>
            </p:cNvPr>
            <p:cNvCxnSpPr>
              <a:cxnSpLocks/>
            </p:cNvCxnSpPr>
            <p:nvPr/>
          </p:nvCxnSpPr>
          <p:spPr>
            <a:xfrm>
              <a:off x="3714770" y="3781467"/>
              <a:ext cx="299564" cy="0"/>
            </a:xfrm>
            <a:prstGeom prst="straightConnector1">
              <a:avLst/>
            </a:prstGeom>
            <a:ln w="12700">
              <a:solidFill>
                <a:schemeClr val="tx2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E762A4E3-AFEF-4AC0-8F24-F76A96B4537B}"/>
              </a:ext>
            </a:extLst>
          </p:cNvPr>
          <p:cNvGrpSpPr/>
          <p:nvPr/>
        </p:nvGrpSpPr>
        <p:grpSpPr>
          <a:xfrm>
            <a:off x="6216170" y="1119314"/>
            <a:ext cx="1913655" cy="957839"/>
            <a:chOff x="5070681" y="1331427"/>
            <a:chExt cx="1913655" cy="957839"/>
          </a:xfrm>
        </p:grpSpPr>
        <p:sp>
          <p:nvSpPr>
            <p:cNvPr id="167" name="Freeform 52">
              <a:extLst>
                <a:ext uri="{FF2B5EF4-FFF2-40B4-BE49-F238E27FC236}">
                  <a16:creationId xmlns:a16="http://schemas.microsoft.com/office/drawing/2014/main" id="{86AEB39D-F614-4D39-AC47-F5DB33F48357}"/>
                </a:ext>
              </a:extLst>
            </p:cNvPr>
            <p:cNvSpPr/>
            <p:nvPr/>
          </p:nvSpPr>
          <p:spPr>
            <a:xfrm>
              <a:off x="5209862" y="1373219"/>
              <a:ext cx="1690782" cy="903560"/>
            </a:xfrm>
            <a:custGeom>
              <a:avLst/>
              <a:gdLst>
                <a:gd name="connsiteX0" fmla="*/ 0 w 999137"/>
                <a:gd name="connsiteY0" fmla="*/ 0 h 749413"/>
                <a:gd name="connsiteX1" fmla="*/ 999137 w 999137"/>
                <a:gd name="connsiteY1" fmla="*/ 0 h 749413"/>
                <a:gd name="connsiteX2" fmla="*/ 999137 w 999137"/>
                <a:gd name="connsiteY2" fmla="*/ 749413 h 749413"/>
                <a:gd name="connsiteX3" fmla="*/ 0 w 999137"/>
                <a:gd name="connsiteY3" fmla="*/ 749413 h 749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9137" h="749413">
                  <a:moveTo>
                    <a:pt x="0" y="0"/>
                  </a:moveTo>
                  <a:lnTo>
                    <a:pt x="999137" y="0"/>
                  </a:lnTo>
                  <a:lnTo>
                    <a:pt x="999137" y="749413"/>
                  </a:lnTo>
                  <a:lnTo>
                    <a:pt x="0" y="749413"/>
                  </a:lnTo>
                  <a:close/>
                </a:path>
              </a:pathLst>
            </a:custGeom>
            <a:solidFill>
              <a:srgbClr val="EFF0F3"/>
            </a:solidFill>
            <a:ln w="2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8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30A6FB3D-4451-4768-AD56-64BD07998E96}"/>
                </a:ext>
              </a:extLst>
            </p:cNvPr>
            <p:cNvSpPr txBox="1"/>
            <p:nvPr/>
          </p:nvSpPr>
          <p:spPr>
            <a:xfrm>
              <a:off x="5247963" y="1331427"/>
              <a:ext cx="173637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900" dirty="0">
                  <a:ln/>
                  <a:solidFill>
                    <a:srgbClr val="232F3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p</a:t>
              </a:r>
              <a:r>
                <a:rPr lang="en-US" sz="900" spc="0" baseline="0" dirty="0">
                  <a:ln/>
                  <a:solidFill>
                    <a:srgbClr val="232F3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ersonalization/Rekognition</a:t>
              </a:r>
            </a:p>
          </p:txBody>
        </p:sp>
        <p:pic>
          <p:nvPicPr>
            <p:cNvPr id="169" name="Graphic 19">
              <a:extLst>
                <a:ext uri="{FF2B5EF4-FFF2-40B4-BE49-F238E27FC236}">
                  <a16:creationId xmlns:a16="http://schemas.microsoft.com/office/drawing/2014/main" id="{CF89BEC7-E194-4A56-BDEC-393EE0DECD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361" y="1578607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0" name="TextBox 11">
              <a:extLst>
                <a:ext uri="{FF2B5EF4-FFF2-40B4-BE49-F238E27FC236}">
                  <a16:creationId xmlns:a16="http://schemas.microsoft.com/office/drawing/2014/main" id="{B180EBFE-C8ED-4611-9E46-C0923AF04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70681" y="1919934"/>
              <a:ext cx="110434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Kinesis</a:t>
              </a:r>
              <a:b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Video Streams</a:t>
              </a:r>
            </a:p>
          </p:txBody>
        </p:sp>
        <p:pic>
          <p:nvPicPr>
            <p:cNvPr id="171" name="Graphic 18">
              <a:extLst>
                <a:ext uri="{FF2B5EF4-FFF2-40B4-BE49-F238E27FC236}">
                  <a16:creationId xmlns:a16="http://schemas.microsoft.com/office/drawing/2014/main" id="{566B2154-DC8A-469B-866B-92A766A7F7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1611" y="1603516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2" name="TextBox 12">
              <a:extLst>
                <a:ext uri="{FF2B5EF4-FFF2-40B4-BE49-F238E27FC236}">
                  <a16:creationId xmlns:a16="http://schemas.microsoft.com/office/drawing/2014/main" id="{A28FE9D0-6ADB-4D70-95B6-A19C16F9CD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03462" y="1919520"/>
              <a:ext cx="83708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Rekognition</a:t>
              </a:r>
            </a:p>
          </p:txBody>
        </p:sp>
        <p:cxnSp>
          <p:nvCxnSpPr>
            <p:cNvPr id="173" name="Straight Arrow Connector 172">
              <a:extLst>
                <a:ext uri="{FF2B5EF4-FFF2-40B4-BE49-F238E27FC236}">
                  <a16:creationId xmlns:a16="http://schemas.microsoft.com/office/drawing/2014/main" id="{000A84ED-92A5-4C04-B0C9-EEACC930C4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47703" y="1788936"/>
              <a:ext cx="296594" cy="0"/>
            </a:xfrm>
            <a:prstGeom prst="straightConnector1">
              <a:avLst/>
            </a:prstGeom>
            <a:ln w="12700">
              <a:solidFill>
                <a:schemeClr val="tx2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1266AA79-613A-47A2-9E7B-555AA98B6634}"/>
              </a:ext>
            </a:extLst>
          </p:cNvPr>
          <p:cNvGrpSpPr/>
          <p:nvPr/>
        </p:nvGrpSpPr>
        <p:grpSpPr>
          <a:xfrm>
            <a:off x="8547474" y="1002444"/>
            <a:ext cx="1793689" cy="1022638"/>
            <a:chOff x="6882548" y="1335948"/>
            <a:chExt cx="1793689" cy="1022638"/>
          </a:xfrm>
        </p:grpSpPr>
        <p:sp>
          <p:nvSpPr>
            <p:cNvPr id="175" name="Freeform 54">
              <a:extLst>
                <a:ext uri="{FF2B5EF4-FFF2-40B4-BE49-F238E27FC236}">
                  <a16:creationId xmlns:a16="http://schemas.microsoft.com/office/drawing/2014/main" id="{2BA984D4-AC3B-4A2A-82FD-3F25AC0B6FF6}"/>
                </a:ext>
              </a:extLst>
            </p:cNvPr>
            <p:cNvSpPr/>
            <p:nvPr/>
          </p:nvSpPr>
          <p:spPr>
            <a:xfrm>
              <a:off x="6882548" y="1365245"/>
              <a:ext cx="1759880" cy="968363"/>
            </a:xfrm>
            <a:custGeom>
              <a:avLst/>
              <a:gdLst>
                <a:gd name="connsiteX0" fmla="*/ 0 w 1332183"/>
                <a:gd name="connsiteY0" fmla="*/ 0 h 749413"/>
                <a:gd name="connsiteX1" fmla="*/ 1332183 w 1332183"/>
                <a:gd name="connsiteY1" fmla="*/ 0 h 749413"/>
                <a:gd name="connsiteX2" fmla="*/ 1332183 w 1332183"/>
                <a:gd name="connsiteY2" fmla="*/ 749413 h 749413"/>
                <a:gd name="connsiteX3" fmla="*/ 0 w 1332183"/>
                <a:gd name="connsiteY3" fmla="*/ 749413 h 749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2183" h="749413">
                  <a:moveTo>
                    <a:pt x="0" y="0"/>
                  </a:moveTo>
                  <a:lnTo>
                    <a:pt x="1332183" y="0"/>
                  </a:lnTo>
                  <a:lnTo>
                    <a:pt x="1332183" y="749413"/>
                  </a:lnTo>
                  <a:lnTo>
                    <a:pt x="0" y="749413"/>
                  </a:lnTo>
                  <a:close/>
                </a:path>
              </a:pathLst>
            </a:custGeom>
            <a:solidFill>
              <a:srgbClr val="EFF0F3"/>
            </a:solidFill>
            <a:ln w="2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8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B899B7B9-D0B7-4D12-8C36-64B1EC1C7D79}"/>
                </a:ext>
              </a:extLst>
            </p:cNvPr>
            <p:cNvSpPr txBox="1"/>
            <p:nvPr/>
          </p:nvSpPr>
          <p:spPr>
            <a:xfrm>
              <a:off x="6946276" y="1335948"/>
              <a:ext cx="17299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spc="0" baseline="0" dirty="0">
                  <a:ln/>
                  <a:solidFill>
                    <a:srgbClr val="232F3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ML use cases </a:t>
              </a:r>
              <a:br>
                <a:rPr lang="en-US" sz="900" spc="0" baseline="0" dirty="0">
                  <a:ln/>
                  <a:solidFill>
                    <a:srgbClr val="232F3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</a:br>
              <a:r>
                <a:rPr lang="en-US" sz="900" i="1" spc="0" baseline="0" dirty="0">
                  <a:ln/>
                  <a:solidFill>
                    <a:srgbClr val="232F3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personalization and prediction</a:t>
              </a:r>
            </a:p>
          </p:txBody>
        </p:sp>
        <p:pic>
          <p:nvPicPr>
            <p:cNvPr id="177" name="Graphic 22">
              <a:extLst>
                <a:ext uri="{FF2B5EF4-FFF2-40B4-BE49-F238E27FC236}">
                  <a16:creationId xmlns:a16="http://schemas.microsoft.com/office/drawing/2014/main" id="{65C99FF5-E927-4DEE-9047-5374B63C99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5612" y="1679688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8" name="TextBox 15">
              <a:extLst>
                <a:ext uri="{FF2B5EF4-FFF2-40B4-BE49-F238E27FC236}">
                  <a16:creationId xmlns:a16="http://schemas.microsoft.com/office/drawing/2014/main" id="{00EA208E-EF89-493C-BD01-99BF9558E5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11271" y="1989254"/>
              <a:ext cx="83708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SageMaker</a:t>
              </a:r>
            </a:p>
          </p:txBody>
        </p:sp>
        <p:pic>
          <p:nvPicPr>
            <p:cNvPr id="179" name="Graphic 75">
              <a:extLst>
                <a:ext uri="{FF2B5EF4-FFF2-40B4-BE49-F238E27FC236}">
                  <a16:creationId xmlns:a16="http://schemas.microsoft.com/office/drawing/2014/main" id="{9F66B2CB-659E-449D-A7E8-3E358D108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5662" y="1687427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0" name="TextBox 26">
              <a:extLst>
                <a:ext uri="{FF2B5EF4-FFF2-40B4-BE49-F238E27FC236}">
                  <a16:creationId xmlns:a16="http://schemas.microsoft.com/office/drawing/2014/main" id="{E3CD1505-49CB-4AA3-8A3C-EAA46C7261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15817" y="2006807"/>
              <a:ext cx="86207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inference</a:t>
              </a:r>
            </a:p>
          </p:txBody>
        </p:sp>
      </p:grpSp>
      <p:pic>
        <p:nvPicPr>
          <p:cNvPr id="181" name="Graphic 12">
            <a:extLst>
              <a:ext uri="{FF2B5EF4-FFF2-40B4-BE49-F238E27FC236}">
                <a16:creationId xmlns:a16="http://schemas.microsoft.com/office/drawing/2014/main" id="{B2DC03BA-B7ED-412A-9F0D-E8B356E716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770" y="217798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2" name="TextBox 19">
            <a:extLst>
              <a:ext uri="{FF2B5EF4-FFF2-40B4-BE49-F238E27FC236}">
                <a16:creationId xmlns:a16="http://schemas.microsoft.com/office/drawing/2014/main" id="{3A22C925-D593-4F84-A05E-8AD0DF760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9038" y="2497253"/>
            <a:ext cx="10249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Kinesis</a:t>
            </a:r>
            <a:b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Firehose</a:t>
            </a:r>
          </a:p>
        </p:txBody>
      </p: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946F230D-2EAA-4DB9-847D-FF032CBAA284}"/>
              </a:ext>
            </a:extLst>
          </p:cNvPr>
          <p:cNvCxnSpPr>
            <a:cxnSpLocks/>
          </p:cNvCxnSpPr>
          <p:nvPr/>
        </p:nvCxnSpPr>
        <p:spPr>
          <a:xfrm>
            <a:off x="7006958" y="2368777"/>
            <a:ext cx="274320" cy="0"/>
          </a:xfrm>
          <a:prstGeom prst="straightConnector1">
            <a:avLst/>
          </a:prstGeom>
          <a:ln w="12700">
            <a:solidFill>
              <a:schemeClr val="tx2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AACBDEB1-AF27-44EE-BC46-12B3D66E2CFC}"/>
              </a:ext>
            </a:extLst>
          </p:cNvPr>
          <p:cNvGrpSpPr/>
          <p:nvPr/>
        </p:nvGrpSpPr>
        <p:grpSpPr>
          <a:xfrm>
            <a:off x="7278866" y="2082698"/>
            <a:ext cx="837089" cy="747863"/>
            <a:chOff x="5217021" y="4431209"/>
            <a:chExt cx="837089" cy="747863"/>
          </a:xfrm>
        </p:grpSpPr>
        <p:pic>
          <p:nvPicPr>
            <p:cNvPr id="185" name="Graphic 8">
              <a:extLst>
                <a:ext uri="{FF2B5EF4-FFF2-40B4-BE49-F238E27FC236}">
                  <a16:creationId xmlns:a16="http://schemas.microsoft.com/office/drawing/2014/main" id="{85AFC05F-A8AD-41D0-B82C-F77C05E5C6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9038" y="4630467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6" name="TextBox 9">
              <a:extLst>
                <a:ext uri="{FF2B5EF4-FFF2-40B4-BE49-F238E27FC236}">
                  <a16:creationId xmlns:a16="http://schemas.microsoft.com/office/drawing/2014/main" id="{350C448A-4678-4EF3-841D-18E7D935D5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7021" y="4948240"/>
              <a:ext cx="83708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S3</a:t>
              </a: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E15CBA9F-BCC1-46DC-A264-A8ABD93BDC8F}"/>
                </a:ext>
              </a:extLst>
            </p:cNvPr>
            <p:cNvSpPr txBox="1"/>
            <p:nvPr/>
          </p:nvSpPr>
          <p:spPr>
            <a:xfrm>
              <a:off x="5306145" y="4431209"/>
              <a:ext cx="66556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900" dirty="0">
                  <a:ln/>
                  <a:solidFill>
                    <a:srgbClr val="232F3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d</a:t>
              </a:r>
              <a:r>
                <a:rPr lang="en-US" sz="900" spc="0" baseline="0" dirty="0">
                  <a:ln/>
                  <a:solidFill>
                    <a:srgbClr val="232F3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ata </a:t>
              </a:r>
              <a:r>
                <a:rPr lang="en-US" sz="900" dirty="0">
                  <a:ln/>
                  <a:solidFill>
                    <a:srgbClr val="232F3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l</a:t>
              </a:r>
              <a:r>
                <a:rPr lang="en-US" sz="900" spc="0" baseline="0" dirty="0">
                  <a:ln/>
                  <a:solidFill>
                    <a:srgbClr val="232F3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ake</a:t>
              </a:r>
            </a:p>
          </p:txBody>
        </p:sp>
      </p:grpSp>
      <p:pic>
        <p:nvPicPr>
          <p:cNvPr id="188" name="Graphic 9">
            <a:extLst>
              <a:ext uri="{FF2B5EF4-FFF2-40B4-BE49-F238E27FC236}">
                <a16:creationId xmlns:a16="http://schemas.microsoft.com/office/drawing/2014/main" id="{3C4DD31B-C6AA-4145-8E96-E8738E47E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1721" y="217798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9" name="TextBox 17">
            <a:extLst>
              <a:ext uri="{FF2B5EF4-FFF2-40B4-BE49-F238E27FC236}">
                <a16:creationId xmlns:a16="http://schemas.microsoft.com/office/drawing/2014/main" id="{BAE600F6-7D1C-418E-8397-1C89BAEDC8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4904" y="2508754"/>
            <a:ext cx="7308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Lake Formation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2D3A65A7-382A-4247-B05D-29AB8E86214F}"/>
              </a:ext>
            </a:extLst>
          </p:cNvPr>
          <p:cNvSpPr txBox="1"/>
          <p:nvPr/>
        </p:nvSpPr>
        <p:spPr>
          <a:xfrm>
            <a:off x="9552637" y="2008209"/>
            <a:ext cx="7922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dirty="0">
                <a:ln/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g</a:t>
            </a:r>
            <a:r>
              <a:rPr lang="en-US" sz="900" spc="0" baseline="0" dirty="0">
                <a:ln/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overnance</a:t>
            </a:r>
          </a:p>
        </p:txBody>
      </p: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593B936C-C601-428B-871C-FA02202539F6}"/>
              </a:ext>
            </a:extLst>
          </p:cNvPr>
          <p:cNvGrpSpPr/>
          <p:nvPr/>
        </p:nvGrpSpPr>
        <p:grpSpPr>
          <a:xfrm>
            <a:off x="6265791" y="2823353"/>
            <a:ext cx="2170966" cy="1035473"/>
            <a:chOff x="5121488" y="3088278"/>
            <a:chExt cx="2170966" cy="1035473"/>
          </a:xfrm>
        </p:grpSpPr>
        <p:sp>
          <p:nvSpPr>
            <p:cNvPr id="192" name="Freeform 42">
              <a:extLst>
                <a:ext uri="{FF2B5EF4-FFF2-40B4-BE49-F238E27FC236}">
                  <a16:creationId xmlns:a16="http://schemas.microsoft.com/office/drawing/2014/main" id="{1135E940-DA13-4934-BE21-3E4AA4FF313C}"/>
                </a:ext>
              </a:extLst>
            </p:cNvPr>
            <p:cNvSpPr/>
            <p:nvPr/>
          </p:nvSpPr>
          <p:spPr>
            <a:xfrm rot="5400000">
              <a:off x="5765506" y="2605338"/>
              <a:ext cx="922423" cy="1997769"/>
            </a:xfrm>
            <a:custGeom>
              <a:avLst/>
              <a:gdLst>
                <a:gd name="connsiteX0" fmla="*/ 0 w 588158"/>
                <a:gd name="connsiteY0" fmla="*/ 0 h 1438456"/>
                <a:gd name="connsiteX1" fmla="*/ 588159 w 588158"/>
                <a:gd name="connsiteY1" fmla="*/ 0 h 1438456"/>
                <a:gd name="connsiteX2" fmla="*/ 588159 w 588158"/>
                <a:gd name="connsiteY2" fmla="*/ 1438457 h 1438456"/>
                <a:gd name="connsiteX3" fmla="*/ 0 w 588158"/>
                <a:gd name="connsiteY3" fmla="*/ 1438457 h 1438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8158" h="1438456">
                  <a:moveTo>
                    <a:pt x="0" y="0"/>
                  </a:moveTo>
                  <a:lnTo>
                    <a:pt x="588159" y="0"/>
                  </a:lnTo>
                  <a:lnTo>
                    <a:pt x="588159" y="1438457"/>
                  </a:lnTo>
                  <a:lnTo>
                    <a:pt x="0" y="1438457"/>
                  </a:lnTo>
                  <a:close/>
                </a:path>
              </a:pathLst>
            </a:custGeom>
            <a:solidFill>
              <a:srgbClr val="EFF0F3"/>
            </a:solidFill>
            <a:ln w="2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8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3A1C0590-7CAB-4AB6-8597-55A5A7F3CB4D}"/>
                </a:ext>
              </a:extLst>
            </p:cNvPr>
            <p:cNvSpPr txBox="1"/>
            <p:nvPr/>
          </p:nvSpPr>
          <p:spPr>
            <a:xfrm>
              <a:off x="5578678" y="3088278"/>
              <a:ext cx="1274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spc="0" baseline="0" dirty="0">
                  <a:ln/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summary</a:t>
              </a:r>
              <a:br>
                <a:rPr lang="en-US" sz="900" spc="0" baseline="0" dirty="0">
                  <a:ln/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</a:br>
              <a:r>
                <a:rPr lang="en-US" sz="900" i="1" spc="0" baseline="0" dirty="0">
                  <a:ln/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trip info, driver score</a:t>
              </a:r>
            </a:p>
          </p:txBody>
        </p:sp>
        <p:pic>
          <p:nvPicPr>
            <p:cNvPr id="194" name="Graphic 9">
              <a:extLst>
                <a:ext uri="{FF2B5EF4-FFF2-40B4-BE49-F238E27FC236}">
                  <a16:creationId xmlns:a16="http://schemas.microsoft.com/office/drawing/2014/main" id="{B425FED7-16AB-4FF7-BBB0-0A7E7420C4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8402" y="3429188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5" name="TextBox 17">
              <a:extLst>
                <a:ext uri="{FF2B5EF4-FFF2-40B4-BE49-F238E27FC236}">
                  <a16:creationId xmlns:a16="http://schemas.microsoft.com/office/drawing/2014/main" id="{72D36C02-7C77-4513-880D-2C436B30C0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21488" y="3754419"/>
              <a:ext cx="10249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Kinesis</a:t>
              </a:r>
              <a:b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Data Streams</a:t>
              </a:r>
            </a:p>
          </p:txBody>
        </p:sp>
        <p:pic>
          <p:nvPicPr>
            <p:cNvPr id="196" name="Graphic 75">
              <a:extLst>
                <a:ext uri="{FF2B5EF4-FFF2-40B4-BE49-F238E27FC236}">
                  <a16:creationId xmlns:a16="http://schemas.microsoft.com/office/drawing/2014/main" id="{7F599B60-6FB1-4BA6-A449-F916E73A05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8788" y="3410613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7" name="TextBox 26">
              <a:extLst>
                <a:ext uri="{FF2B5EF4-FFF2-40B4-BE49-F238E27FC236}">
                  <a16:creationId xmlns:a16="http://schemas.microsoft.com/office/drawing/2014/main" id="{76DABCDD-2D57-42A9-A571-3C645C0996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7222" y="3707814"/>
              <a:ext cx="86207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aggregate</a:t>
              </a:r>
            </a:p>
          </p:txBody>
        </p:sp>
        <p:pic>
          <p:nvPicPr>
            <p:cNvPr id="198" name="Graphic 23">
              <a:extLst>
                <a:ext uri="{FF2B5EF4-FFF2-40B4-BE49-F238E27FC236}">
                  <a16:creationId xmlns:a16="http://schemas.microsoft.com/office/drawing/2014/main" id="{81FC3554-7ACA-4480-83C5-47B1743756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8554" y="3463576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9" name="TextBox 12">
              <a:extLst>
                <a:ext uri="{FF2B5EF4-FFF2-40B4-BE49-F238E27FC236}">
                  <a16:creationId xmlns:a16="http://schemas.microsoft.com/office/drawing/2014/main" id="{D502EF1A-F9F5-4BC8-8955-9ED24E1B4F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25307" y="3805118"/>
              <a:ext cx="76714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DynamoDB</a:t>
              </a:r>
            </a:p>
          </p:txBody>
        </p:sp>
        <p:cxnSp>
          <p:nvCxnSpPr>
            <p:cNvPr id="200" name="Straight Arrow Connector 199">
              <a:extLst>
                <a:ext uri="{FF2B5EF4-FFF2-40B4-BE49-F238E27FC236}">
                  <a16:creationId xmlns:a16="http://schemas.microsoft.com/office/drawing/2014/main" id="{5EEA0778-E331-4C36-943D-B08CE273E6FC}"/>
                </a:ext>
              </a:extLst>
            </p:cNvPr>
            <p:cNvCxnSpPr>
              <a:cxnSpLocks/>
              <a:stCxn id="196" idx="3"/>
            </p:cNvCxnSpPr>
            <p:nvPr/>
          </p:nvCxnSpPr>
          <p:spPr>
            <a:xfrm flipV="1">
              <a:off x="6474548" y="3592447"/>
              <a:ext cx="207817" cy="1046"/>
            </a:xfrm>
            <a:prstGeom prst="straightConnector1">
              <a:avLst/>
            </a:prstGeom>
            <a:ln w="12700">
              <a:solidFill>
                <a:schemeClr val="tx2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A0C59053-94DF-4593-8B02-BFCA7901B2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09414" y="3609693"/>
              <a:ext cx="296594" cy="0"/>
            </a:xfrm>
            <a:prstGeom prst="straightConnector1">
              <a:avLst/>
            </a:prstGeom>
            <a:ln w="12700">
              <a:solidFill>
                <a:schemeClr val="tx2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408AA863-579B-4B0E-A482-E43408B3BE32}"/>
              </a:ext>
            </a:extLst>
          </p:cNvPr>
          <p:cNvGrpSpPr/>
          <p:nvPr/>
        </p:nvGrpSpPr>
        <p:grpSpPr>
          <a:xfrm>
            <a:off x="9155130" y="2895657"/>
            <a:ext cx="1304069" cy="1036322"/>
            <a:chOff x="7573639" y="2978308"/>
            <a:chExt cx="1304069" cy="1036322"/>
          </a:xfrm>
        </p:grpSpPr>
        <p:sp>
          <p:nvSpPr>
            <p:cNvPr id="203" name="Freeform 51">
              <a:extLst>
                <a:ext uri="{FF2B5EF4-FFF2-40B4-BE49-F238E27FC236}">
                  <a16:creationId xmlns:a16="http://schemas.microsoft.com/office/drawing/2014/main" id="{060C33EB-E0D2-4873-8F5A-8F04211EF34B}"/>
                </a:ext>
              </a:extLst>
            </p:cNvPr>
            <p:cNvSpPr/>
            <p:nvPr/>
          </p:nvSpPr>
          <p:spPr>
            <a:xfrm rot="5400000">
              <a:off x="7665317" y="2926010"/>
              <a:ext cx="970482" cy="1153838"/>
            </a:xfrm>
            <a:custGeom>
              <a:avLst/>
              <a:gdLst>
                <a:gd name="connsiteX0" fmla="*/ 0 w 611472"/>
                <a:gd name="connsiteY0" fmla="*/ 0 h 908205"/>
                <a:gd name="connsiteX1" fmla="*/ 611473 w 611472"/>
                <a:gd name="connsiteY1" fmla="*/ 0 h 908205"/>
                <a:gd name="connsiteX2" fmla="*/ 611473 w 611472"/>
                <a:gd name="connsiteY2" fmla="*/ 908205 h 908205"/>
                <a:gd name="connsiteX3" fmla="*/ 0 w 611472"/>
                <a:gd name="connsiteY3" fmla="*/ 908205 h 90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1472" h="908205">
                  <a:moveTo>
                    <a:pt x="0" y="0"/>
                  </a:moveTo>
                  <a:lnTo>
                    <a:pt x="611473" y="0"/>
                  </a:lnTo>
                  <a:lnTo>
                    <a:pt x="611473" y="908205"/>
                  </a:lnTo>
                  <a:lnTo>
                    <a:pt x="0" y="908205"/>
                  </a:lnTo>
                  <a:close/>
                </a:path>
              </a:pathLst>
            </a:custGeom>
            <a:solidFill>
              <a:srgbClr val="EFF0F3"/>
            </a:solidFill>
            <a:ln w="2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8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A0D2982B-75C9-40E7-826D-394EEE71A096}"/>
                </a:ext>
              </a:extLst>
            </p:cNvPr>
            <p:cNvSpPr txBox="1"/>
            <p:nvPr/>
          </p:nvSpPr>
          <p:spPr>
            <a:xfrm>
              <a:off x="7686638" y="2978308"/>
              <a:ext cx="108876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900" spc="0" baseline="0" dirty="0">
                  <a:ln/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service, data APIs</a:t>
              </a:r>
            </a:p>
          </p:txBody>
        </p:sp>
        <p:pic>
          <p:nvPicPr>
            <p:cNvPr id="205" name="Graphic 8">
              <a:extLst>
                <a:ext uri="{FF2B5EF4-FFF2-40B4-BE49-F238E27FC236}">
                  <a16:creationId xmlns:a16="http://schemas.microsoft.com/office/drawing/2014/main" id="{17B45E17-6968-4889-8B0A-0D98BE47F7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0053" y="3185652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" name="TextBox 10">
              <a:extLst>
                <a:ext uri="{FF2B5EF4-FFF2-40B4-BE49-F238E27FC236}">
                  <a16:creationId xmlns:a16="http://schemas.microsoft.com/office/drawing/2014/main" id="{76F730AE-7CBE-4EF8-908A-C8CF0A06C0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73639" y="3506799"/>
              <a:ext cx="691144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Data Exchange</a:t>
              </a:r>
            </a:p>
          </p:txBody>
        </p:sp>
        <p:pic>
          <p:nvPicPr>
            <p:cNvPr id="207" name="Graphic 17">
              <a:extLst>
                <a:ext uri="{FF2B5EF4-FFF2-40B4-BE49-F238E27FC236}">
                  <a16:creationId xmlns:a16="http://schemas.microsoft.com/office/drawing/2014/main" id="{69D50A7C-48A5-40BA-81E9-A27D494E4E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/>
            <a:srcRect/>
            <a:stretch/>
          </p:blipFill>
          <p:spPr bwMode="auto">
            <a:xfrm>
              <a:off x="8297742" y="3195248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" name="TextBox 9">
              <a:extLst>
                <a:ext uri="{FF2B5EF4-FFF2-40B4-BE49-F238E27FC236}">
                  <a16:creationId xmlns:a16="http://schemas.microsoft.com/office/drawing/2014/main" id="{810A3F9E-8743-44C1-9CDE-9345053F00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6166" y="3492872"/>
              <a:ext cx="781542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API Gateway</a:t>
              </a:r>
            </a:p>
          </p:txBody>
        </p:sp>
      </p:grpSp>
      <p:sp>
        <p:nvSpPr>
          <p:cNvPr id="209" name="Freeform 1141">
            <a:extLst>
              <a:ext uri="{FF2B5EF4-FFF2-40B4-BE49-F238E27FC236}">
                <a16:creationId xmlns:a16="http://schemas.microsoft.com/office/drawing/2014/main" id="{79BC9704-8B65-4D4C-A016-D35258A49267}"/>
              </a:ext>
            </a:extLst>
          </p:cNvPr>
          <p:cNvSpPr/>
          <p:nvPr/>
        </p:nvSpPr>
        <p:spPr>
          <a:xfrm>
            <a:off x="4301862" y="4181849"/>
            <a:ext cx="1692710" cy="1992970"/>
          </a:xfrm>
          <a:custGeom>
            <a:avLst/>
            <a:gdLst>
              <a:gd name="connsiteX0" fmla="*/ 0 w 999137"/>
              <a:gd name="connsiteY0" fmla="*/ 0 h 749413"/>
              <a:gd name="connsiteX1" fmla="*/ 999137 w 999137"/>
              <a:gd name="connsiteY1" fmla="*/ 0 h 749413"/>
              <a:gd name="connsiteX2" fmla="*/ 999137 w 999137"/>
              <a:gd name="connsiteY2" fmla="*/ 749413 h 749413"/>
              <a:gd name="connsiteX3" fmla="*/ 0 w 999137"/>
              <a:gd name="connsiteY3" fmla="*/ 749413 h 749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9137" h="749413">
                <a:moveTo>
                  <a:pt x="0" y="0"/>
                </a:moveTo>
                <a:lnTo>
                  <a:pt x="999137" y="0"/>
                </a:lnTo>
                <a:lnTo>
                  <a:pt x="999137" y="749413"/>
                </a:lnTo>
                <a:lnTo>
                  <a:pt x="0" y="749413"/>
                </a:lnTo>
                <a:close/>
              </a:path>
            </a:pathLst>
          </a:custGeom>
          <a:solidFill>
            <a:srgbClr val="EFF0F3"/>
          </a:solidFill>
          <a:ln w="277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80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10" name="Freeform 1142">
            <a:extLst>
              <a:ext uri="{FF2B5EF4-FFF2-40B4-BE49-F238E27FC236}">
                <a16:creationId xmlns:a16="http://schemas.microsoft.com/office/drawing/2014/main" id="{6D80CC83-A741-4136-BE9B-EE0ADCACCF2C}"/>
              </a:ext>
            </a:extLst>
          </p:cNvPr>
          <p:cNvSpPr/>
          <p:nvPr/>
        </p:nvSpPr>
        <p:spPr>
          <a:xfrm>
            <a:off x="6111121" y="4172571"/>
            <a:ext cx="2103837" cy="1992969"/>
          </a:xfrm>
          <a:custGeom>
            <a:avLst/>
            <a:gdLst>
              <a:gd name="connsiteX0" fmla="*/ 0 w 999137"/>
              <a:gd name="connsiteY0" fmla="*/ 0 h 749413"/>
              <a:gd name="connsiteX1" fmla="*/ 999137 w 999137"/>
              <a:gd name="connsiteY1" fmla="*/ 0 h 749413"/>
              <a:gd name="connsiteX2" fmla="*/ 999137 w 999137"/>
              <a:gd name="connsiteY2" fmla="*/ 749413 h 749413"/>
              <a:gd name="connsiteX3" fmla="*/ 0 w 999137"/>
              <a:gd name="connsiteY3" fmla="*/ 749413 h 749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9137" h="749413">
                <a:moveTo>
                  <a:pt x="0" y="0"/>
                </a:moveTo>
                <a:lnTo>
                  <a:pt x="999137" y="0"/>
                </a:lnTo>
                <a:lnTo>
                  <a:pt x="999137" y="749413"/>
                </a:lnTo>
                <a:lnTo>
                  <a:pt x="0" y="749413"/>
                </a:lnTo>
                <a:close/>
              </a:path>
            </a:pathLst>
          </a:custGeom>
          <a:solidFill>
            <a:srgbClr val="EFF0F3"/>
          </a:solidFill>
          <a:ln w="277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80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2B21F79C-2B29-4499-A770-0F3624D25CB2}"/>
              </a:ext>
            </a:extLst>
          </p:cNvPr>
          <p:cNvGrpSpPr/>
          <p:nvPr/>
        </p:nvGrpSpPr>
        <p:grpSpPr>
          <a:xfrm>
            <a:off x="2917436" y="4138933"/>
            <a:ext cx="1333934" cy="2086819"/>
            <a:chOff x="1996674" y="4179902"/>
            <a:chExt cx="1333934" cy="2086819"/>
          </a:xfrm>
        </p:grpSpPr>
        <p:sp>
          <p:nvSpPr>
            <p:cNvPr id="212" name="Freeform 1140">
              <a:extLst>
                <a:ext uri="{FF2B5EF4-FFF2-40B4-BE49-F238E27FC236}">
                  <a16:creationId xmlns:a16="http://schemas.microsoft.com/office/drawing/2014/main" id="{745E93A5-944E-4AA6-90B1-71B971482052}"/>
                </a:ext>
              </a:extLst>
            </p:cNvPr>
            <p:cNvSpPr/>
            <p:nvPr/>
          </p:nvSpPr>
          <p:spPr>
            <a:xfrm>
              <a:off x="2086475" y="4211848"/>
              <a:ext cx="1197123" cy="2019278"/>
            </a:xfrm>
            <a:custGeom>
              <a:avLst/>
              <a:gdLst>
                <a:gd name="connsiteX0" fmla="*/ 0 w 999137"/>
                <a:gd name="connsiteY0" fmla="*/ 0 h 749413"/>
                <a:gd name="connsiteX1" fmla="*/ 999137 w 999137"/>
                <a:gd name="connsiteY1" fmla="*/ 0 h 749413"/>
                <a:gd name="connsiteX2" fmla="*/ 999137 w 999137"/>
                <a:gd name="connsiteY2" fmla="*/ 749413 h 749413"/>
                <a:gd name="connsiteX3" fmla="*/ 0 w 999137"/>
                <a:gd name="connsiteY3" fmla="*/ 749413 h 749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9137" h="749413">
                  <a:moveTo>
                    <a:pt x="0" y="0"/>
                  </a:moveTo>
                  <a:lnTo>
                    <a:pt x="999137" y="0"/>
                  </a:lnTo>
                  <a:lnTo>
                    <a:pt x="999137" y="749413"/>
                  </a:lnTo>
                  <a:lnTo>
                    <a:pt x="0" y="749413"/>
                  </a:lnTo>
                  <a:close/>
                </a:path>
              </a:pathLst>
            </a:custGeom>
            <a:solidFill>
              <a:srgbClr val="EFF0F3"/>
            </a:solidFill>
            <a:ln w="2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8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213" name="Graphic 14">
              <a:extLst>
                <a:ext uri="{FF2B5EF4-FFF2-40B4-BE49-F238E27FC236}">
                  <a16:creationId xmlns:a16="http://schemas.microsoft.com/office/drawing/2014/main" id="{7F232EF2-6D3C-4316-B5A2-4D7FCBC266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7176" y="4353212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4" name="TextBox 34">
              <a:extLst>
                <a:ext uri="{FF2B5EF4-FFF2-40B4-BE49-F238E27FC236}">
                  <a16:creationId xmlns:a16="http://schemas.microsoft.com/office/drawing/2014/main" id="{263B2A3D-5D0C-4B50-9D37-9DB48202EE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5645" y="4693758"/>
              <a:ext cx="123795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Kinesis</a:t>
              </a:r>
              <a:b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Data Analytics</a:t>
              </a:r>
            </a:p>
          </p:txBody>
        </p:sp>
        <p:pic>
          <p:nvPicPr>
            <p:cNvPr id="215" name="Graphic 75">
              <a:extLst>
                <a:ext uri="{FF2B5EF4-FFF2-40B4-BE49-F238E27FC236}">
                  <a16:creationId xmlns:a16="http://schemas.microsoft.com/office/drawing/2014/main" id="{844176BF-E783-4981-86FF-ED83C564BE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3161" y="5033286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6" name="TextBox 26">
              <a:extLst>
                <a:ext uri="{FF2B5EF4-FFF2-40B4-BE49-F238E27FC236}">
                  <a16:creationId xmlns:a16="http://schemas.microsoft.com/office/drawing/2014/main" id="{895760C4-06E7-47E1-8FDB-D84E14127A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96674" y="5356494"/>
              <a:ext cx="1310821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alert/insight</a:t>
              </a:r>
            </a:p>
          </p:txBody>
        </p:sp>
        <p:pic>
          <p:nvPicPr>
            <p:cNvPr id="217" name="Graphic 24">
              <a:extLst>
                <a:ext uri="{FF2B5EF4-FFF2-40B4-BE49-F238E27FC236}">
                  <a16:creationId xmlns:a16="http://schemas.microsoft.com/office/drawing/2014/main" id="{4926F43F-35C2-4A75-B1DD-12C9626AD6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3161" y="5558558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" name="TextBox 9">
              <a:extLst>
                <a:ext uri="{FF2B5EF4-FFF2-40B4-BE49-F238E27FC236}">
                  <a16:creationId xmlns:a16="http://schemas.microsoft.com/office/drawing/2014/main" id="{E0A454F3-206B-49D8-87BB-5383A5A5DC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23052" y="5897389"/>
              <a:ext cx="130755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Simple Notification Service</a:t>
              </a: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9F5CCA0E-B8B1-4D63-857D-381E5605C043}"/>
                </a:ext>
              </a:extLst>
            </p:cNvPr>
            <p:cNvSpPr txBox="1"/>
            <p:nvPr/>
          </p:nvSpPr>
          <p:spPr>
            <a:xfrm>
              <a:off x="2292792" y="4179902"/>
              <a:ext cx="78739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900" dirty="0">
                  <a:ln/>
                  <a:solidFill>
                    <a:srgbClr val="1A1A1A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Verdana"/>
                  <a:rtl val="0"/>
                </a:rPr>
                <a:t>n</a:t>
              </a:r>
              <a:r>
                <a:rPr lang="en-US" sz="900" spc="0" baseline="0" dirty="0">
                  <a:ln/>
                  <a:solidFill>
                    <a:srgbClr val="1A1A1A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Verdana"/>
                  <a:rtl val="0"/>
                </a:rPr>
                <a:t>otification</a:t>
              </a:r>
            </a:p>
          </p:txBody>
        </p:sp>
        <p:cxnSp>
          <p:nvCxnSpPr>
            <p:cNvPr id="220" name="Elbow Connector 1153">
              <a:extLst>
                <a:ext uri="{FF2B5EF4-FFF2-40B4-BE49-F238E27FC236}">
                  <a16:creationId xmlns:a16="http://schemas.microsoft.com/office/drawing/2014/main" id="{0F230748-E7B9-41D1-9815-D896E9D117C7}"/>
                </a:ext>
              </a:extLst>
            </p:cNvPr>
            <p:cNvCxnSpPr>
              <a:cxnSpLocks/>
              <a:stCxn id="213" idx="3"/>
              <a:endCxn id="215" idx="3"/>
            </p:cNvCxnSpPr>
            <p:nvPr/>
          </p:nvCxnSpPr>
          <p:spPr>
            <a:xfrm flipH="1">
              <a:off x="2828921" y="4536092"/>
              <a:ext cx="34015" cy="680074"/>
            </a:xfrm>
            <a:prstGeom prst="bentConnector3">
              <a:avLst>
                <a:gd name="adj1" fmla="val -672056"/>
              </a:avLst>
            </a:prstGeom>
            <a:ln w="12700">
              <a:solidFill>
                <a:schemeClr val="tx2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Elbow Connector 1156">
              <a:extLst>
                <a:ext uri="{FF2B5EF4-FFF2-40B4-BE49-F238E27FC236}">
                  <a16:creationId xmlns:a16="http://schemas.microsoft.com/office/drawing/2014/main" id="{DDEFB985-8B16-488D-BDB2-41F2984727F8}"/>
                </a:ext>
              </a:extLst>
            </p:cNvPr>
            <p:cNvCxnSpPr>
              <a:cxnSpLocks/>
              <a:stCxn id="215" idx="1"/>
              <a:endCxn id="217" idx="1"/>
            </p:cNvCxnSpPr>
            <p:nvPr/>
          </p:nvCxnSpPr>
          <p:spPr>
            <a:xfrm rot="10800000" flipV="1">
              <a:off x="2463161" y="5216166"/>
              <a:ext cx="12700" cy="525272"/>
            </a:xfrm>
            <a:prstGeom prst="bentConnector3">
              <a:avLst>
                <a:gd name="adj1" fmla="val 1800000"/>
              </a:avLst>
            </a:prstGeom>
            <a:ln w="12700">
              <a:solidFill>
                <a:schemeClr val="tx2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2" name="Graphic 23">
            <a:extLst>
              <a:ext uri="{FF2B5EF4-FFF2-40B4-BE49-F238E27FC236}">
                <a16:creationId xmlns:a16="http://schemas.microsoft.com/office/drawing/2014/main" id="{84853DBF-7DDB-4861-8859-A75127B5C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526" y="434008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3" name="TextBox 12">
            <a:extLst>
              <a:ext uri="{FF2B5EF4-FFF2-40B4-BE49-F238E27FC236}">
                <a16:creationId xmlns:a16="http://schemas.microsoft.com/office/drawing/2014/main" id="{0D4C2DF6-92EF-4049-B05C-692EDFA64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3142" y="4666611"/>
            <a:ext cx="143832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DynamoDB</a:t>
            </a:r>
          </a:p>
        </p:txBody>
      </p:sp>
      <p:pic>
        <p:nvPicPr>
          <p:cNvPr id="224" name="Graphic 75">
            <a:extLst>
              <a:ext uri="{FF2B5EF4-FFF2-40B4-BE49-F238E27FC236}">
                <a16:creationId xmlns:a16="http://schemas.microsoft.com/office/drawing/2014/main" id="{8B170329-ECDC-4D09-B26D-57E49044B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926" y="484548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" name="TextBox 26">
            <a:extLst>
              <a:ext uri="{FF2B5EF4-FFF2-40B4-BE49-F238E27FC236}">
                <a16:creationId xmlns:a16="http://schemas.microsoft.com/office/drawing/2014/main" id="{70747B16-D943-49E6-AF61-A1AA1EA229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1797" y="5155938"/>
            <a:ext cx="86207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fleet info</a:t>
            </a:r>
          </a:p>
        </p:txBody>
      </p:sp>
      <p:pic>
        <p:nvPicPr>
          <p:cNvPr id="226" name="Graphic 17">
            <a:extLst>
              <a:ext uri="{FF2B5EF4-FFF2-40B4-BE49-F238E27FC236}">
                <a16:creationId xmlns:a16="http://schemas.microsoft.com/office/drawing/2014/main" id="{80816ED8-F572-4B87-8109-2E0F10E00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/>
          <a:srcRect/>
          <a:stretch/>
        </p:blipFill>
        <p:spPr bwMode="auto">
          <a:xfrm>
            <a:off x="5193572" y="485114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7" name="TextBox 9">
            <a:extLst>
              <a:ext uri="{FF2B5EF4-FFF2-40B4-BE49-F238E27FC236}">
                <a16:creationId xmlns:a16="http://schemas.microsoft.com/office/drawing/2014/main" id="{9514EC4D-DB41-4241-8B78-1AEB04841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2998" y="5164504"/>
            <a:ext cx="8842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 Gateway</a:t>
            </a:r>
          </a:p>
        </p:txBody>
      </p:sp>
      <p:pic>
        <p:nvPicPr>
          <p:cNvPr id="228" name="Graphic 227">
            <a:extLst>
              <a:ext uri="{FF2B5EF4-FFF2-40B4-BE49-F238E27FC236}">
                <a16:creationId xmlns:a16="http://schemas.microsoft.com/office/drawing/2014/main" id="{F3E3672E-1B42-4A17-A201-049E32DD6842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4590280" y="5520653"/>
            <a:ext cx="365760" cy="365760"/>
          </a:xfrm>
          <a:prstGeom prst="rect">
            <a:avLst/>
          </a:prstGeom>
        </p:spPr>
      </p:pic>
      <p:sp>
        <p:nvSpPr>
          <p:cNvPr id="229" name="TextBox 11">
            <a:extLst>
              <a:ext uri="{FF2B5EF4-FFF2-40B4-BE49-F238E27FC236}">
                <a16:creationId xmlns:a16="http://schemas.microsoft.com/office/drawing/2014/main" id="{7BADEDAA-9229-4E7A-87EB-CC6712FCE5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651" y="5841427"/>
            <a:ext cx="10738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Location Service</a:t>
            </a:r>
          </a:p>
        </p:txBody>
      </p:sp>
      <p:sp>
        <p:nvSpPr>
          <p:cNvPr id="230" name="TextBox 21">
            <a:extLst>
              <a:ext uri="{FF2B5EF4-FFF2-40B4-BE49-F238E27FC236}">
                <a16:creationId xmlns:a16="http://schemas.microsoft.com/office/drawing/2014/main" id="{450F3F6D-C499-42F4-9A21-4A7AE387AF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4089" y="5940028"/>
            <a:ext cx="62734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bucket</a:t>
            </a:r>
          </a:p>
        </p:txBody>
      </p:sp>
      <p:pic>
        <p:nvPicPr>
          <p:cNvPr id="231" name="Graphic 31">
            <a:extLst>
              <a:ext uri="{FF2B5EF4-FFF2-40B4-BE49-F238E27FC236}">
                <a16:creationId xmlns:a16="http://schemas.microsoft.com/office/drawing/2014/main" id="{36A0376A-3B35-4B38-816C-458427A75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911" y="563928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2" name="Elbow Connector 1175">
            <a:extLst>
              <a:ext uri="{FF2B5EF4-FFF2-40B4-BE49-F238E27FC236}">
                <a16:creationId xmlns:a16="http://schemas.microsoft.com/office/drawing/2014/main" id="{1CA8E9A4-59E3-49B5-9902-A843D6571E46}"/>
              </a:ext>
            </a:extLst>
          </p:cNvPr>
          <p:cNvCxnSpPr>
            <a:stCxn id="224" idx="1"/>
            <a:endCxn id="222" idx="1"/>
          </p:cNvCxnSpPr>
          <p:nvPr/>
        </p:nvCxnSpPr>
        <p:spPr>
          <a:xfrm rot="10800000" flipH="1">
            <a:off x="4583926" y="4522964"/>
            <a:ext cx="346600" cy="505404"/>
          </a:xfrm>
          <a:prstGeom prst="bentConnector3">
            <a:avLst>
              <a:gd name="adj1" fmla="val -65955"/>
            </a:avLst>
          </a:prstGeom>
          <a:ln w="12700">
            <a:solidFill>
              <a:schemeClr val="tx2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Elbow Connector 1178">
            <a:extLst>
              <a:ext uri="{FF2B5EF4-FFF2-40B4-BE49-F238E27FC236}">
                <a16:creationId xmlns:a16="http://schemas.microsoft.com/office/drawing/2014/main" id="{E19304F9-67EA-48AF-9EC7-B6723BC7E3CE}"/>
              </a:ext>
            </a:extLst>
          </p:cNvPr>
          <p:cNvCxnSpPr>
            <a:stCxn id="228" idx="3"/>
            <a:endCxn id="231" idx="1"/>
          </p:cNvCxnSpPr>
          <p:nvPr/>
        </p:nvCxnSpPr>
        <p:spPr>
          <a:xfrm>
            <a:off x="4956040" y="5703533"/>
            <a:ext cx="378871" cy="118630"/>
          </a:xfrm>
          <a:prstGeom prst="bentConnector3">
            <a:avLst/>
          </a:prstGeom>
          <a:ln w="12700">
            <a:solidFill>
              <a:schemeClr val="tx2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Elbow Connector 1180">
            <a:extLst>
              <a:ext uri="{FF2B5EF4-FFF2-40B4-BE49-F238E27FC236}">
                <a16:creationId xmlns:a16="http://schemas.microsoft.com/office/drawing/2014/main" id="{944CFB5C-60B3-4C78-BC6F-22BC50FF2293}"/>
              </a:ext>
            </a:extLst>
          </p:cNvPr>
          <p:cNvCxnSpPr>
            <a:cxnSpLocks/>
            <a:stCxn id="226" idx="3"/>
            <a:endCxn id="231" idx="3"/>
          </p:cNvCxnSpPr>
          <p:nvPr/>
        </p:nvCxnSpPr>
        <p:spPr>
          <a:xfrm>
            <a:off x="5559332" y="5034022"/>
            <a:ext cx="141339" cy="788141"/>
          </a:xfrm>
          <a:prstGeom prst="bentConnector3">
            <a:avLst>
              <a:gd name="adj1" fmla="val 261739"/>
            </a:avLst>
          </a:prstGeom>
          <a:ln w="12700">
            <a:solidFill>
              <a:schemeClr val="tx2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E38C2B14-BB84-44D4-9015-315048EEB1A2}"/>
              </a:ext>
            </a:extLst>
          </p:cNvPr>
          <p:cNvCxnSpPr>
            <a:cxnSpLocks/>
          </p:cNvCxnSpPr>
          <p:nvPr/>
        </p:nvCxnSpPr>
        <p:spPr>
          <a:xfrm flipH="1">
            <a:off x="4959736" y="5035490"/>
            <a:ext cx="193994" cy="3126"/>
          </a:xfrm>
          <a:prstGeom prst="straightConnector1">
            <a:avLst/>
          </a:prstGeom>
          <a:ln w="12700">
            <a:solidFill>
              <a:schemeClr val="tx2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TextBox 235">
            <a:extLst>
              <a:ext uri="{FF2B5EF4-FFF2-40B4-BE49-F238E27FC236}">
                <a16:creationId xmlns:a16="http://schemas.microsoft.com/office/drawing/2014/main" id="{BC50AA16-D355-4857-8163-3717524A4764}"/>
              </a:ext>
            </a:extLst>
          </p:cNvPr>
          <p:cNvSpPr txBox="1"/>
          <p:nvPr/>
        </p:nvSpPr>
        <p:spPr>
          <a:xfrm>
            <a:off x="4537230" y="4136012"/>
            <a:ext cx="12916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>
                <a:ln/>
                <a:solidFill>
                  <a:srgbClr val="1A1A1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Verdana"/>
                <a:rtl val="0"/>
              </a:rPr>
              <a:t>f</a:t>
            </a:r>
            <a:r>
              <a:rPr lang="en-US" sz="900" spc="0" baseline="0" dirty="0">
                <a:ln/>
                <a:solidFill>
                  <a:srgbClr val="1A1A1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Verdana"/>
                <a:rtl val="0"/>
              </a:rPr>
              <a:t>leet </a:t>
            </a:r>
            <a:r>
              <a:rPr lang="en-US" sz="900" dirty="0">
                <a:ln/>
                <a:solidFill>
                  <a:srgbClr val="1A1A1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Verdana"/>
                <a:rtl val="0"/>
              </a:rPr>
              <a:t>m</a:t>
            </a:r>
            <a:r>
              <a:rPr lang="en-US" sz="900" spc="0" baseline="0" dirty="0">
                <a:ln/>
                <a:solidFill>
                  <a:srgbClr val="1A1A1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Verdana"/>
                <a:rtl val="0"/>
              </a:rPr>
              <a:t>anagement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183CCE6D-B27F-4A37-B545-319AA58AEE47}"/>
              </a:ext>
            </a:extLst>
          </p:cNvPr>
          <p:cNvSpPr txBox="1"/>
          <p:nvPr/>
        </p:nvSpPr>
        <p:spPr>
          <a:xfrm>
            <a:off x="6121659" y="4136456"/>
            <a:ext cx="21537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>
                <a:ln/>
                <a:solidFill>
                  <a:srgbClr val="1A1A1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Verdana"/>
                <a:rtl val="0"/>
              </a:rPr>
              <a:t>a</a:t>
            </a:r>
            <a:r>
              <a:rPr lang="en-US" sz="900" spc="0" baseline="0" dirty="0">
                <a:ln/>
                <a:solidFill>
                  <a:srgbClr val="1A1A1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Verdana"/>
                <a:rtl val="0"/>
              </a:rPr>
              <a:t>ssistance and call center </a:t>
            </a:r>
            <a:r>
              <a:rPr lang="en-US" sz="900" dirty="0">
                <a:ln/>
                <a:solidFill>
                  <a:srgbClr val="1A1A1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Verdana"/>
                <a:rtl val="0"/>
              </a:rPr>
              <a:t>i</a:t>
            </a:r>
            <a:r>
              <a:rPr lang="en-US" sz="900" spc="0" baseline="0" dirty="0">
                <a:ln/>
                <a:solidFill>
                  <a:srgbClr val="1A1A1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Verdana"/>
                <a:rtl val="0"/>
              </a:rPr>
              <a:t>ntegration</a:t>
            </a:r>
          </a:p>
        </p:txBody>
      </p:sp>
      <p:sp>
        <p:nvSpPr>
          <p:cNvPr id="238" name="TextBox 6">
            <a:extLst>
              <a:ext uri="{FF2B5EF4-FFF2-40B4-BE49-F238E27FC236}">
                <a16:creationId xmlns:a16="http://schemas.microsoft.com/office/drawing/2014/main" id="{F23920E2-69D8-4260-826B-6E08B8E3F4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6665" y="4716942"/>
            <a:ext cx="8020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  <a:r>
              <a:rPr lang="en-US" altLang="en-US" sz="900" dirty="0" err="1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QuickSight</a:t>
            </a:r>
            <a:endParaRPr lang="en-US" altLang="en-US" sz="9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39" name="Graphic 7">
            <a:extLst>
              <a:ext uri="{FF2B5EF4-FFF2-40B4-BE49-F238E27FC236}">
                <a16:creationId xmlns:a16="http://schemas.microsoft.com/office/drawing/2014/main" id="{677CB6A0-A6F6-4035-A427-A7E4CB6B3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248" y="439245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0" name="Graphic 17">
            <a:extLst>
              <a:ext uri="{FF2B5EF4-FFF2-40B4-BE49-F238E27FC236}">
                <a16:creationId xmlns:a16="http://schemas.microsoft.com/office/drawing/2014/main" id="{C796E521-D129-4D03-8A13-3F156BD87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702" y="439661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1" name="TextBox 9">
            <a:extLst>
              <a:ext uri="{FF2B5EF4-FFF2-40B4-BE49-F238E27FC236}">
                <a16:creationId xmlns:a16="http://schemas.microsoft.com/office/drawing/2014/main" id="{9CA101CC-99EE-4F11-BCA4-63C7C84080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4230" y="4703273"/>
            <a:ext cx="9310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Comprehend</a:t>
            </a:r>
          </a:p>
        </p:txBody>
      </p:sp>
      <p:pic>
        <p:nvPicPr>
          <p:cNvPr id="242" name="Graphic 75">
            <a:extLst>
              <a:ext uri="{FF2B5EF4-FFF2-40B4-BE49-F238E27FC236}">
                <a16:creationId xmlns:a16="http://schemas.microsoft.com/office/drawing/2014/main" id="{1785BEC1-0FF3-4278-B630-1377CC421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878" y="509924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3" name="TextBox 26">
            <a:extLst>
              <a:ext uri="{FF2B5EF4-FFF2-40B4-BE49-F238E27FC236}">
                <a16:creationId xmlns:a16="http://schemas.microsoft.com/office/drawing/2014/main" id="{19305650-87CE-4057-8B6A-A05CB7509F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8046" y="5393404"/>
            <a:ext cx="86207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agent event</a:t>
            </a:r>
          </a:p>
        </p:txBody>
      </p:sp>
      <p:pic>
        <p:nvPicPr>
          <p:cNvPr id="244" name="Graphic 19">
            <a:extLst>
              <a:ext uri="{FF2B5EF4-FFF2-40B4-BE49-F238E27FC236}">
                <a16:creationId xmlns:a16="http://schemas.microsoft.com/office/drawing/2014/main" id="{4CE0420D-8F3E-41B2-B8C4-E07FDE2F31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825" y="559835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" name="TextBox 11">
            <a:extLst>
              <a:ext uri="{FF2B5EF4-FFF2-40B4-BE49-F238E27FC236}">
                <a16:creationId xmlns:a16="http://schemas.microsoft.com/office/drawing/2014/main" id="{0BC2C5D3-75A7-4140-A246-EDC31DBCD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20" y="5951205"/>
            <a:ext cx="104741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Chime</a:t>
            </a:r>
          </a:p>
        </p:txBody>
      </p:sp>
      <p:pic>
        <p:nvPicPr>
          <p:cNvPr id="246" name="Graphic 7">
            <a:extLst>
              <a:ext uri="{FF2B5EF4-FFF2-40B4-BE49-F238E27FC236}">
                <a16:creationId xmlns:a16="http://schemas.microsoft.com/office/drawing/2014/main" id="{F880AA77-DA45-4947-AF47-51E7430F9E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rcRect/>
          <a:stretch/>
        </p:blipFill>
        <p:spPr bwMode="auto">
          <a:xfrm>
            <a:off x="7393906" y="557623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7" name="TextBox 9">
            <a:extLst>
              <a:ext uri="{FF2B5EF4-FFF2-40B4-BE49-F238E27FC236}">
                <a16:creationId xmlns:a16="http://schemas.microsoft.com/office/drawing/2014/main" id="{301E52CD-F503-46B5-98A0-01B44D9525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8465" y="5899744"/>
            <a:ext cx="119947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161E2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</a:t>
            </a:r>
          </a:p>
        </p:txBody>
      </p:sp>
      <p:cxnSp>
        <p:nvCxnSpPr>
          <p:cNvPr id="248" name="Straight Arrow Connector 247">
            <a:extLst>
              <a:ext uri="{FF2B5EF4-FFF2-40B4-BE49-F238E27FC236}">
                <a16:creationId xmlns:a16="http://schemas.microsoft.com/office/drawing/2014/main" id="{B6AD58AE-FFAD-4D40-8BB9-FD910F6637CD}"/>
              </a:ext>
            </a:extLst>
          </p:cNvPr>
          <p:cNvCxnSpPr>
            <a:cxnSpLocks/>
          </p:cNvCxnSpPr>
          <p:nvPr/>
        </p:nvCxnSpPr>
        <p:spPr>
          <a:xfrm flipH="1" flipV="1">
            <a:off x="6797226" y="5744844"/>
            <a:ext cx="548640" cy="1550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Elbow Connector 1208">
            <a:extLst>
              <a:ext uri="{FF2B5EF4-FFF2-40B4-BE49-F238E27FC236}">
                <a16:creationId xmlns:a16="http://schemas.microsoft.com/office/drawing/2014/main" id="{8AC8423D-AF91-4BBA-8E72-860FF1EBB9EF}"/>
              </a:ext>
            </a:extLst>
          </p:cNvPr>
          <p:cNvCxnSpPr>
            <a:stCxn id="240" idx="3"/>
            <a:endCxn id="246" idx="3"/>
          </p:cNvCxnSpPr>
          <p:nvPr/>
        </p:nvCxnSpPr>
        <p:spPr>
          <a:xfrm>
            <a:off x="7737462" y="4579497"/>
            <a:ext cx="22204" cy="1179621"/>
          </a:xfrm>
          <a:prstGeom prst="bentConnector3">
            <a:avLst>
              <a:gd name="adj1" fmla="val 1129544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Elbow Connector 1209">
            <a:extLst>
              <a:ext uri="{FF2B5EF4-FFF2-40B4-BE49-F238E27FC236}">
                <a16:creationId xmlns:a16="http://schemas.microsoft.com/office/drawing/2014/main" id="{C32B3DC7-38F4-4151-8956-66532BF12424}"/>
              </a:ext>
            </a:extLst>
          </p:cNvPr>
          <p:cNvCxnSpPr>
            <a:cxnSpLocks/>
            <a:endCxn id="246" idx="0"/>
          </p:cNvCxnSpPr>
          <p:nvPr/>
        </p:nvCxnSpPr>
        <p:spPr>
          <a:xfrm>
            <a:off x="6778265" y="5251300"/>
            <a:ext cx="798521" cy="324938"/>
          </a:xfrm>
          <a:prstGeom prst="bentConnector2">
            <a:avLst/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>
            <a:extLst>
              <a:ext uri="{FF2B5EF4-FFF2-40B4-BE49-F238E27FC236}">
                <a16:creationId xmlns:a16="http://schemas.microsoft.com/office/drawing/2014/main" id="{9E8FB603-72BE-4651-8926-7E84952CEDC2}"/>
              </a:ext>
            </a:extLst>
          </p:cNvPr>
          <p:cNvCxnSpPr>
            <a:cxnSpLocks/>
          </p:cNvCxnSpPr>
          <p:nvPr/>
        </p:nvCxnSpPr>
        <p:spPr>
          <a:xfrm>
            <a:off x="6742704" y="4602115"/>
            <a:ext cx="585678" cy="0"/>
          </a:xfrm>
          <a:prstGeom prst="straightConnector1">
            <a:avLst/>
          </a:prstGeom>
          <a:ln w="12700">
            <a:solidFill>
              <a:schemeClr val="tx2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2" name="Picture 251">
            <a:extLst>
              <a:ext uri="{FF2B5EF4-FFF2-40B4-BE49-F238E27FC236}">
                <a16:creationId xmlns:a16="http://schemas.microsoft.com/office/drawing/2014/main" id="{C2F4E91A-3E10-41C8-AB94-F14010464265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8550021" y="4332076"/>
            <a:ext cx="340608" cy="340635"/>
          </a:xfrm>
          <a:custGeom>
            <a:avLst/>
            <a:gdLst>
              <a:gd name="connsiteX0" fmla="*/ 0 w 266436"/>
              <a:gd name="connsiteY0" fmla="*/ 0 h 266457"/>
              <a:gd name="connsiteX1" fmla="*/ 266437 w 266436"/>
              <a:gd name="connsiteY1" fmla="*/ 0 h 266457"/>
              <a:gd name="connsiteX2" fmla="*/ 266437 w 266436"/>
              <a:gd name="connsiteY2" fmla="*/ 266458 h 266457"/>
              <a:gd name="connsiteX3" fmla="*/ 0 w 266436"/>
              <a:gd name="connsiteY3" fmla="*/ 266458 h 26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436" h="266457">
                <a:moveTo>
                  <a:pt x="0" y="0"/>
                </a:moveTo>
                <a:lnTo>
                  <a:pt x="266437" y="0"/>
                </a:lnTo>
                <a:lnTo>
                  <a:pt x="266437" y="266458"/>
                </a:lnTo>
                <a:lnTo>
                  <a:pt x="0" y="266458"/>
                </a:lnTo>
                <a:close/>
              </a:path>
            </a:pathLst>
          </a:custGeom>
          <a:solidFill>
            <a:srgbClr val="EAEDED"/>
          </a:solidFill>
        </p:spPr>
      </p:pic>
      <p:sp>
        <p:nvSpPr>
          <p:cNvPr id="253" name="TextBox 252">
            <a:extLst>
              <a:ext uri="{FF2B5EF4-FFF2-40B4-BE49-F238E27FC236}">
                <a16:creationId xmlns:a16="http://schemas.microsoft.com/office/drawing/2014/main" id="{E81BACD7-B30E-4520-8BB5-0789B58A02D5}"/>
              </a:ext>
            </a:extLst>
          </p:cNvPr>
          <p:cNvSpPr txBox="1"/>
          <p:nvPr/>
        </p:nvSpPr>
        <p:spPr>
          <a:xfrm>
            <a:off x="9088125" y="4583351"/>
            <a:ext cx="784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>
                <a:ln/>
                <a:solidFill>
                  <a:srgbClr val="1A1A1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Verdana"/>
                <a:rtl val="0"/>
              </a:rPr>
              <a:t>p</a:t>
            </a:r>
            <a:r>
              <a:rPr lang="en-US" sz="900" spc="0" baseline="0" dirty="0">
                <a:ln/>
                <a:solidFill>
                  <a:srgbClr val="1A1A1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Verdana"/>
                <a:rtl val="0"/>
              </a:rPr>
              <a:t>arki</a:t>
            </a:r>
            <a:r>
              <a:rPr lang="en-US" sz="900" dirty="0">
                <a:ln/>
                <a:solidFill>
                  <a:srgbClr val="1A1A1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Verdana"/>
                <a:rtl val="0"/>
              </a:rPr>
              <a:t>ng provider</a:t>
            </a:r>
            <a:endParaRPr lang="en-US" sz="900" spc="0" baseline="0" dirty="0">
              <a:ln/>
              <a:solidFill>
                <a:srgbClr val="1A1A1A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  <a:sym typeface="Verdana"/>
              <a:rtl val="0"/>
            </a:endParaRP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EB849CD6-2E42-447C-9950-D3D28AF6E841}"/>
              </a:ext>
            </a:extLst>
          </p:cNvPr>
          <p:cNvSpPr txBox="1"/>
          <p:nvPr/>
        </p:nvSpPr>
        <p:spPr>
          <a:xfrm>
            <a:off x="8343382" y="4611099"/>
            <a:ext cx="784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n/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t</a:t>
            </a:r>
            <a:r>
              <a:rPr lang="en-US" sz="900" spc="0" baseline="0" dirty="0">
                <a:ln/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elco provider</a:t>
            </a:r>
          </a:p>
        </p:txBody>
      </p:sp>
      <p:sp>
        <p:nvSpPr>
          <p:cNvPr id="255" name="Freeform 1217">
            <a:extLst>
              <a:ext uri="{FF2B5EF4-FFF2-40B4-BE49-F238E27FC236}">
                <a16:creationId xmlns:a16="http://schemas.microsoft.com/office/drawing/2014/main" id="{34029634-7E2A-45F6-BB5E-08223D7D76B3}"/>
              </a:ext>
            </a:extLst>
          </p:cNvPr>
          <p:cNvSpPr/>
          <p:nvPr/>
        </p:nvSpPr>
        <p:spPr>
          <a:xfrm>
            <a:off x="9252789" y="4322073"/>
            <a:ext cx="266436" cy="266457"/>
          </a:xfrm>
          <a:custGeom>
            <a:avLst/>
            <a:gdLst>
              <a:gd name="connsiteX0" fmla="*/ 0 w 266436"/>
              <a:gd name="connsiteY0" fmla="*/ 133229 h 266457"/>
              <a:gd name="connsiteX1" fmla="*/ 133218 w 266436"/>
              <a:gd name="connsiteY1" fmla="*/ 266458 h 266457"/>
              <a:gd name="connsiteX2" fmla="*/ 266437 w 266436"/>
              <a:gd name="connsiteY2" fmla="*/ 133229 h 266457"/>
              <a:gd name="connsiteX3" fmla="*/ 133218 w 266436"/>
              <a:gd name="connsiteY3" fmla="*/ 0 h 266457"/>
              <a:gd name="connsiteX4" fmla="*/ 0 w 266436"/>
              <a:gd name="connsiteY4" fmla="*/ 133229 h 266457"/>
              <a:gd name="connsiteX5" fmla="*/ 0 w 266436"/>
              <a:gd name="connsiteY5" fmla="*/ 133229 h 266457"/>
              <a:gd name="connsiteX6" fmla="*/ 23452 w 266436"/>
              <a:gd name="connsiteY6" fmla="*/ 133229 h 266457"/>
              <a:gd name="connsiteX7" fmla="*/ 133218 w 266436"/>
              <a:gd name="connsiteY7" fmla="*/ 23454 h 266457"/>
              <a:gd name="connsiteX8" fmla="*/ 242985 w 266436"/>
              <a:gd name="connsiteY8" fmla="*/ 133229 h 266457"/>
              <a:gd name="connsiteX9" fmla="*/ 133218 w 266436"/>
              <a:gd name="connsiteY9" fmla="*/ 243032 h 266457"/>
              <a:gd name="connsiteX10" fmla="*/ 23452 w 266436"/>
              <a:gd name="connsiteY10" fmla="*/ 133229 h 266457"/>
              <a:gd name="connsiteX11" fmla="*/ 23452 w 266436"/>
              <a:gd name="connsiteY11" fmla="*/ 133229 h 266457"/>
              <a:gd name="connsiteX12" fmla="*/ 173656 w 266436"/>
              <a:gd name="connsiteY12" fmla="*/ 97951 h 266457"/>
              <a:gd name="connsiteX13" fmla="*/ 160583 w 266436"/>
              <a:gd name="connsiteY13" fmla="*/ 87515 h 266457"/>
              <a:gd name="connsiteX14" fmla="*/ 138769 w 266436"/>
              <a:gd name="connsiteY14" fmla="*/ 85933 h 266457"/>
              <a:gd name="connsiteX15" fmla="*/ 109294 w 266436"/>
              <a:gd name="connsiteY15" fmla="*/ 85933 h 266457"/>
              <a:gd name="connsiteX16" fmla="*/ 109294 w 266436"/>
              <a:gd name="connsiteY16" fmla="*/ 192571 h 266457"/>
              <a:gd name="connsiteX17" fmla="*/ 127529 w 266436"/>
              <a:gd name="connsiteY17" fmla="*/ 192571 h 266457"/>
              <a:gd name="connsiteX18" fmla="*/ 127529 w 266436"/>
              <a:gd name="connsiteY18" fmla="*/ 152325 h 266457"/>
              <a:gd name="connsiteX19" fmla="*/ 139518 w 266436"/>
              <a:gd name="connsiteY19" fmla="*/ 152325 h 266457"/>
              <a:gd name="connsiteX20" fmla="*/ 158613 w 266436"/>
              <a:gd name="connsiteY20" fmla="*/ 150798 h 266457"/>
              <a:gd name="connsiteX21" fmla="*/ 168161 w 266436"/>
              <a:gd name="connsiteY21" fmla="*/ 145747 h 266457"/>
              <a:gd name="connsiteX22" fmla="*/ 175903 w 266436"/>
              <a:gd name="connsiteY22" fmla="*/ 135227 h 266457"/>
              <a:gd name="connsiteX23" fmla="*/ 178929 w 266436"/>
              <a:gd name="connsiteY23" fmla="*/ 118740 h 266457"/>
              <a:gd name="connsiteX24" fmla="*/ 173656 w 266436"/>
              <a:gd name="connsiteY24" fmla="*/ 97951 h 266457"/>
              <a:gd name="connsiteX25" fmla="*/ 158030 w 266436"/>
              <a:gd name="connsiteY25" fmla="*/ 127428 h 266457"/>
              <a:gd name="connsiteX26" fmla="*/ 152257 w 266436"/>
              <a:gd name="connsiteY26" fmla="*/ 132702 h 266457"/>
              <a:gd name="connsiteX27" fmla="*/ 137631 w 266436"/>
              <a:gd name="connsiteY27" fmla="*/ 134395 h 266457"/>
              <a:gd name="connsiteX28" fmla="*/ 127529 w 266436"/>
              <a:gd name="connsiteY28" fmla="*/ 134395 h 266457"/>
              <a:gd name="connsiteX29" fmla="*/ 127529 w 266436"/>
              <a:gd name="connsiteY29" fmla="*/ 103835 h 266457"/>
              <a:gd name="connsiteX30" fmla="*/ 136465 w 266436"/>
              <a:gd name="connsiteY30" fmla="*/ 103835 h 266457"/>
              <a:gd name="connsiteX31" fmla="*/ 149759 w 266436"/>
              <a:gd name="connsiteY31" fmla="*/ 104557 h 266457"/>
              <a:gd name="connsiteX32" fmla="*/ 157197 w 266436"/>
              <a:gd name="connsiteY32" fmla="*/ 109331 h 266457"/>
              <a:gd name="connsiteX33" fmla="*/ 160139 w 266436"/>
              <a:gd name="connsiteY33" fmla="*/ 119046 h 266457"/>
              <a:gd name="connsiteX34" fmla="*/ 158030 w 266436"/>
              <a:gd name="connsiteY34" fmla="*/ 127428 h 26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66436" h="266457">
                <a:moveTo>
                  <a:pt x="0" y="133229"/>
                </a:moveTo>
                <a:cubicBezTo>
                  <a:pt x="0" y="206699"/>
                  <a:pt x="59754" y="266458"/>
                  <a:pt x="133218" y="266458"/>
                </a:cubicBezTo>
                <a:cubicBezTo>
                  <a:pt x="206683" y="266458"/>
                  <a:pt x="266437" y="206671"/>
                  <a:pt x="266437" y="133229"/>
                </a:cubicBezTo>
                <a:cubicBezTo>
                  <a:pt x="266409" y="59787"/>
                  <a:pt x="206655" y="0"/>
                  <a:pt x="133218" y="0"/>
                </a:cubicBezTo>
                <a:cubicBezTo>
                  <a:pt x="59754" y="0"/>
                  <a:pt x="0" y="59787"/>
                  <a:pt x="0" y="133229"/>
                </a:cubicBezTo>
                <a:lnTo>
                  <a:pt x="0" y="133229"/>
                </a:lnTo>
                <a:close/>
                <a:moveTo>
                  <a:pt x="23452" y="133229"/>
                </a:moveTo>
                <a:cubicBezTo>
                  <a:pt x="23452" y="72693"/>
                  <a:pt x="72687" y="23454"/>
                  <a:pt x="133218" y="23454"/>
                </a:cubicBezTo>
                <a:cubicBezTo>
                  <a:pt x="193722" y="23454"/>
                  <a:pt x="242985" y="72721"/>
                  <a:pt x="242985" y="133229"/>
                </a:cubicBezTo>
                <a:cubicBezTo>
                  <a:pt x="242985" y="193765"/>
                  <a:pt x="193750" y="243032"/>
                  <a:pt x="133218" y="243032"/>
                </a:cubicBezTo>
                <a:cubicBezTo>
                  <a:pt x="72687" y="243032"/>
                  <a:pt x="23452" y="193765"/>
                  <a:pt x="23452" y="133229"/>
                </a:cubicBezTo>
                <a:lnTo>
                  <a:pt x="23452" y="133229"/>
                </a:lnTo>
                <a:close/>
                <a:moveTo>
                  <a:pt x="173656" y="97951"/>
                </a:moveTo>
                <a:cubicBezTo>
                  <a:pt x="170159" y="92594"/>
                  <a:pt x="165773" y="89097"/>
                  <a:pt x="160583" y="87515"/>
                </a:cubicBezTo>
                <a:cubicBezTo>
                  <a:pt x="157170" y="86460"/>
                  <a:pt x="149898" y="85933"/>
                  <a:pt x="138769" y="85933"/>
                </a:cubicBezTo>
                <a:lnTo>
                  <a:pt x="109294" y="85933"/>
                </a:lnTo>
                <a:lnTo>
                  <a:pt x="109294" y="192571"/>
                </a:lnTo>
                <a:lnTo>
                  <a:pt x="127529" y="192571"/>
                </a:lnTo>
                <a:lnTo>
                  <a:pt x="127529" y="152325"/>
                </a:lnTo>
                <a:lnTo>
                  <a:pt x="139518" y="152325"/>
                </a:lnTo>
                <a:cubicBezTo>
                  <a:pt x="147845" y="152325"/>
                  <a:pt x="154228" y="151825"/>
                  <a:pt x="158613" y="150798"/>
                </a:cubicBezTo>
                <a:cubicBezTo>
                  <a:pt x="161833" y="149966"/>
                  <a:pt x="165024" y="148301"/>
                  <a:pt x="168161" y="145747"/>
                </a:cubicBezTo>
                <a:cubicBezTo>
                  <a:pt x="171269" y="143221"/>
                  <a:pt x="173877" y="139724"/>
                  <a:pt x="175903" y="135227"/>
                </a:cubicBezTo>
                <a:cubicBezTo>
                  <a:pt x="177902" y="130786"/>
                  <a:pt x="178929" y="125263"/>
                  <a:pt x="178929" y="118740"/>
                </a:cubicBezTo>
                <a:cubicBezTo>
                  <a:pt x="178929" y="110247"/>
                  <a:pt x="177153" y="103308"/>
                  <a:pt x="173656" y="97951"/>
                </a:cubicBezTo>
                <a:close/>
                <a:moveTo>
                  <a:pt x="158030" y="127428"/>
                </a:moveTo>
                <a:cubicBezTo>
                  <a:pt x="156615" y="129815"/>
                  <a:pt x="154700" y="131564"/>
                  <a:pt x="152257" y="132702"/>
                </a:cubicBezTo>
                <a:cubicBezTo>
                  <a:pt x="149787" y="133840"/>
                  <a:pt x="144930" y="134395"/>
                  <a:pt x="137631" y="134395"/>
                </a:cubicBezTo>
                <a:lnTo>
                  <a:pt x="127529" y="134395"/>
                </a:lnTo>
                <a:lnTo>
                  <a:pt x="127529" y="103835"/>
                </a:lnTo>
                <a:lnTo>
                  <a:pt x="136465" y="103835"/>
                </a:lnTo>
                <a:cubicBezTo>
                  <a:pt x="143099" y="103835"/>
                  <a:pt x="147567" y="104057"/>
                  <a:pt x="149759" y="104557"/>
                </a:cubicBezTo>
                <a:cubicBezTo>
                  <a:pt x="152757" y="105195"/>
                  <a:pt x="155255" y="106805"/>
                  <a:pt x="157197" y="109331"/>
                </a:cubicBezTo>
                <a:cubicBezTo>
                  <a:pt x="159168" y="111857"/>
                  <a:pt x="160139" y="115104"/>
                  <a:pt x="160139" y="119046"/>
                </a:cubicBezTo>
                <a:cubicBezTo>
                  <a:pt x="160112" y="122238"/>
                  <a:pt x="159418" y="125013"/>
                  <a:pt x="158030" y="127428"/>
                </a:cubicBezTo>
                <a:close/>
              </a:path>
            </a:pathLst>
          </a:custGeom>
          <a:solidFill>
            <a:srgbClr val="000000"/>
          </a:solidFill>
          <a:ln w="277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80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71A3168E-1243-4D6D-837C-C40DAC95D7D6}"/>
              </a:ext>
            </a:extLst>
          </p:cNvPr>
          <p:cNvSpPr txBox="1"/>
          <p:nvPr/>
        </p:nvSpPr>
        <p:spPr>
          <a:xfrm>
            <a:off x="8727662" y="4158531"/>
            <a:ext cx="7441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dirty="0">
                <a:ln/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t</a:t>
            </a:r>
            <a:r>
              <a:rPr lang="en-US" sz="900" spc="0" baseline="0" dirty="0">
                <a:ln/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hird party</a:t>
            </a:r>
          </a:p>
        </p:txBody>
      </p:sp>
      <p:sp>
        <p:nvSpPr>
          <p:cNvPr id="257" name="TextBox 256">
            <a:extLst>
              <a:ext uri="{FF2B5EF4-FFF2-40B4-BE49-F238E27FC236}">
                <a16:creationId xmlns:a16="http://schemas.microsoft.com/office/drawing/2014/main" id="{BC5AD1CC-31F8-4927-8824-E9A1D9D29D0D}"/>
              </a:ext>
            </a:extLst>
          </p:cNvPr>
          <p:cNvSpPr txBox="1"/>
          <p:nvPr/>
        </p:nvSpPr>
        <p:spPr>
          <a:xfrm>
            <a:off x="8789787" y="4983978"/>
            <a:ext cx="8819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spc="0" baseline="0" dirty="0">
                <a:ln/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OEM systems</a:t>
            </a:r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406CD784-6597-4AB2-B872-F26808591B26}"/>
              </a:ext>
            </a:extLst>
          </p:cNvPr>
          <p:cNvSpPr txBox="1"/>
          <p:nvPr/>
        </p:nvSpPr>
        <p:spPr>
          <a:xfrm>
            <a:off x="8904585" y="5145092"/>
            <a:ext cx="7232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dirty="0">
                <a:ln/>
                <a:solidFill>
                  <a:srgbClr val="232F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a</a:t>
            </a:r>
            <a:r>
              <a:rPr lang="en-US" sz="900" spc="0" baseline="0" dirty="0">
                <a:ln/>
                <a:solidFill>
                  <a:srgbClr val="232F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fter </a:t>
            </a:r>
            <a:r>
              <a:rPr lang="en-US" sz="900" dirty="0">
                <a:ln/>
                <a:solidFill>
                  <a:srgbClr val="232F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s</a:t>
            </a:r>
            <a:r>
              <a:rPr lang="en-US" sz="900" spc="0" baseline="0" dirty="0">
                <a:ln/>
                <a:solidFill>
                  <a:srgbClr val="232F3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ales</a:t>
            </a:r>
          </a:p>
        </p:txBody>
      </p:sp>
      <p:sp>
        <p:nvSpPr>
          <p:cNvPr id="259" name="Freeform 1221">
            <a:extLst>
              <a:ext uri="{FF2B5EF4-FFF2-40B4-BE49-F238E27FC236}">
                <a16:creationId xmlns:a16="http://schemas.microsoft.com/office/drawing/2014/main" id="{E5200A08-5F2F-4181-AA15-04B27F4AC410}"/>
              </a:ext>
            </a:extLst>
          </p:cNvPr>
          <p:cNvSpPr/>
          <p:nvPr/>
        </p:nvSpPr>
        <p:spPr>
          <a:xfrm>
            <a:off x="9505923" y="5380640"/>
            <a:ext cx="266436" cy="331434"/>
          </a:xfrm>
          <a:custGeom>
            <a:avLst/>
            <a:gdLst>
              <a:gd name="connsiteX0" fmla="*/ 0 w 266436"/>
              <a:gd name="connsiteY0" fmla="*/ 331435 h 331434"/>
              <a:gd name="connsiteX1" fmla="*/ 0 w 266436"/>
              <a:gd name="connsiteY1" fmla="*/ 15960 h 331434"/>
              <a:gd name="connsiteX2" fmla="*/ 16292 w 266436"/>
              <a:gd name="connsiteY2" fmla="*/ 0 h 331434"/>
              <a:gd name="connsiteX3" fmla="*/ 154450 w 266436"/>
              <a:gd name="connsiteY3" fmla="*/ 0 h 331434"/>
              <a:gd name="connsiteX4" fmla="*/ 171463 w 266436"/>
              <a:gd name="connsiteY4" fmla="*/ 15960 h 331434"/>
              <a:gd name="connsiteX5" fmla="*/ 171463 w 266436"/>
              <a:gd name="connsiteY5" fmla="*/ 117130 h 331434"/>
              <a:gd name="connsiteX6" fmla="*/ 111598 w 266436"/>
              <a:gd name="connsiteY6" fmla="*/ 150743 h 331434"/>
              <a:gd name="connsiteX7" fmla="*/ 111598 w 266436"/>
              <a:gd name="connsiteY7" fmla="*/ 250582 h 331434"/>
              <a:gd name="connsiteX8" fmla="*/ 25867 w 266436"/>
              <a:gd name="connsiteY8" fmla="*/ 250582 h 331434"/>
              <a:gd name="connsiteX9" fmla="*/ 25867 w 266436"/>
              <a:gd name="connsiteY9" fmla="*/ 266541 h 331434"/>
              <a:gd name="connsiteX10" fmla="*/ 111598 w 266436"/>
              <a:gd name="connsiteY10" fmla="*/ 266541 h 331434"/>
              <a:gd name="connsiteX11" fmla="*/ 111598 w 266436"/>
              <a:gd name="connsiteY11" fmla="*/ 282862 h 331434"/>
              <a:gd name="connsiteX12" fmla="*/ 25867 w 266436"/>
              <a:gd name="connsiteY12" fmla="*/ 282862 h 331434"/>
              <a:gd name="connsiteX13" fmla="*/ 25867 w 266436"/>
              <a:gd name="connsiteY13" fmla="*/ 298822 h 331434"/>
              <a:gd name="connsiteX14" fmla="*/ 111598 w 266436"/>
              <a:gd name="connsiteY14" fmla="*/ 298822 h 331434"/>
              <a:gd name="connsiteX15" fmla="*/ 130360 w 266436"/>
              <a:gd name="connsiteY15" fmla="*/ 331435 h 331434"/>
              <a:gd name="connsiteX16" fmla="*/ 25867 w 266436"/>
              <a:gd name="connsiteY16" fmla="*/ 64894 h 331434"/>
              <a:gd name="connsiteX17" fmla="*/ 146651 w 266436"/>
              <a:gd name="connsiteY17" fmla="*/ 64894 h 331434"/>
              <a:gd name="connsiteX18" fmla="*/ 146651 w 266436"/>
              <a:gd name="connsiteY18" fmla="*/ 48573 h 331434"/>
              <a:gd name="connsiteX19" fmla="*/ 25867 w 266436"/>
              <a:gd name="connsiteY19" fmla="*/ 48573 h 331434"/>
              <a:gd name="connsiteX20" fmla="*/ 196247 w 266436"/>
              <a:gd name="connsiteY20" fmla="*/ 131786 h 331434"/>
              <a:gd name="connsiteX21" fmla="*/ 129805 w 266436"/>
              <a:gd name="connsiteY21" fmla="*/ 155323 h 331434"/>
              <a:gd name="connsiteX22" fmla="*/ 198745 w 266436"/>
              <a:gd name="connsiteY22" fmla="*/ 178027 h 331434"/>
              <a:gd name="connsiteX23" fmla="*/ 266437 w 266436"/>
              <a:gd name="connsiteY23" fmla="*/ 154907 h 331434"/>
              <a:gd name="connsiteX24" fmla="*/ 198745 w 266436"/>
              <a:gd name="connsiteY24" fmla="*/ 131786 h 331434"/>
              <a:gd name="connsiteX25" fmla="*/ 129305 w 266436"/>
              <a:gd name="connsiteY25" fmla="*/ 170700 h 331434"/>
              <a:gd name="connsiteX26" fmla="*/ 197857 w 266436"/>
              <a:gd name="connsiteY26" fmla="*/ 187131 h 331434"/>
              <a:gd name="connsiteX27" fmla="*/ 266409 w 266436"/>
              <a:gd name="connsiteY27" fmla="*/ 170700 h 331434"/>
              <a:gd name="connsiteX28" fmla="*/ 266409 w 266436"/>
              <a:gd name="connsiteY28" fmla="*/ 305483 h 331434"/>
              <a:gd name="connsiteX29" fmla="*/ 241958 w 266436"/>
              <a:gd name="connsiteY29" fmla="*/ 324440 h 331434"/>
              <a:gd name="connsiteX30" fmla="*/ 157281 w 266436"/>
              <a:gd name="connsiteY30" fmla="*/ 325440 h 331434"/>
              <a:gd name="connsiteX31" fmla="*/ 129305 w 266436"/>
              <a:gd name="connsiteY31" fmla="*/ 305483 h 331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66436" h="331434">
                <a:moveTo>
                  <a:pt x="0" y="331435"/>
                </a:moveTo>
                <a:lnTo>
                  <a:pt x="0" y="15960"/>
                </a:lnTo>
                <a:cubicBezTo>
                  <a:pt x="333" y="7550"/>
                  <a:pt x="7327" y="666"/>
                  <a:pt x="16292" y="0"/>
                </a:cubicBezTo>
                <a:lnTo>
                  <a:pt x="154450" y="0"/>
                </a:lnTo>
                <a:cubicBezTo>
                  <a:pt x="163692" y="333"/>
                  <a:pt x="171102" y="7300"/>
                  <a:pt x="171463" y="15960"/>
                </a:cubicBezTo>
                <a:lnTo>
                  <a:pt x="171463" y="117130"/>
                </a:lnTo>
                <a:cubicBezTo>
                  <a:pt x="138769" y="119740"/>
                  <a:pt x="113902" y="133701"/>
                  <a:pt x="111598" y="150743"/>
                </a:cubicBezTo>
                <a:lnTo>
                  <a:pt x="111598" y="250582"/>
                </a:lnTo>
                <a:lnTo>
                  <a:pt x="25867" y="250582"/>
                </a:lnTo>
                <a:lnTo>
                  <a:pt x="25867" y="266541"/>
                </a:lnTo>
                <a:lnTo>
                  <a:pt x="111598" y="266541"/>
                </a:lnTo>
                <a:lnTo>
                  <a:pt x="111598" y="282862"/>
                </a:lnTo>
                <a:lnTo>
                  <a:pt x="25867" y="282862"/>
                </a:lnTo>
                <a:lnTo>
                  <a:pt x="25867" y="298822"/>
                </a:lnTo>
                <a:lnTo>
                  <a:pt x="111598" y="298822"/>
                </a:lnTo>
                <a:cubicBezTo>
                  <a:pt x="111099" y="312089"/>
                  <a:pt x="118287" y="324579"/>
                  <a:pt x="130360" y="331435"/>
                </a:cubicBezTo>
                <a:close/>
                <a:moveTo>
                  <a:pt x="25867" y="64894"/>
                </a:moveTo>
                <a:lnTo>
                  <a:pt x="146651" y="64894"/>
                </a:lnTo>
                <a:lnTo>
                  <a:pt x="146651" y="48573"/>
                </a:lnTo>
                <a:lnTo>
                  <a:pt x="25867" y="48573"/>
                </a:lnTo>
                <a:close/>
                <a:moveTo>
                  <a:pt x="196247" y="131786"/>
                </a:moveTo>
                <a:cubicBezTo>
                  <a:pt x="158863" y="132008"/>
                  <a:pt x="129111" y="142555"/>
                  <a:pt x="129805" y="155323"/>
                </a:cubicBezTo>
                <a:cubicBezTo>
                  <a:pt x="130471" y="168091"/>
                  <a:pt x="161333" y="178277"/>
                  <a:pt x="198745" y="178027"/>
                </a:cubicBezTo>
                <a:cubicBezTo>
                  <a:pt x="236130" y="178027"/>
                  <a:pt x="266437" y="167674"/>
                  <a:pt x="266437" y="154907"/>
                </a:cubicBezTo>
                <a:cubicBezTo>
                  <a:pt x="266437" y="142139"/>
                  <a:pt x="236130" y="131786"/>
                  <a:pt x="198745" y="131786"/>
                </a:cubicBezTo>
                <a:close/>
                <a:moveTo>
                  <a:pt x="129305" y="170700"/>
                </a:moveTo>
                <a:cubicBezTo>
                  <a:pt x="137465" y="180386"/>
                  <a:pt x="165635" y="187131"/>
                  <a:pt x="197857" y="187131"/>
                </a:cubicBezTo>
                <a:cubicBezTo>
                  <a:pt x="230079" y="187131"/>
                  <a:pt x="258249" y="180386"/>
                  <a:pt x="266409" y="170700"/>
                </a:cubicBezTo>
                <a:lnTo>
                  <a:pt x="266409" y="305483"/>
                </a:lnTo>
                <a:cubicBezTo>
                  <a:pt x="264522" y="312727"/>
                  <a:pt x="255834" y="319472"/>
                  <a:pt x="241958" y="324440"/>
                </a:cubicBezTo>
                <a:cubicBezTo>
                  <a:pt x="217368" y="332656"/>
                  <a:pt x="182925" y="333072"/>
                  <a:pt x="157281" y="325440"/>
                </a:cubicBezTo>
                <a:cubicBezTo>
                  <a:pt x="142072" y="321443"/>
                  <a:pt x="131636" y="314004"/>
                  <a:pt x="129305" y="305483"/>
                </a:cubicBezTo>
                <a:close/>
              </a:path>
            </a:pathLst>
          </a:custGeom>
          <a:solidFill>
            <a:srgbClr val="515151"/>
          </a:solidFill>
          <a:ln w="277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80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60" name="TextBox 259">
            <a:extLst>
              <a:ext uri="{FF2B5EF4-FFF2-40B4-BE49-F238E27FC236}">
                <a16:creationId xmlns:a16="http://schemas.microsoft.com/office/drawing/2014/main" id="{7D6D6843-92DD-4D68-8943-4CE4B2D48407}"/>
              </a:ext>
            </a:extLst>
          </p:cNvPr>
          <p:cNvSpPr txBox="1"/>
          <p:nvPr/>
        </p:nvSpPr>
        <p:spPr>
          <a:xfrm>
            <a:off x="9208141" y="5694194"/>
            <a:ext cx="880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n/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d</a:t>
            </a:r>
            <a:r>
              <a:rPr lang="en-US" sz="900" spc="0" baseline="0" dirty="0">
                <a:ln/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ealer </a:t>
            </a:r>
          </a:p>
          <a:p>
            <a:pPr algn="ctr"/>
            <a:r>
              <a:rPr lang="en-US" sz="900" dirty="0">
                <a:ln/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m</a:t>
            </a:r>
            <a:r>
              <a:rPr lang="en-US" sz="900" spc="0" baseline="0" dirty="0">
                <a:ln/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anagement</a:t>
            </a:r>
          </a:p>
        </p:txBody>
      </p:sp>
      <p:sp>
        <p:nvSpPr>
          <p:cNvPr id="261" name="Freeform 1223">
            <a:extLst>
              <a:ext uri="{FF2B5EF4-FFF2-40B4-BE49-F238E27FC236}">
                <a16:creationId xmlns:a16="http://schemas.microsoft.com/office/drawing/2014/main" id="{43529C0C-FF72-4046-99BF-E55BE9EB641D}"/>
              </a:ext>
            </a:extLst>
          </p:cNvPr>
          <p:cNvSpPr/>
          <p:nvPr/>
        </p:nvSpPr>
        <p:spPr>
          <a:xfrm>
            <a:off x="8727662" y="5385860"/>
            <a:ext cx="283088" cy="331434"/>
          </a:xfrm>
          <a:custGeom>
            <a:avLst/>
            <a:gdLst>
              <a:gd name="connsiteX0" fmla="*/ 0 w 283088"/>
              <a:gd name="connsiteY0" fmla="*/ 331435 h 331434"/>
              <a:gd name="connsiteX1" fmla="*/ 0 w 283088"/>
              <a:gd name="connsiteY1" fmla="*/ 15960 h 331434"/>
              <a:gd name="connsiteX2" fmla="*/ 17318 w 283088"/>
              <a:gd name="connsiteY2" fmla="*/ 0 h 331434"/>
              <a:gd name="connsiteX3" fmla="*/ 164108 w 283088"/>
              <a:gd name="connsiteY3" fmla="*/ 0 h 331434"/>
              <a:gd name="connsiteX4" fmla="*/ 182176 w 283088"/>
              <a:gd name="connsiteY4" fmla="*/ 15960 h 331434"/>
              <a:gd name="connsiteX5" fmla="*/ 182176 w 283088"/>
              <a:gd name="connsiteY5" fmla="*/ 117130 h 331434"/>
              <a:gd name="connsiteX6" fmla="*/ 118564 w 283088"/>
              <a:gd name="connsiteY6" fmla="*/ 150743 h 331434"/>
              <a:gd name="connsiteX7" fmla="*/ 118564 w 283088"/>
              <a:gd name="connsiteY7" fmla="*/ 250582 h 331434"/>
              <a:gd name="connsiteX8" fmla="*/ 27476 w 283088"/>
              <a:gd name="connsiteY8" fmla="*/ 250582 h 331434"/>
              <a:gd name="connsiteX9" fmla="*/ 27476 w 283088"/>
              <a:gd name="connsiteY9" fmla="*/ 266541 h 331434"/>
              <a:gd name="connsiteX10" fmla="*/ 118564 w 283088"/>
              <a:gd name="connsiteY10" fmla="*/ 266541 h 331434"/>
              <a:gd name="connsiteX11" fmla="*/ 118564 w 283088"/>
              <a:gd name="connsiteY11" fmla="*/ 282862 h 331434"/>
              <a:gd name="connsiteX12" fmla="*/ 27476 w 283088"/>
              <a:gd name="connsiteY12" fmla="*/ 282862 h 331434"/>
              <a:gd name="connsiteX13" fmla="*/ 27476 w 283088"/>
              <a:gd name="connsiteY13" fmla="*/ 298822 h 331434"/>
              <a:gd name="connsiteX14" fmla="*/ 118564 w 283088"/>
              <a:gd name="connsiteY14" fmla="*/ 298822 h 331434"/>
              <a:gd name="connsiteX15" fmla="*/ 138519 w 283088"/>
              <a:gd name="connsiteY15" fmla="*/ 331435 h 331434"/>
              <a:gd name="connsiteX16" fmla="*/ 27476 w 283088"/>
              <a:gd name="connsiteY16" fmla="*/ 64894 h 331434"/>
              <a:gd name="connsiteX17" fmla="*/ 155837 w 283088"/>
              <a:gd name="connsiteY17" fmla="*/ 64894 h 331434"/>
              <a:gd name="connsiteX18" fmla="*/ 155837 w 283088"/>
              <a:gd name="connsiteY18" fmla="*/ 48573 h 331434"/>
              <a:gd name="connsiteX19" fmla="*/ 27476 w 283088"/>
              <a:gd name="connsiteY19" fmla="*/ 48573 h 331434"/>
              <a:gd name="connsiteX20" fmla="*/ 208514 w 283088"/>
              <a:gd name="connsiteY20" fmla="*/ 131786 h 331434"/>
              <a:gd name="connsiteX21" fmla="*/ 137909 w 283088"/>
              <a:gd name="connsiteY21" fmla="*/ 155323 h 331434"/>
              <a:gd name="connsiteX22" fmla="*/ 211151 w 283088"/>
              <a:gd name="connsiteY22" fmla="*/ 178027 h 331434"/>
              <a:gd name="connsiteX23" fmla="*/ 283089 w 283088"/>
              <a:gd name="connsiteY23" fmla="*/ 154907 h 331434"/>
              <a:gd name="connsiteX24" fmla="*/ 211151 w 283088"/>
              <a:gd name="connsiteY24" fmla="*/ 131786 h 331434"/>
              <a:gd name="connsiteX25" fmla="*/ 137381 w 283088"/>
              <a:gd name="connsiteY25" fmla="*/ 170700 h 331434"/>
              <a:gd name="connsiteX26" fmla="*/ 210207 w 283088"/>
              <a:gd name="connsiteY26" fmla="*/ 187131 h 331434"/>
              <a:gd name="connsiteX27" fmla="*/ 283061 w 283088"/>
              <a:gd name="connsiteY27" fmla="*/ 170700 h 331434"/>
              <a:gd name="connsiteX28" fmla="*/ 283061 w 283088"/>
              <a:gd name="connsiteY28" fmla="*/ 305483 h 331434"/>
              <a:gd name="connsiteX29" fmla="*/ 257083 w 283088"/>
              <a:gd name="connsiteY29" fmla="*/ 324440 h 331434"/>
              <a:gd name="connsiteX30" fmla="*/ 167133 w 283088"/>
              <a:gd name="connsiteY30" fmla="*/ 325440 h 331434"/>
              <a:gd name="connsiteX31" fmla="*/ 137381 w 283088"/>
              <a:gd name="connsiteY31" fmla="*/ 305483 h 331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83088" h="331434">
                <a:moveTo>
                  <a:pt x="0" y="331435"/>
                </a:moveTo>
                <a:lnTo>
                  <a:pt x="0" y="15960"/>
                </a:lnTo>
                <a:cubicBezTo>
                  <a:pt x="360" y="7550"/>
                  <a:pt x="7799" y="666"/>
                  <a:pt x="17318" y="0"/>
                </a:cubicBezTo>
                <a:lnTo>
                  <a:pt x="164108" y="0"/>
                </a:lnTo>
                <a:cubicBezTo>
                  <a:pt x="173933" y="333"/>
                  <a:pt x="181787" y="7300"/>
                  <a:pt x="182176" y="15960"/>
                </a:cubicBezTo>
                <a:lnTo>
                  <a:pt x="182176" y="117130"/>
                </a:lnTo>
                <a:cubicBezTo>
                  <a:pt x="147429" y="119740"/>
                  <a:pt x="121035" y="133701"/>
                  <a:pt x="118564" y="150743"/>
                </a:cubicBezTo>
                <a:lnTo>
                  <a:pt x="118564" y="250582"/>
                </a:lnTo>
                <a:lnTo>
                  <a:pt x="27476" y="250582"/>
                </a:lnTo>
                <a:lnTo>
                  <a:pt x="27476" y="266541"/>
                </a:lnTo>
                <a:lnTo>
                  <a:pt x="118564" y="266541"/>
                </a:lnTo>
                <a:lnTo>
                  <a:pt x="118564" y="282862"/>
                </a:lnTo>
                <a:lnTo>
                  <a:pt x="27476" y="282862"/>
                </a:lnTo>
                <a:lnTo>
                  <a:pt x="27476" y="298822"/>
                </a:lnTo>
                <a:lnTo>
                  <a:pt x="118564" y="298822"/>
                </a:lnTo>
                <a:cubicBezTo>
                  <a:pt x="118037" y="312089"/>
                  <a:pt x="125669" y="324579"/>
                  <a:pt x="138519" y="331435"/>
                </a:cubicBezTo>
                <a:close/>
                <a:moveTo>
                  <a:pt x="27476" y="64894"/>
                </a:moveTo>
                <a:lnTo>
                  <a:pt x="155837" y="64894"/>
                </a:lnTo>
                <a:lnTo>
                  <a:pt x="155837" y="48573"/>
                </a:lnTo>
                <a:lnTo>
                  <a:pt x="27476" y="48573"/>
                </a:lnTo>
                <a:close/>
                <a:moveTo>
                  <a:pt x="208514" y="131786"/>
                </a:moveTo>
                <a:cubicBezTo>
                  <a:pt x="168799" y="132008"/>
                  <a:pt x="137187" y="142555"/>
                  <a:pt x="137909" y="155323"/>
                </a:cubicBezTo>
                <a:cubicBezTo>
                  <a:pt x="138630" y="168091"/>
                  <a:pt x="171435" y="178277"/>
                  <a:pt x="211151" y="178027"/>
                </a:cubicBezTo>
                <a:cubicBezTo>
                  <a:pt x="250894" y="178027"/>
                  <a:pt x="283089" y="167674"/>
                  <a:pt x="283089" y="154907"/>
                </a:cubicBezTo>
                <a:cubicBezTo>
                  <a:pt x="283089" y="142139"/>
                  <a:pt x="250894" y="131786"/>
                  <a:pt x="211151" y="131786"/>
                </a:cubicBezTo>
                <a:close/>
                <a:moveTo>
                  <a:pt x="137381" y="170700"/>
                </a:moveTo>
                <a:cubicBezTo>
                  <a:pt x="146041" y="180386"/>
                  <a:pt x="175987" y="187131"/>
                  <a:pt x="210207" y="187131"/>
                </a:cubicBezTo>
                <a:cubicBezTo>
                  <a:pt x="244456" y="187131"/>
                  <a:pt x="274402" y="180386"/>
                  <a:pt x="283061" y="170700"/>
                </a:cubicBezTo>
                <a:lnTo>
                  <a:pt x="283061" y="305483"/>
                </a:lnTo>
                <a:cubicBezTo>
                  <a:pt x="281063" y="312727"/>
                  <a:pt x="271821" y="319472"/>
                  <a:pt x="257083" y="324440"/>
                </a:cubicBezTo>
                <a:cubicBezTo>
                  <a:pt x="230939" y="332656"/>
                  <a:pt x="194360" y="333072"/>
                  <a:pt x="167133" y="325440"/>
                </a:cubicBezTo>
                <a:cubicBezTo>
                  <a:pt x="150953" y="321443"/>
                  <a:pt x="139851" y="314004"/>
                  <a:pt x="137381" y="305483"/>
                </a:cubicBezTo>
                <a:close/>
              </a:path>
            </a:pathLst>
          </a:custGeom>
          <a:solidFill>
            <a:srgbClr val="515151"/>
          </a:solidFill>
          <a:ln w="277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80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62" name="TextBox 261">
            <a:extLst>
              <a:ext uri="{FF2B5EF4-FFF2-40B4-BE49-F238E27FC236}">
                <a16:creationId xmlns:a16="http://schemas.microsoft.com/office/drawing/2014/main" id="{523B6489-E7A2-4E35-A0DA-CA4E2A9AB106}"/>
              </a:ext>
            </a:extLst>
          </p:cNvPr>
          <p:cNvSpPr txBox="1"/>
          <p:nvPr/>
        </p:nvSpPr>
        <p:spPr>
          <a:xfrm>
            <a:off x="8413694" y="5705995"/>
            <a:ext cx="842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0" baseline="0" dirty="0">
                <a:ln/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parts </a:t>
            </a:r>
            <a:r>
              <a:rPr lang="en-US" sz="900" dirty="0">
                <a:ln/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i</a:t>
            </a:r>
            <a:r>
              <a:rPr lang="en-US" sz="900" spc="0" baseline="0" dirty="0">
                <a:ln/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nventory</a:t>
            </a:r>
          </a:p>
        </p:txBody>
      </p:sp>
      <p:cxnSp>
        <p:nvCxnSpPr>
          <p:cNvPr id="263" name="Straight Arrow Connector 262">
            <a:extLst>
              <a:ext uri="{FF2B5EF4-FFF2-40B4-BE49-F238E27FC236}">
                <a16:creationId xmlns:a16="http://schemas.microsoft.com/office/drawing/2014/main" id="{F18A02B4-B658-49F3-8BA9-B6143217CD33}"/>
              </a:ext>
            </a:extLst>
          </p:cNvPr>
          <p:cNvCxnSpPr>
            <a:cxnSpLocks/>
          </p:cNvCxnSpPr>
          <p:nvPr/>
        </p:nvCxnSpPr>
        <p:spPr>
          <a:xfrm flipH="1">
            <a:off x="5869092" y="2507531"/>
            <a:ext cx="388868" cy="0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Arrow Connector 263">
            <a:extLst>
              <a:ext uri="{FF2B5EF4-FFF2-40B4-BE49-F238E27FC236}">
                <a16:creationId xmlns:a16="http://schemas.microsoft.com/office/drawing/2014/main" id="{76F71CD6-1F9C-44D1-AA99-347AB3708478}"/>
              </a:ext>
            </a:extLst>
          </p:cNvPr>
          <p:cNvCxnSpPr>
            <a:cxnSpLocks/>
          </p:cNvCxnSpPr>
          <p:nvPr/>
        </p:nvCxnSpPr>
        <p:spPr>
          <a:xfrm>
            <a:off x="4020317" y="3973574"/>
            <a:ext cx="0" cy="208932"/>
          </a:xfrm>
          <a:prstGeom prst="straightConnector1">
            <a:avLst/>
          </a:prstGeom>
          <a:ln w="12700">
            <a:solidFill>
              <a:schemeClr val="tx2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Arrow Connector 264">
            <a:extLst>
              <a:ext uri="{FF2B5EF4-FFF2-40B4-BE49-F238E27FC236}">
                <a16:creationId xmlns:a16="http://schemas.microsoft.com/office/drawing/2014/main" id="{03559CAA-181A-4E1E-B227-8826597AE183}"/>
              </a:ext>
            </a:extLst>
          </p:cNvPr>
          <p:cNvCxnSpPr>
            <a:cxnSpLocks/>
          </p:cNvCxnSpPr>
          <p:nvPr/>
        </p:nvCxnSpPr>
        <p:spPr>
          <a:xfrm>
            <a:off x="7491250" y="3784713"/>
            <a:ext cx="0" cy="365760"/>
          </a:xfrm>
          <a:prstGeom prst="straightConnector1">
            <a:avLst/>
          </a:prstGeom>
          <a:ln w="12700">
            <a:solidFill>
              <a:schemeClr val="tx2"/>
            </a:solidFill>
            <a:prstDash val="dash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3AC2DD5C-DC34-446E-B0DC-9C2EEDECC623}"/>
              </a:ext>
            </a:extLst>
          </p:cNvPr>
          <p:cNvCxnSpPr>
            <a:cxnSpLocks/>
          </p:cNvCxnSpPr>
          <p:nvPr/>
        </p:nvCxnSpPr>
        <p:spPr>
          <a:xfrm>
            <a:off x="9455528" y="3957840"/>
            <a:ext cx="0" cy="208932"/>
          </a:xfrm>
          <a:prstGeom prst="straightConnector1">
            <a:avLst/>
          </a:prstGeom>
          <a:ln w="12700">
            <a:solidFill>
              <a:schemeClr val="tx2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Elbow Connector 1252">
            <a:extLst>
              <a:ext uri="{FF2B5EF4-FFF2-40B4-BE49-F238E27FC236}">
                <a16:creationId xmlns:a16="http://schemas.microsoft.com/office/drawing/2014/main" id="{43C59164-6A4F-4F61-B51D-B401062A183C}"/>
              </a:ext>
            </a:extLst>
          </p:cNvPr>
          <p:cNvCxnSpPr>
            <a:cxnSpLocks/>
            <a:stCxn id="61" idx="2"/>
            <a:endCxn id="56" idx="0"/>
          </p:cNvCxnSpPr>
          <p:nvPr/>
        </p:nvCxnSpPr>
        <p:spPr>
          <a:xfrm rot="5400000">
            <a:off x="2115157" y="1727066"/>
            <a:ext cx="307574" cy="269937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Elbow Connector 1257">
            <a:extLst>
              <a:ext uri="{FF2B5EF4-FFF2-40B4-BE49-F238E27FC236}">
                <a16:creationId xmlns:a16="http://schemas.microsoft.com/office/drawing/2014/main" id="{CE37DF94-229F-4A65-822C-2D67D0811C05}"/>
              </a:ext>
            </a:extLst>
          </p:cNvPr>
          <p:cNvCxnSpPr>
            <a:cxnSpLocks/>
            <a:stCxn id="56" idx="3"/>
          </p:cNvCxnSpPr>
          <p:nvPr/>
        </p:nvCxnSpPr>
        <p:spPr>
          <a:xfrm>
            <a:off x="2408295" y="2290141"/>
            <a:ext cx="769233" cy="229493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TextBox 268">
            <a:extLst>
              <a:ext uri="{FF2B5EF4-FFF2-40B4-BE49-F238E27FC236}">
                <a16:creationId xmlns:a16="http://schemas.microsoft.com/office/drawing/2014/main" id="{312A91A9-D0C3-4B9D-BEE9-2B35C14169A8}"/>
              </a:ext>
            </a:extLst>
          </p:cNvPr>
          <p:cNvSpPr txBox="1"/>
          <p:nvPr/>
        </p:nvSpPr>
        <p:spPr>
          <a:xfrm>
            <a:off x="4158848" y="933009"/>
            <a:ext cx="9950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>
                <a:ln/>
                <a:solidFill>
                  <a:srgbClr val="5A6C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c</a:t>
            </a:r>
            <a:r>
              <a:rPr lang="en-US" sz="900" spc="0" baseline="0" dirty="0">
                <a:ln/>
                <a:solidFill>
                  <a:srgbClr val="5A6C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ontrol </a:t>
            </a:r>
            <a:r>
              <a:rPr lang="en-US" sz="900" dirty="0">
                <a:ln/>
                <a:solidFill>
                  <a:srgbClr val="5A6C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p</a:t>
            </a:r>
            <a:r>
              <a:rPr lang="en-US" sz="900" spc="0" baseline="0" dirty="0">
                <a:ln/>
                <a:solidFill>
                  <a:srgbClr val="5A6C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lane</a:t>
            </a: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D220030C-D1E2-4749-AD11-D517691A748A}"/>
              </a:ext>
            </a:extLst>
          </p:cNvPr>
          <p:cNvSpPr txBox="1"/>
          <p:nvPr/>
        </p:nvSpPr>
        <p:spPr>
          <a:xfrm>
            <a:off x="7798377" y="948836"/>
            <a:ext cx="7409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dirty="0">
                <a:ln/>
                <a:solidFill>
                  <a:srgbClr val="5A6C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d</a:t>
            </a:r>
            <a:r>
              <a:rPr lang="en-US" sz="900" spc="0" baseline="0" dirty="0">
                <a:ln/>
                <a:solidFill>
                  <a:srgbClr val="5A6C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ata </a:t>
            </a:r>
            <a:r>
              <a:rPr lang="en-US" sz="900" dirty="0">
                <a:ln/>
                <a:solidFill>
                  <a:srgbClr val="5A6C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p</a:t>
            </a:r>
            <a:r>
              <a:rPr lang="en-US" sz="900" spc="0" baseline="0" dirty="0">
                <a:ln/>
                <a:solidFill>
                  <a:srgbClr val="5A6C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lane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D9539983-8EF0-450F-893F-A149C0FDC575}"/>
              </a:ext>
            </a:extLst>
          </p:cNvPr>
          <p:cNvSpPr txBox="1"/>
          <p:nvPr/>
        </p:nvSpPr>
        <p:spPr>
          <a:xfrm>
            <a:off x="5356429" y="3994696"/>
            <a:ext cx="8178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dirty="0">
                <a:ln/>
                <a:solidFill>
                  <a:srgbClr val="5A6C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a</a:t>
            </a:r>
            <a:r>
              <a:rPr lang="en-US" sz="900" spc="0" baseline="0" dirty="0">
                <a:ln/>
                <a:solidFill>
                  <a:srgbClr val="5A6C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pplications</a:t>
            </a:r>
          </a:p>
        </p:txBody>
      </p:sp>
      <p:cxnSp>
        <p:nvCxnSpPr>
          <p:cNvPr id="272" name="Straight Arrow Connector 271">
            <a:extLst>
              <a:ext uri="{FF2B5EF4-FFF2-40B4-BE49-F238E27FC236}">
                <a16:creationId xmlns:a16="http://schemas.microsoft.com/office/drawing/2014/main" id="{F6EE5159-4397-4407-B2E1-B68996B91F26}"/>
              </a:ext>
            </a:extLst>
          </p:cNvPr>
          <p:cNvCxnSpPr>
            <a:cxnSpLocks/>
          </p:cNvCxnSpPr>
          <p:nvPr/>
        </p:nvCxnSpPr>
        <p:spPr>
          <a:xfrm flipH="1" flipV="1">
            <a:off x="8214958" y="5852607"/>
            <a:ext cx="365760" cy="0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Arrow Connector 272">
            <a:extLst>
              <a:ext uri="{FF2B5EF4-FFF2-40B4-BE49-F238E27FC236}">
                <a16:creationId xmlns:a16="http://schemas.microsoft.com/office/drawing/2014/main" id="{19E62346-4CD1-4D34-8076-D376AB0626AB}"/>
              </a:ext>
            </a:extLst>
          </p:cNvPr>
          <p:cNvCxnSpPr>
            <a:cxnSpLocks/>
          </p:cNvCxnSpPr>
          <p:nvPr/>
        </p:nvCxnSpPr>
        <p:spPr>
          <a:xfrm>
            <a:off x="9949116" y="3999625"/>
            <a:ext cx="0" cy="971484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NumBox 1">
            <a:extLst>
              <a:ext uri="{FF2B5EF4-FFF2-40B4-BE49-F238E27FC236}">
                <a16:creationId xmlns:a16="http://schemas.microsoft.com/office/drawing/2014/main" id="{F43C1A1C-BAA1-4C33-9175-3D1F32ED2206}"/>
              </a:ext>
            </a:extLst>
          </p:cNvPr>
          <p:cNvSpPr/>
          <p:nvPr/>
        </p:nvSpPr>
        <p:spPr>
          <a:xfrm>
            <a:off x="1608465" y="3818547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1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275" name="NumBox 1">
            <a:extLst>
              <a:ext uri="{FF2B5EF4-FFF2-40B4-BE49-F238E27FC236}">
                <a16:creationId xmlns:a16="http://schemas.microsoft.com/office/drawing/2014/main" id="{B7AB43EE-3C00-43A5-933D-606C6E025AFF}"/>
              </a:ext>
            </a:extLst>
          </p:cNvPr>
          <p:cNvSpPr/>
          <p:nvPr/>
        </p:nvSpPr>
        <p:spPr>
          <a:xfrm>
            <a:off x="5712733" y="1701697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1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F2598DFA-4E65-4FC7-A5EF-FABEEA3BA0E8}"/>
              </a:ext>
            </a:extLst>
          </p:cNvPr>
          <p:cNvGrpSpPr/>
          <p:nvPr/>
        </p:nvGrpSpPr>
        <p:grpSpPr>
          <a:xfrm>
            <a:off x="8362658" y="2899949"/>
            <a:ext cx="842252" cy="969088"/>
            <a:chOff x="6935032" y="3138354"/>
            <a:chExt cx="842252" cy="969088"/>
          </a:xfrm>
        </p:grpSpPr>
        <p:sp>
          <p:nvSpPr>
            <p:cNvPr id="277" name="Freeform 1273">
              <a:extLst>
                <a:ext uri="{FF2B5EF4-FFF2-40B4-BE49-F238E27FC236}">
                  <a16:creationId xmlns:a16="http://schemas.microsoft.com/office/drawing/2014/main" id="{5701A15F-3A97-4ED2-A207-A205E5180851}"/>
                </a:ext>
              </a:extLst>
            </p:cNvPr>
            <p:cNvSpPr/>
            <p:nvPr/>
          </p:nvSpPr>
          <p:spPr>
            <a:xfrm rot="5400000">
              <a:off x="6916396" y="3291970"/>
              <a:ext cx="883082" cy="659178"/>
            </a:xfrm>
            <a:custGeom>
              <a:avLst/>
              <a:gdLst>
                <a:gd name="connsiteX0" fmla="*/ 0 w 611472"/>
                <a:gd name="connsiteY0" fmla="*/ 0 h 908205"/>
                <a:gd name="connsiteX1" fmla="*/ 611473 w 611472"/>
                <a:gd name="connsiteY1" fmla="*/ 0 h 908205"/>
                <a:gd name="connsiteX2" fmla="*/ 611473 w 611472"/>
                <a:gd name="connsiteY2" fmla="*/ 908205 h 908205"/>
                <a:gd name="connsiteX3" fmla="*/ 0 w 611472"/>
                <a:gd name="connsiteY3" fmla="*/ 908205 h 90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1472" h="908205">
                  <a:moveTo>
                    <a:pt x="0" y="0"/>
                  </a:moveTo>
                  <a:lnTo>
                    <a:pt x="611473" y="0"/>
                  </a:lnTo>
                  <a:lnTo>
                    <a:pt x="611473" y="908205"/>
                  </a:lnTo>
                  <a:lnTo>
                    <a:pt x="0" y="908205"/>
                  </a:lnTo>
                  <a:close/>
                </a:path>
              </a:pathLst>
            </a:custGeom>
            <a:solidFill>
              <a:srgbClr val="EFF0F3"/>
            </a:solidFill>
            <a:ln w="27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8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278" name="TextBox 277">
              <a:extLst>
                <a:ext uri="{FF2B5EF4-FFF2-40B4-BE49-F238E27FC236}">
                  <a16:creationId xmlns:a16="http://schemas.microsoft.com/office/drawing/2014/main" id="{8279C32D-4702-4C2E-81BA-1019A3BA55A7}"/>
                </a:ext>
              </a:extLst>
            </p:cNvPr>
            <p:cNvSpPr txBox="1"/>
            <p:nvPr/>
          </p:nvSpPr>
          <p:spPr>
            <a:xfrm>
              <a:off x="7024248" y="3138354"/>
              <a:ext cx="69602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900" dirty="0">
                  <a:ln/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t</a:t>
              </a:r>
              <a:r>
                <a:rPr lang="en-US" sz="900" spc="0" baseline="0" dirty="0">
                  <a:ln/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sym typeface="Helvetica"/>
                  <a:rtl val="0"/>
                </a:rPr>
                <a:t>elemetry</a:t>
              </a:r>
            </a:p>
          </p:txBody>
        </p:sp>
        <p:pic>
          <p:nvPicPr>
            <p:cNvPr id="279" name="Graphic 19">
              <a:extLst>
                <a:ext uri="{FF2B5EF4-FFF2-40B4-BE49-F238E27FC236}">
                  <a16:creationId xmlns:a16="http://schemas.microsoft.com/office/drawing/2014/main" id="{9BB7E825-621E-45F4-855B-C4D09425EC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4247" y="3410459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0" name="TextBox 12">
              <a:extLst>
                <a:ext uri="{FF2B5EF4-FFF2-40B4-BE49-F238E27FC236}">
                  <a16:creationId xmlns:a16="http://schemas.microsoft.com/office/drawing/2014/main" id="{D2E56625-CC55-4892-9491-94895D623A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5032" y="3738110"/>
              <a:ext cx="8422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Timestream</a:t>
              </a:r>
            </a:p>
          </p:txBody>
        </p:sp>
      </p:grpSp>
      <p:sp>
        <p:nvSpPr>
          <p:cNvPr id="281" name="NumBox 1">
            <a:extLst>
              <a:ext uri="{FF2B5EF4-FFF2-40B4-BE49-F238E27FC236}">
                <a16:creationId xmlns:a16="http://schemas.microsoft.com/office/drawing/2014/main" id="{AED92559-A0A4-49E3-802A-45DE3A43690C}"/>
              </a:ext>
            </a:extLst>
          </p:cNvPr>
          <p:cNvSpPr/>
          <p:nvPr/>
        </p:nvSpPr>
        <p:spPr>
          <a:xfrm>
            <a:off x="8299259" y="3254741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1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282" name="NumBox 1">
            <a:extLst>
              <a:ext uri="{FF2B5EF4-FFF2-40B4-BE49-F238E27FC236}">
                <a16:creationId xmlns:a16="http://schemas.microsoft.com/office/drawing/2014/main" id="{B6ACC46C-A2C4-4E5E-9D11-31B673050722}"/>
              </a:ext>
            </a:extLst>
          </p:cNvPr>
          <p:cNvSpPr/>
          <p:nvPr/>
        </p:nvSpPr>
        <p:spPr>
          <a:xfrm>
            <a:off x="10250596" y="2720582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1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283" name="NumBox 1">
            <a:extLst>
              <a:ext uri="{FF2B5EF4-FFF2-40B4-BE49-F238E27FC236}">
                <a16:creationId xmlns:a16="http://schemas.microsoft.com/office/drawing/2014/main" id="{AF2A04A6-516E-40AD-BFDB-AEA069302FAB}"/>
              </a:ext>
            </a:extLst>
          </p:cNvPr>
          <p:cNvSpPr/>
          <p:nvPr/>
        </p:nvSpPr>
        <p:spPr>
          <a:xfrm>
            <a:off x="3066436" y="4313407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1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284" name="NumBox 1">
            <a:extLst>
              <a:ext uri="{FF2B5EF4-FFF2-40B4-BE49-F238E27FC236}">
                <a16:creationId xmlns:a16="http://schemas.microsoft.com/office/drawing/2014/main" id="{A11D4390-956D-434C-968D-DEF4DD85F404}"/>
              </a:ext>
            </a:extLst>
          </p:cNvPr>
          <p:cNvSpPr/>
          <p:nvPr/>
        </p:nvSpPr>
        <p:spPr>
          <a:xfrm>
            <a:off x="8061566" y="1308975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1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285" name="NumBox 1">
            <a:extLst>
              <a:ext uri="{FF2B5EF4-FFF2-40B4-BE49-F238E27FC236}">
                <a16:creationId xmlns:a16="http://schemas.microsoft.com/office/drawing/2014/main" id="{F9F65245-1CC3-41B7-8630-F38DE8C42C27}"/>
              </a:ext>
            </a:extLst>
          </p:cNvPr>
          <p:cNvSpPr/>
          <p:nvPr/>
        </p:nvSpPr>
        <p:spPr>
          <a:xfrm>
            <a:off x="4352154" y="4242913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1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286" name="NumBox 1">
            <a:extLst>
              <a:ext uri="{FF2B5EF4-FFF2-40B4-BE49-F238E27FC236}">
                <a16:creationId xmlns:a16="http://schemas.microsoft.com/office/drawing/2014/main" id="{BB82E56E-8D66-4D60-9555-147658075AAA}"/>
              </a:ext>
            </a:extLst>
          </p:cNvPr>
          <p:cNvSpPr/>
          <p:nvPr/>
        </p:nvSpPr>
        <p:spPr>
          <a:xfrm>
            <a:off x="7850477" y="4309897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1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4A49AAAA-1835-4080-B318-0D2A7EBD60D4}"/>
              </a:ext>
            </a:extLst>
          </p:cNvPr>
          <p:cNvSpPr txBox="1"/>
          <p:nvPr/>
        </p:nvSpPr>
        <p:spPr>
          <a:xfrm>
            <a:off x="1555743" y="1922684"/>
            <a:ext cx="5456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C-V2X</a:t>
            </a:r>
          </a:p>
        </p:txBody>
      </p:sp>
      <p:sp>
        <p:nvSpPr>
          <p:cNvPr id="288" name="Freeform 2">
            <a:extLst>
              <a:ext uri="{FF2B5EF4-FFF2-40B4-BE49-F238E27FC236}">
                <a16:creationId xmlns:a16="http://schemas.microsoft.com/office/drawing/2014/main" id="{8303B41E-9D1E-4E37-ACE7-804C8B41EB62}"/>
              </a:ext>
            </a:extLst>
          </p:cNvPr>
          <p:cNvSpPr/>
          <p:nvPr/>
        </p:nvSpPr>
        <p:spPr>
          <a:xfrm>
            <a:off x="8349128" y="4176126"/>
            <a:ext cx="1342372" cy="772294"/>
          </a:xfrm>
          <a:custGeom>
            <a:avLst/>
            <a:gdLst>
              <a:gd name="connsiteX0" fmla="*/ 0 w 3496980"/>
              <a:gd name="connsiteY0" fmla="*/ 0 h 1998434"/>
              <a:gd name="connsiteX1" fmla="*/ 3496981 w 3496980"/>
              <a:gd name="connsiteY1" fmla="*/ 0 h 1998434"/>
              <a:gd name="connsiteX2" fmla="*/ 3496981 w 3496980"/>
              <a:gd name="connsiteY2" fmla="*/ 1998435 h 1998434"/>
              <a:gd name="connsiteX3" fmla="*/ 0 w 3496980"/>
              <a:gd name="connsiteY3" fmla="*/ 1998435 h 1998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6980" h="1998434">
                <a:moveTo>
                  <a:pt x="0" y="0"/>
                </a:moveTo>
                <a:lnTo>
                  <a:pt x="3496981" y="0"/>
                </a:lnTo>
                <a:lnTo>
                  <a:pt x="3496981" y="1998435"/>
                </a:lnTo>
                <a:lnTo>
                  <a:pt x="0" y="1998435"/>
                </a:lnTo>
                <a:close/>
              </a:path>
            </a:pathLst>
          </a:custGeom>
          <a:noFill/>
          <a:ln w="8320" cap="flat">
            <a:solidFill>
              <a:srgbClr val="5A6C86"/>
            </a:solidFill>
            <a:custDash>
              <a:ds d="675000" sp="675000"/>
            </a:custDash>
            <a:miter/>
          </a:ln>
        </p:spPr>
        <p:txBody>
          <a:bodyPr rtlCol="0" anchor="ctr"/>
          <a:lstStyle/>
          <a:p>
            <a:endParaRPr 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89" name="Freeform 2">
            <a:extLst>
              <a:ext uri="{FF2B5EF4-FFF2-40B4-BE49-F238E27FC236}">
                <a16:creationId xmlns:a16="http://schemas.microsoft.com/office/drawing/2014/main" id="{71418C56-B41D-4451-8CE6-DA281342909F}"/>
              </a:ext>
            </a:extLst>
          </p:cNvPr>
          <p:cNvSpPr/>
          <p:nvPr/>
        </p:nvSpPr>
        <p:spPr>
          <a:xfrm>
            <a:off x="8346147" y="5016373"/>
            <a:ext cx="1866233" cy="1194386"/>
          </a:xfrm>
          <a:custGeom>
            <a:avLst/>
            <a:gdLst>
              <a:gd name="connsiteX0" fmla="*/ 0 w 3496980"/>
              <a:gd name="connsiteY0" fmla="*/ 0 h 1998434"/>
              <a:gd name="connsiteX1" fmla="*/ 3496981 w 3496980"/>
              <a:gd name="connsiteY1" fmla="*/ 0 h 1998434"/>
              <a:gd name="connsiteX2" fmla="*/ 3496981 w 3496980"/>
              <a:gd name="connsiteY2" fmla="*/ 1998435 h 1998434"/>
              <a:gd name="connsiteX3" fmla="*/ 0 w 3496980"/>
              <a:gd name="connsiteY3" fmla="*/ 1998435 h 1998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6980" h="1998434">
                <a:moveTo>
                  <a:pt x="0" y="0"/>
                </a:moveTo>
                <a:lnTo>
                  <a:pt x="3496981" y="0"/>
                </a:lnTo>
                <a:lnTo>
                  <a:pt x="3496981" y="1998435"/>
                </a:lnTo>
                <a:lnTo>
                  <a:pt x="0" y="1998435"/>
                </a:lnTo>
                <a:close/>
              </a:path>
            </a:pathLst>
          </a:custGeom>
          <a:noFill/>
          <a:ln w="8320" cap="flat">
            <a:solidFill>
              <a:srgbClr val="5A6C86"/>
            </a:solidFill>
            <a:custDash>
              <a:ds d="675000" sp="675000"/>
            </a:custDash>
            <a:miter/>
          </a:ln>
        </p:spPr>
        <p:txBody>
          <a:bodyPr rtlCol="0" anchor="ctr"/>
          <a:lstStyle/>
          <a:p>
            <a:endParaRPr 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90" name="Freeform 2">
            <a:extLst>
              <a:ext uri="{FF2B5EF4-FFF2-40B4-BE49-F238E27FC236}">
                <a16:creationId xmlns:a16="http://schemas.microsoft.com/office/drawing/2014/main" id="{41C985A6-67AA-4CFE-9A07-B11990D8B71F}"/>
              </a:ext>
            </a:extLst>
          </p:cNvPr>
          <p:cNvSpPr/>
          <p:nvPr/>
        </p:nvSpPr>
        <p:spPr>
          <a:xfrm>
            <a:off x="7274567" y="2118549"/>
            <a:ext cx="1813557" cy="701220"/>
          </a:xfrm>
          <a:custGeom>
            <a:avLst/>
            <a:gdLst>
              <a:gd name="connsiteX0" fmla="*/ 0 w 3496980"/>
              <a:gd name="connsiteY0" fmla="*/ 0 h 1998434"/>
              <a:gd name="connsiteX1" fmla="*/ 3496981 w 3496980"/>
              <a:gd name="connsiteY1" fmla="*/ 0 h 1998434"/>
              <a:gd name="connsiteX2" fmla="*/ 3496981 w 3496980"/>
              <a:gd name="connsiteY2" fmla="*/ 1998435 h 1998434"/>
              <a:gd name="connsiteX3" fmla="*/ 0 w 3496980"/>
              <a:gd name="connsiteY3" fmla="*/ 1998435 h 1998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6980" h="1998434">
                <a:moveTo>
                  <a:pt x="0" y="0"/>
                </a:moveTo>
                <a:lnTo>
                  <a:pt x="3496981" y="0"/>
                </a:lnTo>
                <a:lnTo>
                  <a:pt x="3496981" y="1998435"/>
                </a:lnTo>
                <a:lnTo>
                  <a:pt x="0" y="1998435"/>
                </a:lnTo>
                <a:close/>
              </a:path>
            </a:pathLst>
          </a:custGeom>
          <a:noFill/>
          <a:ln w="8320" cap="flat">
            <a:solidFill>
              <a:srgbClr val="5A6C86"/>
            </a:solidFill>
            <a:custDash>
              <a:ds d="675000" sp="675000"/>
            </a:custDash>
            <a:miter/>
          </a:ln>
        </p:spPr>
        <p:txBody>
          <a:bodyPr rtlCol="0" anchor="ctr"/>
          <a:lstStyle/>
          <a:p>
            <a:endParaRPr 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91" name="Freeform 2">
            <a:extLst>
              <a:ext uri="{FF2B5EF4-FFF2-40B4-BE49-F238E27FC236}">
                <a16:creationId xmlns:a16="http://schemas.microsoft.com/office/drawing/2014/main" id="{4FA903F3-7D31-43B6-8BF9-1E222C3F9F1D}"/>
              </a:ext>
            </a:extLst>
          </p:cNvPr>
          <p:cNvSpPr/>
          <p:nvPr/>
        </p:nvSpPr>
        <p:spPr>
          <a:xfrm>
            <a:off x="9480263" y="2035311"/>
            <a:ext cx="837090" cy="842775"/>
          </a:xfrm>
          <a:custGeom>
            <a:avLst/>
            <a:gdLst>
              <a:gd name="connsiteX0" fmla="*/ 0 w 3496980"/>
              <a:gd name="connsiteY0" fmla="*/ 0 h 1998434"/>
              <a:gd name="connsiteX1" fmla="*/ 3496981 w 3496980"/>
              <a:gd name="connsiteY1" fmla="*/ 0 h 1998434"/>
              <a:gd name="connsiteX2" fmla="*/ 3496981 w 3496980"/>
              <a:gd name="connsiteY2" fmla="*/ 1998435 h 1998434"/>
              <a:gd name="connsiteX3" fmla="*/ 0 w 3496980"/>
              <a:gd name="connsiteY3" fmla="*/ 1998435 h 1998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6980" h="1998434">
                <a:moveTo>
                  <a:pt x="0" y="0"/>
                </a:moveTo>
                <a:lnTo>
                  <a:pt x="3496981" y="0"/>
                </a:lnTo>
                <a:lnTo>
                  <a:pt x="3496981" y="1998435"/>
                </a:lnTo>
                <a:lnTo>
                  <a:pt x="0" y="1998435"/>
                </a:lnTo>
                <a:close/>
              </a:path>
            </a:pathLst>
          </a:custGeom>
          <a:noFill/>
          <a:ln w="8320" cap="flat">
            <a:solidFill>
              <a:srgbClr val="5A6C86"/>
            </a:solidFill>
            <a:custDash>
              <a:ds d="675000" sp="675000"/>
            </a:custDash>
            <a:miter/>
          </a:ln>
        </p:spPr>
        <p:txBody>
          <a:bodyPr rtlCol="0" anchor="ctr"/>
          <a:lstStyle/>
          <a:p>
            <a:endParaRPr 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27EB2BBE-25DC-4A64-88E3-4709EF593F44}"/>
              </a:ext>
            </a:extLst>
          </p:cNvPr>
          <p:cNvGrpSpPr/>
          <p:nvPr/>
        </p:nvGrpSpPr>
        <p:grpSpPr>
          <a:xfrm>
            <a:off x="5533531" y="2937749"/>
            <a:ext cx="3199062" cy="1395769"/>
            <a:chOff x="4114800" y="2976884"/>
            <a:chExt cx="3199062" cy="1395769"/>
          </a:xfrm>
        </p:grpSpPr>
        <p:cxnSp>
          <p:nvCxnSpPr>
            <p:cNvPr id="293" name="Connector: Elbow 292">
              <a:extLst>
                <a:ext uri="{FF2B5EF4-FFF2-40B4-BE49-F238E27FC236}">
                  <a16:creationId xmlns:a16="http://schemas.microsoft.com/office/drawing/2014/main" id="{26218B0B-4909-48FF-8681-1A67E1FE166F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290097" y="2348889"/>
              <a:ext cx="1395769" cy="2651760"/>
            </a:xfrm>
            <a:prstGeom prst="bentConnector3">
              <a:avLst>
                <a:gd name="adj1" fmla="val 74000"/>
              </a:avLst>
            </a:prstGeom>
            <a:ln w="12700">
              <a:solidFill>
                <a:schemeClr val="tx2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Arrow Connector 293">
              <a:extLst>
                <a:ext uri="{FF2B5EF4-FFF2-40B4-BE49-F238E27FC236}">
                  <a16:creationId xmlns:a16="http://schemas.microsoft.com/office/drawing/2014/main" id="{93778B04-1E77-4941-BAA6-DE885EDDA5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14800" y="2978544"/>
              <a:ext cx="548640" cy="0"/>
            </a:xfrm>
            <a:prstGeom prst="straightConnector1">
              <a:avLst/>
            </a:prstGeom>
            <a:ln w="12700">
              <a:solidFill>
                <a:schemeClr val="tx2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5" name="Straight Arrow Connector 294">
            <a:extLst>
              <a:ext uri="{FF2B5EF4-FFF2-40B4-BE49-F238E27FC236}">
                <a16:creationId xmlns:a16="http://schemas.microsoft.com/office/drawing/2014/main" id="{3E8904E2-2955-444E-98DE-247DF738198C}"/>
              </a:ext>
            </a:extLst>
          </p:cNvPr>
          <p:cNvCxnSpPr>
            <a:cxnSpLocks/>
          </p:cNvCxnSpPr>
          <p:nvPr/>
        </p:nvCxnSpPr>
        <p:spPr>
          <a:xfrm>
            <a:off x="2122872" y="2620076"/>
            <a:ext cx="0" cy="182880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4E634B65-AE9F-423C-89A6-AF4B7836CA03}"/>
              </a:ext>
            </a:extLst>
          </p:cNvPr>
          <p:cNvGrpSpPr/>
          <p:nvPr/>
        </p:nvGrpSpPr>
        <p:grpSpPr>
          <a:xfrm>
            <a:off x="8013529" y="2129301"/>
            <a:ext cx="873112" cy="673655"/>
            <a:chOff x="7055604" y="2289648"/>
            <a:chExt cx="873112" cy="673655"/>
          </a:xfrm>
        </p:grpSpPr>
        <p:grpSp>
          <p:nvGrpSpPr>
            <p:cNvPr id="297" name="Group 296">
              <a:extLst>
                <a:ext uri="{FF2B5EF4-FFF2-40B4-BE49-F238E27FC236}">
                  <a16:creationId xmlns:a16="http://schemas.microsoft.com/office/drawing/2014/main" id="{3F27CB9E-B369-4DBC-8498-E60A1C756341}"/>
                </a:ext>
              </a:extLst>
            </p:cNvPr>
            <p:cNvGrpSpPr/>
            <p:nvPr/>
          </p:nvGrpSpPr>
          <p:grpSpPr>
            <a:xfrm>
              <a:off x="7055604" y="2289648"/>
              <a:ext cx="869901" cy="215444"/>
              <a:chOff x="5634547" y="5050144"/>
              <a:chExt cx="869901" cy="215444"/>
            </a:xfrm>
          </p:grpSpPr>
          <p:sp>
            <p:nvSpPr>
              <p:cNvPr id="304" name="Freeform 1103">
                <a:extLst>
                  <a:ext uri="{FF2B5EF4-FFF2-40B4-BE49-F238E27FC236}">
                    <a16:creationId xmlns:a16="http://schemas.microsoft.com/office/drawing/2014/main" id="{CC662EAE-FB8C-49B1-AED3-97B82AE00C45}"/>
                  </a:ext>
                </a:extLst>
              </p:cNvPr>
              <p:cNvSpPr/>
              <p:nvPr/>
            </p:nvSpPr>
            <p:spPr>
              <a:xfrm>
                <a:off x="5634547" y="5061230"/>
                <a:ext cx="859933" cy="190990"/>
              </a:xfrm>
              <a:custGeom>
                <a:avLst/>
                <a:gdLst>
                  <a:gd name="connsiteX0" fmla="*/ 574504 w 582830"/>
                  <a:gd name="connsiteY0" fmla="*/ 0 h 166536"/>
                  <a:gd name="connsiteX1" fmla="*/ 582830 w 582830"/>
                  <a:gd name="connsiteY1" fmla="*/ 8327 h 166536"/>
                  <a:gd name="connsiteX2" fmla="*/ 582830 w 582830"/>
                  <a:gd name="connsiteY2" fmla="*/ 158209 h 166536"/>
                  <a:gd name="connsiteX3" fmla="*/ 574504 w 582830"/>
                  <a:gd name="connsiteY3" fmla="*/ 166536 h 166536"/>
                  <a:gd name="connsiteX4" fmla="*/ 8326 w 582830"/>
                  <a:gd name="connsiteY4" fmla="*/ 166536 h 166536"/>
                  <a:gd name="connsiteX5" fmla="*/ 0 w 582830"/>
                  <a:gd name="connsiteY5" fmla="*/ 158209 h 166536"/>
                  <a:gd name="connsiteX6" fmla="*/ 0 w 582830"/>
                  <a:gd name="connsiteY6" fmla="*/ 8327 h 166536"/>
                  <a:gd name="connsiteX7" fmla="*/ 8326 w 582830"/>
                  <a:gd name="connsiteY7" fmla="*/ 0 h 166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2830" h="166536">
                    <a:moveTo>
                      <a:pt x="574504" y="0"/>
                    </a:moveTo>
                    <a:cubicBezTo>
                      <a:pt x="579102" y="0"/>
                      <a:pt x="582830" y="3728"/>
                      <a:pt x="582830" y="8327"/>
                    </a:cubicBezTo>
                    <a:lnTo>
                      <a:pt x="582830" y="158209"/>
                    </a:lnTo>
                    <a:cubicBezTo>
                      <a:pt x="582830" y="162808"/>
                      <a:pt x="579102" y="166536"/>
                      <a:pt x="574504" y="166536"/>
                    </a:cubicBezTo>
                    <a:lnTo>
                      <a:pt x="8326" y="166536"/>
                    </a:lnTo>
                    <a:cubicBezTo>
                      <a:pt x="3728" y="166536"/>
                      <a:pt x="0" y="162808"/>
                      <a:pt x="0" y="158209"/>
                    </a:cubicBezTo>
                    <a:lnTo>
                      <a:pt x="0" y="8327"/>
                    </a:lnTo>
                    <a:cubicBezTo>
                      <a:pt x="0" y="3728"/>
                      <a:pt x="3728" y="0"/>
                      <a:pt x="832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8320" cap="flat">
                <a:solidFill>
                  <a:srgbClr val="DDDDD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80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  <p:sp>
            <p:nvSpPr>
              <p:cNvPr id="305" name="TextBox 304">
                <a:extLst>
                  <a:ext uri="{FF2B5EF4-FFF2-40B4-BE49-F238E27FC236}">
                    <a16:creationId xmlns:a16="http://schemas.microsoft.com/office/drawing/2014/main" id="{56EF40D6-2BE8-430D-8D40-D58BA2F50ED0}"/>
                  </a:ext>
                </a:extLst>
              </p:cNvPr>
              <p:cNvSpPr txBox="1"/>
              <p:nvPr/>
            </p:nvSpPr>
            <p:spPr>
              <a:xfrm>
                <a:off x="5750716" y="5050144"/>
                <a:ext cx="75373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800" dirty="0">
                    <a:ln/>
                    <a:solidFill>
                      <a:srgbClr val="000000"/>
                    </a:solidFill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  <a:sym typeface="Helvetica"/>
                    <a:rtl val="0"/>
                  </a:rPr>
                  <a:t>a</a:t>
                </a:r>
                <a:r>
                  <a:rPr lang="en-US" sz="800" spc="0" baseline="0" dirty="0">
                    <a:ln/>
                    <a:solidFill>
                      <a:srgbClr val="000000"/>
                    </a:solidFill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  <a:sym typeface="Helvetica"/>
                    <a:rtl val="0"/>
                  </a:rPr>
                  <a:t>nonymized</a:t>
                </a:r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2CEDE6E4-94A2-4C77-B985-9D5DF4671D87}"/>
                </a:ext>
              </a:extLst>
            </p:cNvPr>
            <p:cNvGrpSpPr/>
            <p:nvPr/>
          </p:nvGrpSpPr>
          <p:grpSpPr>
            <a:xfrm>
              <a:off x="7061298" y="2519376"/>
              <a:ext cx="859933" cy="215444"/>
              <a:chOff x="5634547" y="5050144"/>
              <a:chExt cx="859933" cy="215444"/>
            </a:xfrm>
          </p:grpSpPr>
          <p:sp>
            <p:nvSpPr>
              <p:cNvPr id="302" name="Freeform 1108">
                <a:extLst>
                  <a:ext uri="{FF2B5EF4-FFF2-40B4-BE49-F238E27FC236}">
                    <a16:creationId xmlns:a16="http://schemas.microsoft.com/office/drawing/2014/main" id="{3664979B-23B6-404F-8F7E-34A501B0696C}"/>
                  </a:ext>
                </a:extLst>
              </p:cNvPr>
              <p:cNvSpPr/>
              <p:nvPr/>
            </p:nvSpPr>
            <p:spPr>
              <a:xfrm>
                <a:off x="5634547" y="5061230"/>
                <a:ext cx="859933" cy="190990"/>
              </a:xfrm>
              <a:custGeom>
                <a:avLst/>
                <a:gdLst>
                  <a:gd name="connsiteX0" fmla="*/ 574504 w 582830"/>
                  <a:gd name="connsiteY0" fmla="*/ 0 h 166536"/>
                  <a:gd name="connsiteX1" fmla="*/ 582830 w 582830"/>
                  <a:gd name="connsiteY1" fmla="*/ 8327 h 166536"/>
                  <a:gd name="connsiteX2" fmla="*/ 582830 w 582830"/>
                  <a:gd name="connsiteY2" fmla="*/ 158209 h 166536"/>
                  <a:gd name="connsiteX3" fmla="*/ 574504 w 582830"/>
                  <a:gd name="connsiteY3" fmla="*/ 166536 h 166536"/>
                  <a:gd name="connsiteX4" fmla="*/ 8326 w 582830"/>
                  <a:gd name="connsiteY4" fmla="*/ 166536 h 166536"/>
                  <a:gd name="connsiteX5" fmla="*/ 0 w 582830"/>
                  <a:gd name="connsiteY5" fmla="*/ 158209 h 166536"/>
                  <a:gd name="connsiteX6" fmla="*/ 0 w 582830"/>
                  <a:gd name="connsiteY6" fmla="*/ 8327 h 166536"/>
                  <a:gd name="connsiteX7" fmla="*/ 8326 w 582830"/>
                  <a:gd name="connsiteY7" fmla="*/ 0 h 166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2830" h="166536">
                    <a:moveTo>
                      <a:pt x="574504" y="0"/>
                    </a:moveTo>
                    <a:cubicBezTo>
                      <a:pt x="579102" y="0"/>
                      <a:pt x="582830" y="3728"/>
                      <a:pt x="582830" y="8327"/>
                    </a:cubicBezTo>
                    <a:lnTo>
                      <a:pt x="582830" y="158209"/>
                    </a:lnTo>
                    <a:cubicBezTo>
                      <a:pt x="582830" y="162808"/>
                      <a:pt x="579102" y="166536"/>
                      <a:pt x="574504" y="166536"/>
                    </a:cubicBezTo>
                    <a:lnTo>
                      <a:pt x="8326" y="166536"/>
                    </a:lnTo>
                    <a:cubicBezTo>
                      <a:pt x="3728" y="166536"/>
                      <a:pt x="0" y="162808"/>
                      <a:pt x="0" y="158209"/>
                    </a:cubicBezTo>
                    <a:lnTo>
                      <a:pt x="0" y="8327"/>
                    </a:lnTo>
                    <a:cubicBezTo>
                      <a:pt x="0" y="3728"/>
                      <a:pt x="3728" y="0"/>
                      <a:pt x="832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8320" cap="flat">
                <a:solidFill>
                  <a:srgbClr val="DDDDD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80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  <p:sp>
            <p:nvSpPr>
              <p:cNvPr id="303" name="TextBox 302">
                <a:extLst>
                  <a:ext uri="{FF2B5EF4-FFF2-40B4-BE49-F238E27FC236}">
                    <a16:creationId xmlns:a16="http://schemas.microsoft.com/office/drawing/2014/main" id="{FEFBB584-3B43-49AB-97AE-0797A13276CD}"/>
                  </a:ext>
                </a:extLst>
              </p:cNvPr>
              <p:cNvSpPr txBox="1"/>
              <p:nvPr/>
            </p:nvSpPr>
            <p:spPr>
              <a:xfrm>
                <a:off x="5750716" y="5050144"/>
                <a:ext cx="54053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800" dirty="0">
                    <a:ln/>
                    <a:solidFill>
                      <a:srgbClr val="000000"/>
                    </a:solidFill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  <a:sym typeface="Helvetica"/>
                    <a:rtl val="0"/>
                  </a:rPr>
                  <a:t>c</a:t>
                </a:r>
                <a:r>
                  <a:rPr lang="en-US" sz="800" spc="0" baseline="0" dirty="0">
                    <a:ln/>
                    <a:solidFill>
                      <a:srgbClr val="000000"/>
                    </a:solidFill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  <a:sym typeface="Helvetica"/>
                    <a:rtl val="0"/>
                  </a:rPr>
                  <a:t>urated</a:t>
                </a:r>
              </a:p>
            </p:txBody>
          </p:sp>
        </p:grpSp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0411E21E-2108-443F-9AA4-587F5DB2299E}"/>
                </a:ext>
              </a:extLst>
            </p:cNvPr>
            <p:cNvGrpSpPr/>
            <p:nvPr/>
          </p:nvGrpSpPr>
          <p:grpSpPr>
            <a:xfrm>
              <a:off x="7068783" y="2747859"/>
              <a:ext cx="859933" cy="215444"/>
              <a:chOff x="5634547" y="5050144"/>
              <a:chExt cx="859933" cy="215444"/>
            </a:xfrm>
          </p:grpSpPr>
          <p:sp>
            <p:nvSpPr>
              <p:cNvPr id="300" name="Freeform 1113">
                <a:extLst>
                  <a:ext uri="{FF2B5EF4-FFF2-40B4-BE49-F238E27FC236}">
                    <a16:creationId xmlns:a16="http://schemas.microsoft.com/office/drawing/2014/main" id="{469E6DCE-AD40-4237-BC0D-733FE772AA1A}"/>
                  </a:ext>
                </a:extLst>
              </p:cNvPr>
              <p:cNvSpPr/>
              <p:nvPr/>
            </p:nvSpPr>
            <p:spPr>
              <a:xfrm>
                <a:off x="5634547" y="5061230"/>
                <a:ext cx="859933" cy="190990"/>
              </a:xfrm>
              <a:custGeom>
                <a:avLst/>
                <a:gdLst>
                  <a:gd name="connsiteX0" fmla="*/ 574504 w 582830"/>
                  <a:gd name="connsiteY0" fmla="*/ 0 h 166536"/>
                  <a:gd name="connsiteX1" fmla="*/ 582830 w 582830"/>
                  <a:gd name="connsiteY1" fmla="*/ 8327 h 166536"/>
                  <a:gd name="connsiteX2" fmla="*/ 582830 w 582830"/>
                  <a:gd name="connsiteY2" fmla="*/ 158209 h 166536"/>
                  <a:gd name="connsiteX3" fmla="*/ 574504 w 582830"/>
                  <a:gd name="connsiteY3" fmla="*/ 166536 h 166536"/>
                  <a:gd name="connsiteX4" fmla="*/ 8326 w 582830"/>
                  <a:gd name="connsiteY4" fmla="*/ 166536 h 166536"/>
                  <a:gd name="connsiteX5" fmla="*/ 0 w 582830"/>
                  <a:gd name="connsiteY5" fmla="*/ 158209 h 166536"/>
                  <a:gd name="connsiteX6" fmla="*/ 0 w 582830"/>
                  <a:gd name="connsiteY6" fmla="*/ 8327 h 166536"/>
                  <a:gd name="connsiteX7" fmla="*/ 8326 w 582830"/>
                  <a:gd name="connsiteY7" fmla="*/ 0 h 166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2830" h="166536">
                    <a:moveTo>
                      <a:pt x="574504" y="0"/>
                    </a:moveTo>
                    <a:cubicBezTo>
                      <a:pt x="579102" y="0"/>
                      <a:pt x="582830" y="3728"/>
                      <a:pt x="582830" y="8327"/>
                    </a:cubicBezTo>
                    <a:lnTo>
                      <a:pt x="582830" y="158209"/>
                    </a:lnTo>
                    <a:cubicBezTo>
                      <a:pt x="582830" y="162808"/>
                      <a:pt x="579102" y="166536"/>
                      <a:pt x="574504" y="166536"/>
                    </a:cubicBezTo>
                    <a:lnTo>
                      <a:pt x="8326" y="166536"/>
                    </a:lnTo>
                    <a:cubicBezTo>
                      <a:pt x="3728" y="166536"/>
                      <a:pt x="0" y="162808"/>
                      <a:pt x="0" y="158209"/>
                    </a:cubicBezTo>
                    <a:lnTo>
                      <a:pt x="0" y="8327"/>
                    </a:lnTo>
                    <a:cubicBezTo>
                      <a:pt x="0" y="3728"/>
                      <a:pt x="3728" y="0"/>
                      <a:pt x="832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8320" cap="flat">
                <a:solidFill>
                  <a:srgbClr val="DDDDD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80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  <p:sp>
            <p:nvSpPr>
              <p:cNvPr id="301" name="TextBox 300">
                <a:extLst>
                  <a:ext uri="{FF2B5EF4-FFF2-40B4-BE49-F238E27FC236}">
                    <a16:creationId xmlns:a16="http://schemas.microsoft.com/office/drawing/2014/main" id="{29FD35E7-5FB9-4489-9411-89D279CFFBB9}"/>
                  </a:ext>
                </a:extLst>
              </p:cNvPr>
              <p:cNvSpPr txBox="1"/>
              <p:nvPr/>
            </p:nvSpPr>
            <p:spPr>
              <a:xfrm>
                <a:off x="5750716" y="5050144"/>
                <a:ext cx="35618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800" dirty="0">
                    <a:ln/>
                    <a:solidFill>
                      <a:srgbClr val="000000"/>
                    </a:solidFill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  <a:sym typeface="Helvetica"/>
                    <a:rtl val="0"/>
                  </a:rPr>
                  <a:t>r</a:t>
                </a:r>
                <a:r>
                  <a:rPr lang="en-US" sz="800" spc="0" baseline="0" dirty="0">
                    <a:ln/>
                    <a:solidFill>
                      <a:srgbClr val="000000"/>
                    </a:solidFill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  <a:sym typeface="Helvetica"/>
                    <a:rtl val="0"/>
                  </a:rPr>
                  <a:t>aw</a:t>
                </a:r>
              </a:p>
            </p:txBody>
          </p:sp>
        </p:grpSp>
      </p:grpSp>
      <p:pic>
        <p:nvPicPr>
          <p:cNvPr id="306" name="Graphic 7">
            <a:extLst>
              <a:ext uri="{FF2B5EF4-FFF2-40B4-BE49-F238E27FC236}">
                <a16:creationId xmlns:a16="http://schemas.microsoft.com/office/drawing/2014/main" id="{E1050018-F02F-4972-B83F-EAE41464B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791" y="477990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" name="TextBox 42">
            <a:extLst>
              <a:ext uri="{FF2B5EF4-FFF2-40B4-BE49-F238E27FC236}">
                <a16:creationId xmlns:a16="http://schemas.microsoft.com/office/drawing/2014/main" id="{C8DEE6D7-5602-48D4-84FC-4A3191CBD9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3478" y="5113308"/>
            <a:ext cx="125131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Greengrass</a:t>
            </a:r>
          </a:p>
        </p:txBody>
      </p:sp>
      <p:sp>
        <p:nvSpPr>
          <p:cNvPr id="308" name="TextBox 307">
            <a:extLst>
              <a:ext uri="{FF2B5EF4-FFF2-40B4-BE49-F238E27FC236}">
                <a16:creationId xmlns:a16="http://schemas.microsoft.com/office/drawing/2014/main" id="{34BA40A1-A346-4345-80A2-116588AFBF49}"/>
              </a:ext>
            </a:extLst>
          </p:cNvPr>
          <p:cNvSpPr txBox="1"/>
          <p:nvPr/>
        </p:nvSpPr>
        <p:spPr>
          <a:xfrm>
            <a:off x="1964650" y="5568855"/>
            <a:ext cx="8579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spc="0" baseline="0" dirty="0">
                <a:ln/>
                <a:solidFill>
                  <a:srgbClr val="000000"/>
                </a:solidFill>
                <a:latin typeface="Helvetica"/>
                <a:sym typeface="Helvetica"/>
                <a:rtl val="0"/>
              </a:rPr>
              <a:t>ML inference</a:t>
            </a:r>
          </a:p>
        </p:txBody>
      </p:sp>
      <p:sp>
        <p:nvSpPr>
          <p:cNvPr id="309" name="Freeform 6">
            <a:extLst>
              <a:ext uri="{FF2B5EF4-FFF2-40B4-BE49-F238E27FC236}">
                <a16:creationId xmlns:a16="http://schemas.microsoft.com/office/drawing/2014/main" id="{C5238314-BF83-47B2-892A-657E11001B60}"/>
              </a:ext>
            </a:extLst>
          </p:cNvPr>
          <p:cNvSpPr/>
          <p:nvPr/>
        </p:nvSpPr>
        <p:spPr>
          <a:xfrm>
            <a:off x="2233522" y="5388198"/>
            <a:ext cx="216479" cy="216497"/>
          </a:xfrm>
          <a:custGeom>
            <a:avLst/>
            <a:gdLst>
              <a:gd name="connsiteX0" fmla="*/ 9853 w 216479"/>
              <a:gd name="connsiteY0" fmla="*/ 108249 h 216497"/>
              <a:gd name="connsiteX1" fmla="*/ 19677 w 216479"/>
              <a:gd name="connsiteY1" fmla="*/ 98395 h 216497"/>
              <a:gd name="connsiteX2" fmla="*/ 29530 w 216479"/>
              <a:gd name="connsiteY2" fmla="*/ 108249 h 216497"/>
              <a:gd name="connsiteX3" fmla="*/ 19677 w 216479"/>
              <a:gd name="connsiteY3" fmla="*/ 118102 h 216497"/>
              <a:gd name="connsiteX4" fmla="*/ 9853 w 216479"/>
              <a:gd name="connsiteY4" fmla="*/ 108249 h 216497"/>
              <a:gd name="connsiteX5" fmla="*/ 108240 w 216479"/>
              <a:gd name="connsiteY5" fmla="*/ 9853 h 216497"/>
              <a:gd name="connsiteX6" fmla="*/ 118092 w 216479"/>
              <a:gd name="connsiteY6" fmla="*/ 19679 h 216497"/>
              <a:gd name="connsiteX7" fmla="*/ 108240 w 216479"/>
              <a:gd name="connsiteY7" fmla="*/ 29532 h 216497"/>
              <a:gd name="connsiteX8" fmla="*/ 98387 w 216479"/>
              <a:gd name="connsiteY8" fmla="*/ 19679 h 216497"/>
              <a:gd name="connsiteX9" fmla="*/ 108240 w 216479"/>
              <a:gd name="connsiteY9" fmla="*/ 9853 h 216497"/>
              <a:gd name="connsiteX10" fmla="*/ 44101 w 216479"/>
              <a:gd name="connsiteY10" fmla="*/ 164982 h 216497"/>
              <a:gd name="connsiteX11" fmla="*/ 24895 w 216479"/>
              <a:gd name="connsiteY11" fmla="*/ 127150 h 216497"/>
              <a:gd name="connsiteX12" fmla="*/ 39355 w 216479"/>
              <a:gd name="connsiteY12" fmla="*/ 108249 h 216497"/>
              <a:gd name="connsiteX13" fmla="*/ 25117 w 216479"/>
              <a:gd name="connsiteY13" fmla="*/ 89430 h 216497"/>
              <a:gd name="connsiteX14" fmla="*/ 89562 w 216479"/>
              <a:gd name="connsiteY14" fmla="*/ 25619 h 216497"/>
              <a:gd name="connsiteX15" fmla="*/ 108240 w 216479"/>
              <a:gd name="connsiteY15" fmla="*/ 39358 h 216497"/>
              <a:gd name="connsiteX16" fmla="*/ 126890 w 216479"/>
              <a:gd name="connsiteY16" fmla="*/ 25647 h 216497"/>
              <a:gd name="connsiteX17" fmla="*/ 152063 w 216479"/>
              <a:gd name="connsiteY17" fmla="*/ 35694 h 216497"/>
              <a:gd name="connsiteX18" fmla="*/ 157142 w 216479"/>
              <a:gd name="connsiteY18" fmla="*/ 27256 h 216497"/>
              <a:gd name="connsiteX19" fmla="*/ 127529 w 216479"/>
              <a:gd name="connsiteY19" fmla="*/ 15765 h 216497"/>
              <a:gd name="connsiteX20" fmla="*/ 108240 w 216479"/>
              <a:gd name="connsiteY20" fmla="*/ 0 h 216497"/>
              <a:gd name="connsiteX21" fmla="*/ 88979 w 216479"/>
              <a:gd name="connsiteY21" fmla="*/ 15682 h 216497"/>
              <a:gd name="connsiteX22" fmla="*/ 15098 w 216479"/>
              <a:gd name="connsiteY22" fmla="*/ 89152 h 216497"/>
              <a:gd name="connsiteX23" fmla="*/ 0 w 216479"/>
              <a:gd name="connsiteY23" fmla="*/ 108249 h 216497"/>
              <a:gd name="connsiteX24" fmla="*/ 14876 w 216479"/>
              <a:gd name="connsiteY24" fmla="*/ 127261 h 216497"/>
              <a:gd name="connsiteX25" fmla="*/ 37218 w 216479"/>
              <a:gd name="connsiteY25" fmla="*/ 172032 h 216497"/>
              <a:gd name="connsiteX26" fmla="*/ 24673 w 216479"/>
              <a:gd name="connsiteY26" fmla="*/ 171837 h 216497"/>
              <a:gd name="connsiteX27" fmla="*/ 24534 w 216479"/>
              <a:gd name="connsiteY27" fmla="*/ 181691 h 216497"/>
              <a:gd name="connsiteX28" fmla="*/ 48736 w 216479"/>
              <a:gd name="connsiteY28" fmla="*/ 182052 h 216497"/>
              <a:gd name="connsiteX29" fmla="*/ 48819 w 216479"/>
              <a:gd name="connsiteY29" fmla="*/ 182052 h 216497"/>
              <a:gd name="connsiteX30" fmla="*/ 53759 w 216479"/>
              <a:gd name="connsiteY30" fmla="*/ 177194 h 216497"/>
              <a:gd name="connsiteX31" fmla="*/ 54120 w 216479"/>
              <a:gd name="connsiteY31" fmla="*/ 152603 h 216497"/>
              <a:gd name="connsiteX32" fmla="*/ 44267 w 216479"/>
              <a:gd name="connsiteY32" fmla="*/ 152464 h 216497"/>
              <a:gd name="connsiteX33" fmla="*/ 196802 w 216479"/>
              <a:gd name="connsiteY33" fmla="*/ 118102 h 216497"/>
              <a:gd name="connsiteX34" fmla="*/ 186950 w 216479"/>
              <a:gd name="connsiteY34" fmla="*/ 108249 h 216497"/>
              <a:gd name="connsiteX35" fmla="*/ 196802 w 216479"/>
              <a:gd name="connsiteY35" fmla="*/ 98395 h 216497"/>
              <a:gd name="connsiteX36" fmla="*/ 206627 w 216479"/>
              <a:gd name="connsiteY36" fmla="*/ 108249 h 216497"/>
              <a:gd name="connsiteX37" fmla="*/ 196802 w 216479"/>
              <a:gd name="connsiteY37" fmla="*/ 118102 h 216497"/>
              <a:gd name="connsiteX38" fmla="*/ 108240 w 216479"/>
              <a:gd name="connsiteY38" fmla="*/ 206644 h 216497"/>
              <a:gd name="connsiteX39" fmla="*/ 98387 w 216479"/>
              <a:gd name="connsiteY39" fmla="*/ 196818 h 216497"/>
              <a:gd name="connsiteX40" fmla="*/ 108240 w 216479"/>
              <a:gd name="connsiteY40" fmla="*/ 186965 h 216497"/>
              <a:gd name="connsiteX41" fmla="*/ 118092 w 216479"/>
              <a:gd name="connsiteY41" fmla="*/ 196818 h 216497"/>
              <a:gd name="connsiteX42" fmla="*/ 108240 w 216479"/>
              <a:gd name="connsiteY42" fmla="*/ 206644 h 216497"/>
              <a:gd name="connsiteX43" fmla="*/ 216480 w 216479"/>
              <a:gd name="connsiteY43" fmla="*/ 108249 h 216497"/>
              <a:gd name="connsiteX44" fmla="*/ 201104 w 216479"/>
              <a:gd name="connsiteY44" fmla="*/ 89069 h 216497"/>
              <a:gd name="connsiteX45" fmla="*/ 178096 w 216479"/>
              <a:gd name="connsiteY45" fmla="*/ 44493 h 216497"/>
              <a:gd name="connsiteX46" fmla="*/ 191945 w 216479"/>
              <a:gd name="connsiteY46" fmla="*/ 44271 h 216497"/>
              <a:gd name="connsiteX47" fmla="*/ 191807 w 216479"/>
              <a:gd name="connsiteY47" fmla="*/ 34445 h 216497"/>
              <a:gd name="connsiteX48" fmla="*/ 167189 w 216479"/>
              <a:gd name="connsiteY48" fmla="*/ 34806 h 216497"/>
              <a:gd name="connsiteX49" fmla="*/ 163748 w 216479"/>
              <a:gd name="connsiteY49" fmla="*/ 36305 h 216497"/>
              <a:gd name="connsiteX50" fmla="*/ 162360 w 216479"/>
              <a:gd name="connsiteY50" fmla="*/ 39802 h 216497"/>
              <a:gd name="connsiteX51" fmla="*/ 162721 w 216479"/>
              <a:gd name="connsiteY51" fmla="*/ 64033 h 216497"/>
              <a:gd name="connsiteX52" fmla="*/ 172573 w 216479"/>
              <a:gd name="connsiteY52" fmla="*/ 63894 h 216497"/>
              <a:gd name="connsiteX53" fmla="*/ 172407 w 216479"/>
              <a:gd name="connsiteY53" fmla="*/ 52792 h 216497"/>
              <a:gd name="connsiteX54" fmla="*/ 191141 w 216479"/>
              <a:gd name="connsiteY54" fmla="*/ 89485 h 216497"/>
              <a:gd name="connsiteX55" fmla="*/ 177125 w 216479"/>
              <a:gd name="connsiteY55" fmla="*/ 108249 h 216497"/>
              <a:gd name="connsiteX56" fmla="*/ 191363 w 216479"/>
              <a:gd name="connsiteY56" fmla="*/ 127067 h 216497"/>
              <a:gd name="connsiteX57" fmla="*/ 127196 w 216479"/>
              <a:gd name="connsiteY57" fmla="*/ 191822 h 216497"/>
              <a:gd name="connsiteX58" fmla="*/ 108240 w 216479"/>
              <a:gd name="connsiteY58" fmla="*/ 177139 h 216497"/>
              <a:gd name="connsiteX59" fmla="*/ 89284 w 216479"/>
              <a:gd name="connsiteY59" fmla="*/ 191850 h 216497"/>
              <a:gd name="connsiteX60" fmla="*/ 63945 w 216479"/>
              <a:gd name="connsiteY60" fmla="*/ 181719 h 216497"/>
              <a:gd name="connsiteX61" fmla="*/ 58866 w 216479"/>
              <a:gd name="connsiteY61" fmla="*/ 190129 h 216497"/>
              <a:gd name="connsiteX62" fmla="*/ 89312 w 216479"/>
              <a:gd name="connsiteY62" fmla="*/ 201925 h 216497"/>
              <a:gd name="connsiteX63" fmla="*/ 108240 w 216479"/>
              <a:gd name="connsiteY63" fmla="*/ 216497 h 216497"/>
              <a:gd name="connsiteX64" fmla="*/ 127168 w 216479"/>
              <a:gd name="connsiteY64" fmla="*/ 201897 h 216497"/>
              <a:gd name="connsiteX65" fmla="*/ 201382 w 216479"/>
              <a:gd name="connsiteY65" fmla="*/ 127344 h 216497"/>
              <a:gd name="connsiteX66" fmla="*/ 216480 w 216479"/>
              <a:gd name="connsiteY66" fmla="*/ 108249 h 216497"/>
              <a:gd name="connsiteX67" fmla="*/ 93336 w 216479"/>
              <a:gd name="connsiteY67" fmla="*/ 154934 h 216497"/>
              <a:gd name="connsiteX68" fmla="*/ 71244 w 216479"/>
              <a:gd name="connsiteY68" fmla="*/ 141861 h 216497"/>
              <a:gd name="connsiteX69" fmla="*/ 71244 w 216479"/>
              <a:gd name="connsiteY69" fmla="*/ 132840 h 216497"/>
              <a:gd name="connsiteX70" fmla="*/ 83650 w 216479"/>
              <a:gd name="connsiteY70" fmla="*/ 132840 h 216497"/>
              <a:gd name="connsiteX71" fmla="*/ 83650 w 216479"/>
              <a:gd name="connsiteY71" fmla="*/ 142694 h 216497"/>
              <a:gd name="connsiteX72" fmla="*/ 93475 w 216479"/>
              <a:gd name="connsiteY72" fmla="*/ 142694 h 216497"/>
              <a:gd name="connsiteX73" fmla="*/ 93475 w 216479"/>
              <a:gd name="connsiteY73" fmla="*/ 127927 h 216497"/>
              <a:gd name="connsiteX74" fmla="*/ 88562 w 216479"/>
              <a:gd name="connsiteY74" fmla="*/ 123015 h 216497"/>
              <a:gd name="connsiteX75" fmla="*/ 68885 w 216479"/>
              <a:gd name="connsiteY75" fmla="*/ 123015 h 216497"/>
              <a:gd name="connsiteX76" fmla="*/ 68885 w 216479"/>
              <a:gd name="connsiteY76" fmla="*/ 123042 h 216497"/>
              <a:gd name="connsiteX77" fmla="*/ 68607 w 216479"/>
              <a:gd name="connsiteY77" fmla="*/ 122848 h 216497"/>
              <a:gd name="connsiteX78" fmla="*/ 56479 w 216479"/>
              <a:gd name="connsiteY78" fmla="*/ 116436 h 216497"/>
              <a:gd name="connsiteX79" fmla="*/ 56479 w 216479"/>
              <a:gd name="connsiteY79" fmla="*/ 97257 h 216497"/>
              <a:gd name="connsiteX80" fmla="*/ 68607 w 216479"/>
              <a:gd name="connsiteY80" fmla="*/ 90790 h 216497"/>
              <a:gd name="connsiteX81" fmla="*/ 71244 w 216479"/>
              <a:gd name="connsiteY81" fmla="*/ 86460 h 216497"/>
              <a:gd name="connsiteX82" fmla="*/ 71244 w 216479"/>
              <a:gd name="connsiteY82" fmla="*/ 83656 h 216497"/>
              <a:gd name="connsiteX83" fmla="*/ 93475 w 216479"/>
              <a:gd name="connsiteY83" fmla="*/ 83656 h 216497"/>
              <a:gd name="connsiteX84" fmla="*/ 93475 w 216479"/>
              <a:gd name="connsiteY84" fmla="*/ 73803 h 216497"/>
              <a:gd name="connsiteX85" fmla="*/ 71244 w 216479"/>
              <a:gd name="connsiteY85" fmla="*/ 73803 h 216497"/>
              <a:gd name="connsiteX86" fmla="*/ 71244 w 216479"/>
              <a:gd name="connsiteY86" fmla="*/ 72415 h 216497"/>
              <a:gd name="connsiteX87" fmla="*/ 93503 w 216479"/>
              <a:gd name="connsiteY87" fmla="*/ 59675 h 216497"/>
              <a:gd name="connsiteX88" fmla="*/ 102467 w 216479"/>
              <a:gd name="connsiteY88" fmla="*/ 65421 h 216497"/>
              <a:gd name="connsiteX89" fmla="*/ 102467 w 216479"/>
              <a:gd name="connsiteY89" fmla="*/ 93482 h 216497"/>
              <a:gd name="connsiteX90" fmla="*/ 83650 w 216479"/>
              <a:gd name="connsiteY90" fmla="*/ 93482 h 216497"/>
              <a:gd name="connsiteX91" fmla="*/ 78710 w 216479"/>
              <a:gd name="connsiteY91" fmla="*/ 98395 h 216497"/>
              <a:gd name="connsiteX92" fmla="*/ 78710 w 216479"/>
              <a:gd name="connsiteY92" fmla="*/ 113161 h 216497"/>
              <a:gd name="connsiteX93" fmla="*/ 88562 w 216479"/>
              <a:gd name="connsiteY93" fmla="*/ 113161 h 216497"/>
              <a:gd name="connsiteX94" fmla="*/ 88562 w 216479"/>
              <a:gd name="connsiteY94" fmla="*/ 103336 h 216497"/>
              <a:gd name="connsiteX95" fmla="*/ 102467 w 216479"/>
              <a:gd name="connsiteY95" fmla="*/ 103336 h 216497"/>
              <a:gd name="connsiteX96" fmla="*/ 102467 w 216479"/>
              <a:gd name="connsiteY96" fmla="*/ 149633 h 216497"/>
              <a:gd name="connsiteX97" fmla="*/ 122589 w 216479"/>
              <a:gd name="connsiteY97" fmla="*/ 59564 h 216497"/>
              <a:gd name="connsiteX98" fmla="*/ 145041 w 216479"/>
              <a:gd name="connsiteY98" fmla="*/ 72415 h 216497"/>
              <a:gd name="connsiteX99" fmla="*/ 145041 w 216479"/>
              <a:gd name="connsiteY99" fmla="*/ 86460 h 216497"/>
              <a:gd name="connsiteX100" fmla="*/ 147650 w 216479"/>
              <a:gd name="connsiteY100" fmla="*/ 90790 h 216497"/>
              <a:gd name="connsiteX101" fmla="*/ 159779 w 216479"/>
              <a:gd name="connsiteY101" fmla="*/ 97257 h 216497"/>
              <a:gd name="connsiteX102" fmla="*/ 159779 w 216479"/>
              <a:gd name="connsiteY102" fmla="*/ 98395 h 216497"/>
              <a:gd name="connsiteX103" fmla="*/ 137770 w 216479"/>
              <a:gd name="connsiteY103" fmla="*/ 98395 h 216497"/>
              <a:gd name="connsiteX104" fmla="*/ 134273 w 216479"/>
              <a:gd name="connsiteY104" fmla="*/ 99838 h 216497"/>
              <a:gd name="connsiteX105" fmla="*/ 132830 w 216479"/>
              <a:gd name="connsiteY105" fmla="*/ 103336 h 216497"/>
              <a:gd name="connsiteX106" fmla="*/ 132830 w 216479"/>
              <a:gd name="connsiteY106" fmla="*/ 113161 h 216497"/>
              <a:gd name="connsiteX107" fmla="*/ 118092 w 216479"/>
              <a:gd name="connsiteY107" fmla="*/ 113161 h 216497"/>
              <a:gd name="connsiteX108" fmla="*/ 118092 w 216479"/>
              <a:gd name="connsiteY108" fmla="*/ 123015 h 216497"/>
              <a:gd name="connsiteX109" fmla="*/ 137770 w 216479"/>
              <a:gd name="connsiteY109" fmla="*/ 123015 h 216497"/>
              <a:gd name="connsiteX110" fmla="*/ 141239 w 216479"/>
              <a:gd name="connsiteY110" fmla="*/ 121571 h 216497"/>
              <a:gd name="connsiteX111" fmla="*/ 142682 w 216479"/>
              <a:gd name="connsiteY111" fmla="*/ 118102 h 216497"/>
              <a:gd name="connsiteX112" fmla="*/ 142682 w 216479"/>
              <a:gd name="connsiteY112" fmla="*/ 108249 h 216497"/>
              <a:gd name="connsiteX113" fmla="*/ 159779 w 216479"/>
              <a:gd name="connsiteY113" fmla="*/ 108249 h 216497"/>
              <a:gd name="connsiteX114" fmla="*/ 159779 w 216479"/>
              <a:gd name="connsiteY114" fmla="*/ 116436 h 216497"/>
              <a:gd name="connsiteX115" fmla="*/ 147650 w 216479"/>
              <a:gd name="connsiteY115" fmla="*/ 122848 h 216497"/>
              <a:gd name="connsiteX116" fmla="*/ 145041 w 216479"/>
              <a:gd name="connsiteY116" fmla="*/ 127206 h 216497"/>
              <a:gd name="connsiteX117" fmla="*/ 145041 w 216479"/>
              <a:gd name="connsiteY117" fmla="*/ 141861 h 216497"/>
              <a:gd name="connsiteX118" fmla="*/ 127917 w 216479"/>
              <a:gd name="connsiteY118" fmla="*/ 151964 h 216497"/>
              <a:gd name="connsiteX119" fmla="*/ 127917 w 216479"/>
              <a:gd name="connsiteY119" fmla="*/ 142694 h 216497"/>
              <a:gd name="connsiteX120" fmla="*/ 132830 w 216479"/>
              <a:gd name="connsiteY120" fmla="*/ 142694 h 216497"/>
              <a:gd name="connsiteX121" fmla="*/ 132830 w 216479"/>
              <a:gd name="connsiteY121" fmla="*/ 132840 h 216497"/>
              <a:gd name="connsiteX122" fmla="*/ 123005 w 216479"/>
              <a:gd name="connsiteY122" fmla="*/ 132840 h 216497"/>
              <a:gd name="connsiteX123" fmla="*/ 118092 w 216479"/>
              <a:gd name="connsiteY123" fmla="*/ 137781 h 216497"/>
              <a:gd name="connsiteX124" fmla="*/ 118092 w 216479"/>
              <a:gd name="connsiteY124" fmla="*/ 151825 h 216497"/>
              <a:gd name="connsiteX125" fmla="*/ 112320 w 216479"/>
              <a:gd name="connsiteY125" fmla="*/ 148245 h 216497"/>
              <a:gd name="connsiteX126" fmla="*/ 112320 w 216479"/>
              <a:gd name="connsiteY126" fmla="*/ 88569 h 216497"/>
              <a:gd name="connsiteX127" fmla="*/ 132830 w 216479"/>
              <a:gd name="connsiteY127" fmla="*/ 88569 h 216497"/>
              <a:gd name="connsiteX128" fmla="*/ 136327 w 216479"/>
              <a:gd name="connsiteY128" fmla="*/ 87126 h 216497"/>
              <a:gd name="connsiteX129" fmla="*/ 137770 w 216479"/>
              <a:gd name="connsiteY129" fmla="*/ 83656 h 216497"/>
              <a:gd name="connsiteX130" fmla="*/ 137770 w 216479"/>
              <a:gd name="connsiteY130" fmla="*/ 73803 h 216497"/>
              <a:gd name="connsiteX131" fmla="*/ 127917 w 216479"/>
              <a:gd name="connsiteY131" fmla="*/ 73803 h 216497"/>
              <a:gd name="connsiteX132" fmla="*/ 127917 w 216479"/>
              <a:gd name="connsiteY132" fmla="*/ 78716 h 216497"/>
              <a:gd name="connsiteX133" fmla="*/ 112320 w 216479"/>
              <a:gd name="connsiteY133" fmla="*/ 78716 h 216497"/>
              <a:gd name="connsiteX134" fmla="*/ 112320 w 216479"/>
              <a:gd name="connsiteY134" fmla="*/ 65365 h 216497"/>
              <a:gd name="connsiteX135" fmla="*/ 120341 w 216479"/>
              <a:gd name="connsiteY135" fmla="*/ 164815 h 216497"/>
              <a:gd name="connsiteX136" fmla="*/ 122949 w 216479"/>
              <a:gd name="connsiteY136" fmla="*/ 165565 h 216497"/>
              <a:gd name="connsiteX137" fmla="*/ 125447 w 216479"/>
              <a:gd name="connsiteY137" fmla="*/ 164871 h 216497"/>
              <a:gd name="connsiteX138" fmla="*/ 152452 w 216479"/>
              <a:gd name="connsiteY138" fmla="*/ 148911 h 216497"/>
              <a:gd name="connsiteX139" fmla="*/ 154866 w 216479"/>
              <a:gd name="connsiteY139" fmla="*/ 144664 h 216497"/>
              <a:gd name="connsiteX140" fmla="*/ 154866 w 216479"/>
              <a:gd name="connsiteY140" fmla="*/ 130148 h 216497"/>
              <a:gd name="connsiteX141" fmla="*/ 167022 w 216479"/>
              <a:gd name="connsiteY141" fmla="*/ 123736 h 216497"/>
              <a:gd name="connsiteX142" fmla="*/ 169631 w 216479"/>
              <a:gd name="connsiteY142" fmla="*/ 119378 h 216497"/>
              <a:gd name="connsiteX143" fmla="*/ 169631 w 216479"/>
              <a:gd name="connsiteY143" fmla="*/ 94315 h 216497"/>
              <a:gd name="connsiteX144" fmla="*/ 167022 w 216479"/>
              <a:gd name="connsiteY144" fmla="*/ 89957 h 216497"/>
              <a:gd name="connsiteX145" fmla="*/ 154866 w 216479"/>
              <a:gd name="connsiteY145" fmla="*/ 83490 h 216497"/>
              <a:gd name="connsiteX146" fmla="*/ 154866 w 216479"/>
              <a:gd name="connsiteY146" fmla="*/ 69556 h 216497"/>
              <a:gd name="connsiteX147" fmla="*/ 152396 w 216479"/>
              <a:gd name="connsiteY147" fmla="*/ 65282 h 216497"/>
              <a:gd name="connsiteX148" fmla="*/ 125059 w 216479"/>
              <a:gd name="connsiteY148" fmla="*/ 49655 h 216497"/>
              <a:gd name="connsiteX149" fmla="*/ 120202 w 216479"/>
              <a:gd name="connsiteY149" fmla="*/ 49627 h 216497"/>
              <a:gd name="connsiteX150" fmla="*/ 107352 w 216479"/>
              <a:gd name="connsiteY150" fmla="*/ 56872 h 216497"/>
              <a:gd name="connsiteX151" fmla="*/ 96278 w 216479"/>
              <a:gd name="connsiteY151" fmla="*/ 49766 h 216497"/>
              <a:gd name="connsiteX152" fmla="*/ 91199 w 216479"/>
              <a:gd name="connsiteY152" fmla="*/ 49655 h 216497"/>
              <a:gd name="connsiteX153" fmla="*/ 63862 w 216479"/>
              <a:gd name="connsiteY153" fmla="*/ 65282 h 216497"/>
              <a:gd name="connsiteX154" fmla="*/ 61391 w 216479"/>
              <a:gd name="connsiteY154" fmla="*/ 69556 h 216497"/>
              <a:gd name="connsiteX155" fmla="*/ 61391 w 216479"/>
              <a:gd name="connsiteY155" fmla="*/ 83490 h 216497"/>
              <a:gd name="connsiteX156" fmla="*/ 49235 w 216479"/>
              <a:gd name="connsiteY156" fmla="*/ 89957 h 216497"/>
              <a:gd name="connsiteX157" fmla="*/ 46626 w 216479"/>
              <a:gd name="connsiteY157" fmla="*/ 94315 h 216497"/>
              <a:gd name="connsiteX158" fmla="*/ 46626 w 216479"/>
              <a:gd name="connsiteY158" fmla="*/ 119378 h 216497"/>
              <a:gd name="connsiteX159" fmla="*/ 49235 w 216479"/>
              <a:gd name="connsiteY159" fmla="*/ 123736 h 216497"/>
              <a:gd name="connsiteX160" fmla="*/ 61391 w 216479"/>
              <a:gd name="connsiteY160" fmla="*/ 130148 h 216497"/>
              <a:gd name="connsiteX161" fmla="*/ 61391 w 216479"/>
              <a:gd name="connsiteY161" fmla="*/ 144664 h 216497"/>
              <a:gd name="connsiteX162" fmla="*/ 63806 w 216479"/>
              <a:gd name="connsiteY162" fmla="*/ 148911 h 216497"/>
              <a:gd name="connsiteX163" fmla="*/ 90810 w 216479"/>
              <a:gd name="connsiteY163" fmla="*/ 164871 h 216497"/>
              <a:gd name="connsiteX164" fmla="*/ 95778 w 216479"/>
              <a:gd name="connsiteY164" fmla="*/ 164898 h 216497"/>
              <a:gd name="connsiteX165" fmla="*/ 108212 w 216479"/>
              <a:gd name="connsiteY165" fmla="*/ 157682 h 216497"/>
              <a:gd name="connsiteX166" fmla="*/ 108184 w 216479"/>
              <a:gd name="connsiteY166" fmla="*/ 157654 h 216497"/>
              <a:gd name="connsiteX167" fmla="*/ 108850 w 216479"/>
              <a:gd name="connsiteY167" fmla="*/ 157654 h 21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216479" h="216497">
                <a:moveTo>
                  <a:pt x="9853" y="108249"/>
                </a:moveTo>
                <a:cubicBezTo>
                  <a:pt x="9853" y="102808"/>
                  <a:pt x="14266" y="98395"/>
                  <a:pt x="19677" y="98395"/>
                </a:cubicBezTo>
                <a:cubicBezTo>
                  <a:pt x="25117" y="98395"/>
                  <a:pt x="29530" y="102808"/>
                  <a:pt x="29530" y="108249"/>
                </a:cubicBezTo>
                <a:cubicBezTo>
                  <a:pt x="29530" y="113689"/>
                  <a:pt x="25117" y="118102"/>
                  <a:pt x="19677" y="118102"/>
                </a:cubicBezTo>
                <a:cubicBezTo>
                  <a:pt x="14266" y="118102"/>
                  <a:pt x="9853" y="113689"/>
                  <a:pt x="9853" y="108249"/>
                </a:cubicBezTo>
                <a:close/>
                <a:moveTo>
                  <a:pt x="108240" y="9853"/>
                </a:moveTo>
                <a:cubicBezTo>
                  <a:pt x="113680" y="9853"/>
                  <a:pt x="118092" y="14266"/>
                  <a:pt x="118092" y="19679"/>
                </a:cubicBezTo>
                <a:cubicBezTo>
                  <a:pt x="118092" y="25119"/>
                  <a:pt x="113680" y="29532"/>
                  <a:pt x="108240" y="29532"/>
                </a:cubicBezTo>
                <a:cubicBezTo>
                  <a:pt x="102800" y="29532"/>
                  <a:pt x="98387" y="25119"/>
                  <a:pt x="98387" y="19679"/>
                </a:cubicBezTo>
                <a:cubicBezTo>
                  <a:pt x="98387" y="14266"/>
                  <a:pt x="102800" y="9853"/>
                  <a:pt x="108240" y="9853"/>
                </a:cubicBezTo>
                <a:close/>
                <a:moveTo>
                  <a:pt x="44101" y="164982"/>
                </a:moveTo>
                <a:cubicBezTo>
                  <a:pt x="34609" y="154185"/>
                  <a:pt x="27976" y="141112"/>
                  <a:pt x="24895" y="127150"/>
                </a:cubicBezTo>
                <a:cubicBezTo>
                  <a:pt x="33194" y="124847"/>
                  <a:pt x="39355" y="117269"/>
                  <a:pt x="39355" y="108249"/>
                </a:cubicBezTo>
                <a:cubicBezTo>
                  <a:pt x="39355" y="99283"/>
                  <a:pt x="33305" y="91789"/>
                  <a:pt x="25117" y="89430"/>
                </a:cubicBezTo>
                <a:cubicBezTo>
                  <a:pt x="32500" y="57871"/>
                  <a:pt x="57839" y="32696"/>
                  <a:pt x="89562" y="25619"/>
                </a:cubicBezTo>
                <a:cubicBezTo>
                  <a:pt x="92115" y="33557"/>
                  <a:pt x="99470" y="39358"/>
                  <a:pt x="108240" y="39358"/>
                </a:cubicBezTo>
                <a:cubicBezTo>
                  <a:pt x="117010" y="39358"/>
                  <a:pt x="124337" y="33585"/>
                  <a:pt x="126890" y="25647"/>
                </a:cubicBezTo>
                <a:cubicBezTo>
                  <a:pt x="135744" y="27645"/>
                  <a:pt x="144209" y="30975"/>
                  <a:pt x="152063" y="35694"/>
                </a:cubicBezTo>
                <a:lnTo>
                  <a:pt x="157142" y="27256"/>
                </a:lnTo>
                <a:cubicBezTo>
                  <a:pt x="147928" y="21705"/>
                  <a:pt x="137964" y="17930"/>
                  <a:pt x="127529" y="15765"/>
                </a:cubicBezTo>
                <a:cubicBezTo>
                  <a:pt x="125697" y="6772"/>
                  <a:pt x="117759" y="0"/>
                  <a:pt x="108240" y="0"/>
                </a:cubicBezTo>
                <a:cubicBezTo>
                  <a:pt x="98748" y="0"/>
                  <a:pt x="90810" y="6745"/>
                  <a:pt x="88979" y="15682"/>
                </a:cubicBezTo>
                <a:cubicBezTo>
                  <a:pt x="52205" y="23259"/>
                  <a:pt x="22869" y="52542"/>
                  <a:pt x="15098" y="89152"/>
                </a:cubicBezTo>
                <a:cubicBezTo>
                  <a:pt x="6467" y="91234"/>
                  <a:pt x="0" y="98978"/>
                  <a:pt x="0" y="108249"/>
                </a:cubicBezTo>
                <a:cubicBezTo>
                  <a:pt x="0" y="117436"/>
                  <a:pt x="6356" y="125096"/>
                  <a:pt x="14876" y="127261"/>
                </a:cubicBezTo>
                <a:cubicBezTo>
                  <a:pt x="18151" y="143832"/>
                  <a:pt x="25922" y="159375"/>
                  <a:pt x="37218" y="172032"/>
                </a:cubicBezTo>
                <a:lnTo>
                  <a:pt x="24673" y="171837"/>
                </a:lnTo>
                <a:lnTo>
                  <a:pt x="24534" y="181691"/>
                </a:lnTo>
                <a:lnTo>
                  <a:pt x="48736" y="182052"/>
                </a:lnTo>
                <a:lnTo>
                  <a:pt x="48819" y="182052"/>
                </a:lnTo>
                <a:cubicBezTo>
                  <a:pt x="51511" y="182052"/>
                  <a:pt x="53704" y="179887"/>
                  <a:pt x="53759" y="177194"/>
                </a:cubicBezTo>
                <a:lnTo>
                  <a:pt x="54120" y="152603"/>
                </a:lnTo>
                <a:lnTo>
                  <a:pt x="44267" y="152464"/>
                </a:lnTo>
                <a:close/>
                <a:moveTo>
                  <a:pt x="196802" y="118102"/>
                </a:moveTo>
                <a:cubicBezTo>
                  <a:pt x="191363" y="118102"/>
                  <a:pt x="186950" y="113689"/>
                  <a:pt x="186950" y="108249"/>
                </a:cubicBezTo>
                <a:cubicBezTo>
                  <a:pt x="186950" y="102808"/>
                  <a:pt x="191363" y="98395"/>
                  <a:pt x="196802" y="98395"/>
                </a:cubicBezTo>
                <a:cubicBezTo>
                  <a:pt x="202214" y="98395"/>
                  <a:pt x="206627" y="102808"/>
                  <a:pt x="206627" y="108249"/>
                </a:cubicBezTo>
                <a:cubicBezTo>
                  <a:pt x="206627" y="113689"/>
                  <a:pt x="202214" y="118102"/>
                  <a:pt x="196802" y="118102"/>
                </a:cubicBezTo>
                <a:close/>
                <a:moveTo>
                  <a:pt x="108240" y="206644"/>
                </a:moveTo>
                <a:cubicBezTo>
                  <a:pt x="102800" y="206644"/>
                  <a:pt x="98387" y="202230"/>
                  <a:pt x="98387" y="196818"/>
                </a:cubicBezTo>
                <a:cubicBezTo>
                  <a:pt x="98387" y="191378"/>
                  <a:pt x="102800" y="186965"/>
                  <a:pt x="108240" y="186965"/>
                </a:cubicBezTo>
                <a:cubicBezTo>
                  <a:pt x="113680" y="186965"/>
                  <a:pt x="118092" y="191378"/>
                  <a:pt x="118092" y="196818"/>
                </a:cubicBezTo>
                <a:cubicBezTo>
                  <a:pt x="118092" y="202230"/>
                  <a:pt x="113680" y="206644"/>
                  <a:pt x="108240" y="206644"/>
                </a:cubicBezTo>
                <a:close/>
                <a:moveTo>
                  <a:pt x="216480" y="108249"/>
                </a:moveTo>
                <a:cubicBezTo>
                  <a:pt x="216480" y="98867"/>
                  <a:pt x="209874" y="91040"/>
                  <a:pt x="201104" y="89069"/>
                </a:cubicBezTo>
                <a:cubicBezTo>
                  <a:pt x="197579" y="72388"/>
                  <a:pt x="189697" y="57094"/>
                  <a:pt x="178096" y="44493"/>
                </a:cubicBezTo>
                <a:lnTo>
                  <a:pt x="191945" y="44271"/>
                </a:lnTo>
                <a:lnTo>
                  <a:pt x="191807" y="34445"/>
                </a:lnTo>
                <a:lnTo>
                  <a:pt x="167189" y="34806"/>
                </a:lnTo>
                <a:cubicBezTo>
                  <a:pt x="165912" y="34834"/>
                  <a:pt x="164663" y="35361"/>
                  <a:pt x="163748" y="36305"/>
                </a:cubicBezTo>
                <a:cubicBezTo>
                  <a:pt x="162832" y="37248"/>
                  <a:pt x="162332" y="38498"/>
                  <a:pt x="162360" y="39802"/>
                </a:cubicBezTo>
                <a:lnTo>
                  <a:pt x="162721" y="64033"/>
                </a:lnTo>
                <a:lnTo>
                  <a:pt x="172573" y="63894"/>
                </a:lnTo>
                <a:lnTo>
                  <a:pt x="172407" y="52792"/>
                </a:lnTo>
                <a:cubicBezTo>
                  <a:pt x="181621" y="63367"/>
                  <a:pt x="187977" y="75885"/>
                  <a:pt x="191141" y="89485"/>
                </a:cubicBezTo>
                <a:cubicBezTo>
                  <a:pt x="183064" y="91955"/>
                  <a:pt x="177125" y="99394"/>
                  <a:pt x="177125" y="108249"/>
                </a:cubicBezTo>
                <a:cubicBezTo>
                  <a:pt x="177125" y="117214"/>
                  <a:pt x="183175" y="124680"/>
                  <a:pt x="191363" y="127067"/>
                </a:cubicBezTo>
                <a:cubicBezTo>
                  <a:pt x="184341" y="158959"/>
                  <a:pt x="159168" y="184494"/>
                  <a:pt x="127196" y="191822"/>
                </a:cubicBezTo>
                <a:cubicBezTo>
                  <a:pt x="124975" y="183384"/>
                  <a:pt x="117371" y="177139"/>
                  <a:pt x="108240" y="177139"/>
                </a:cubicBezTo>
                <a:cubicBezTo>
                  <a:pt x="99109" y="177139"/>
                  <a:pt x="91477" y="183412"/>
                  <a:pt x="89284" y="191850"/>
                </a:cubicBezTo>
                <a:cubicBezTo>
                  <a:pt x="80347" y="189851"/>
                  <a:pt x="71827" y="186520"/>
                  <a:pt x="63945" y="181719"/>
                </a:cubicBezTo>
                <a:lnTo>
                  <a:pt x="58866" y="190129"/>
                </a:lnTo>
                <a:cubicBezTo>
                  <a:pt x="68302" y="195874"/>
                  <a:pt x="78543" y="199788"/>
                  <a:pt x="89312" y="201925"/>
                </a:cubicBezTo>
                <a:cubicBezTo>
                  <a:pt x="91588" y="210307"/>
                  <a:pt x="99164" y="216497"/>
                  <a:pt x="108240" y="216497"/>
                </a:cubicBezTo>
                <a:cubicBezTo>
                  <a:pt x="117315" y="216497"/>
                  <a:pt x="124920" y="210279"/>
                  <a:pt x="127168" y="201897"/>
                </a:cubicBezTo>
                <a:cubicBezTo>
                  <a:pt x="164497" y="194265"/>
                  <a:pt x="193971" y="164510"/>
                  <a:pt x="201382" y="127344"/>
                </a:cubicBezTo>
                <a:cubicBezTo>
                  <a:pt x="210013" y="125263"/>
                  <a:pt x="216480" y="117519"/>
                  <a:pt x="216480" y="108249"/>
                </a:cubicBezTo>
                <a:close/>
                <a:moveTo>
                  <a:pt x="93336" y="154934"/>
                </a:moveTo>
                <a:lnTo>
                  <a:pt x="71244" y="141861"/>
                </a:lnTo>
                <a:lnTo>
                  <a:pt x="71244" y="132840"/>
                </a:lnTo>
                <a:lnTo>
                  <a:pt x="83650" y="132840"/>
                </a:lnTo>
                <a:lnTo>
                  <a:pt x="83650" y="142694"/>
                </a:lnTo>
                <a:lnTo>
                  <a:pt x="93475" y="142694"/>
                </a:lnTo>
                <a:lnTo>
                  <a:pt x="93475" y="127927"/>
                </a:lnTo>
                <a:cubicBezTo>
                  <a:pt x="93475" y="125207"/>
                  <a:pt x="91282" y="123015"/>
                  <a:pt x="88562" y="123015"/>
                </a:cubicBezTo>
                <a:lnTo>
                  <a:pt x="68885" y="123015"/>
                </a:lnTo>
                <a:lnTo>
                  <a:pt x="68885" y="123042"/>
                </a:lnTo>
                <a:cubicBezTo>
                  <a:pt x="68774" y="122987"/>
                  <a:pt x="68718" y="122903"/>
                  <a:pt x="68607" y="122848"/>
                </a:cubicBezTo>
                <a:lnTo>
                  <a:pt x="56479" y="116436"/>
                </a:lnTo>
                <a:lnTo>
                  <a:pt x="56479" y="97257"/>
                </a:lnTo>
                <a:lnTo>
                  <a:pt x="68607" y="90790"/>
                </a:lnTo>
                <a:cubicBezTo>
                  <a:pt x="70217" y="89929"/>
                  <a:pt x="71244" y="88264"/>
                  <a:pt x="71244" y="86460"/>
                </a:cubicBezTo>
                <a:lnTo>
                  <a:pt x="71244" y="83656"/>
                </a:lnTo>
                <a:lnTo>
                  <a:pt x="93475" y="83656"/>
                </a:lnTo>
                <a:lnTo>
                  <a:pt x="93475" y="73803"/>
                </a:lnTo>
                <a:lnTo>
                  <a:pt x="71244" y="73803"/>
                </a:lnTo>
                <a:lnTo>
                  <a:pt x="71244" y="72415"/>
                </a:lnTo>
                <a:lnTo>
                  <a:pt x="93503" y="59675"/>
                </a:lnTo>
                <a:lnTo>
                  <a:pt x="102467" y="65421"/>
                </a:lnTo>
                <a:lnTo>
                  <a:pt x="102467" y="93482"/>
                </a:lnTo>
                <a:lnTo>
                  <a:pt x="83650" y="93482"/>
                </a:lnTo>
                <a:cubicBezTo>
                  <a:pt x="80930" y="93482"/>
                  <a:pt x="78710" y="95703"/>
                  <a:pt x="78710" y="98395"/>
                </a:cubicBezTo>
                <a:lnTo>
                  <a:pt x="78710" y="113161"/>
                </a:lnTo>
                <a:lnTo>
                  <a:pt x="88562" y="113161"/>
                </a:lnTo>
                <a:lnTo>
                  <a:pt x="88562" y="103336"/>
                </a:lnTo>
                <a:lnTo>
                  <a:pt x="102467" y="103336"/>
                </a:lnTo>
                <a:lnTo>
                  <a:pt x="102467" y="149633"/>
                </a:lnTo>
                <a:close/>
                <a:moveTo>
                  <a:pt x="122589" y="59564"/>
                </a:moveTo>
                <a:lnTo>
                  <a:pt x="145041" y="72415"/>
                </a:lnTo>
                <a:lnTo>
                  <a:pt x="145041" y="86460"/>
                </a:lnTo>
                <a:cubicBezTo>
                  <a:pt x="145041" y="88264"/>
                  <a:pt x="146041" y="89929"/>
                  <a:pt x="147650" y="90790"/>
                </a:cubicBezTo>
                <a:lnTo>
                  <a:pt x="159779" y="97257"/>
                </a:lnTo>
                <a:lnTo>
                  <a:pt x="159779" y="98395"/>
                </a:lnTo>
                <a:lnTo>
                  <a:pt x="137770" y="98395"/>
                </a:lnTo>
                <a:cubicBezTo>
                  <a:pt x="136466" y="98395"/>
                  <a:pt x="135217" y="98922"/>
                  <a:pt x="134273" y="99838"/>
                </a:cubicBezTo>
                <a:cubicBezTo>
                  <a:pt x="133357" y="100782"/>
                  <a:pt x="132830" y="102031"/>
                  <a:pt x="132830" y="103336"/>
                </a:cubicBezTo>
                <a:lnTo>
                  <a:pt x="132830" y="113161"/>
                </a:lnTo>
                <a:lnTo>
                  <a:pt x="118092" y="113161"/>
                </a:lnTo>
                <a:lnTo>
                  <a:pt x="118092" y="123015"/>
                </a:lnTo>
                <a:lnTo>
                  <a:pt x="137770" y="123015"/>
                </a:lnTo>
                <a:cubicBezTo>
                  <a:pt x="139074" y="123015"/>
                  <a:pt x="140323" y="122487"/>
                  <a:pt x="141239" y="121571"/>
                </a:cubicBezTo>
                <a:cubicBezTo>
                  <a:pt x="142155" y="120655"/>
                  <a:pt x="142682" y="119406"/>
                  <a:pt x="142682" y="118102"/>
                </a:cubicBezTo>
                <a:lnTo>
                  <a:pt x="142682" y="108249"/>
                </a:lnTo>
                <a:lnTo>
                  <a:pt x="159779" y="108249"/>
                </a:lnTo>
                <a:lnTo>
                  <a:pt x="159779" y="116436"/>
                </a:lnTo>
                <a:lnTo>
                  <a:pt x="147650" y="122848"/>
                </a:lnTo>
                <a:cubicBezTo>
                  <a:pt x="146041" y="123709"/>
                  <a:pt x="145041" y="125374"/>
                  <a:pt x="145041" y="127206"/>
                </a:cubicBezTo>
                <a:lnTo>
                  <a:pt x="145041" y="141861"/>
                </a:lnTo>
                <a:lnTo>
                  <a:pt x="127917" y="151964"/>
                </a:lnTo>
                <a:lnTo>
                  <a:pt x="127917" y="142694"/>
                </a:lnTo>
                <a:lnTo>
                  <a:pt x="132830" y="142694"/>
                </a:lnTo>
                <a:lnTo>
                  <a:pt x="132830" y="132840"/>
                </a:lnTo>
                <a:lnTo>
                  <a:pt x="123005" y="132840"/>
                </a:lnTo>
                <a:cubicBezTo>
                  <a:pt x="120285" y="132840"/>
                  <a:pt x="118092" y="135061"/>
                  <a:pt x="118092" y="137781"/>
                </a:cubicBezTo>
                <a:lnTo>
                  <a:pt x="118092" y="151825"/>
                </a:lnTo>
                <a:lnTo>
                  <a:pt x="112320" y="148245"/>
                </a:lnTo>
                <a:lnTo>
                  <a:pt x="112320" y="88569"/>
                </a:lnTo>
                <a:lnTo>
                  <a:pt x="132830" y="88569"/>
                </a:lnTo>
                <a:cubicBezTo>
                  <a:pt x="134134" y="88569"/>
                  <a:pt x="135383" y="88042"/>
                  <a:pt x="136327" y="87126"/>
                </a:cubicBezTo>
                <a:cubicBezTo>
                  <a:pt x="137243" y="86210"/>
                  <a:pt x="137770" y="84961"/>
                  <a:pt x="137770" y="83656"/>
                </a:cubicBezTo>
                <a:lnTo>
                  <a:pt x="137770" y="73803"/>
                </a:lnTo>
                <a:lnTo>
                  <a:pt x="127917" y="73803"/>
                </a:lnTo>
                <a:lnTo>
                  <a:pt x="127917" y="78716"/>
                </a:lnTo>
                <a:lnTo>
                  <a:pt x="112320" y="78716"/>
                </a:lnTo>
                <a:lnTo>
                  <a:pt x="112320" y="65365"/>
                </a:lnTo>
                <a:close/>
                <a:moveTo>
                  <a:pt x="120341" y="164815"/>
                </a:moveTo>
                <a:cubicBezTo>
                  <a:pt x="121145" y="165315"/>
                  <a:pt x="122034" y="165565"/>
                  <a:pt x="122949" y="165565"/>
                </a:cubicBezTo>
                <a:cubicBezTo>
                  <a:pt x="123810" y="165565"/>
                  <a:pt x="124670" y="165343"/>
                  <a:pt x="125447" y="164871"/>
                </a:cubicBezTo>
                <a:lnTo>
                  <a:pt x="152452" y="148911"/>
                </a:lnTo>
                <a:cubicBezTo>
                  <a:pt x="153950" y="148023"/>
                  <a:pt x="154866" y="146413"/>
                  <a:pt x="154866" y="144664"/>
                </a:cubicBezTo>
                <a:lnTo>
                  <a:pt x="154866" y="130148"/>
                </a:lnTo>
                <a:lnTo>
                  <a:pt x="167022" y="123736"/>
                </a:lnTo>
                <a:cubicBezTo>
                  <a:pt x="168632" y="122876"/>
                  <a:pt x="169631" y="121210"/>
                  <a:pt x="169631" y="119378"/>
                </a:cubicBezTo>
                <a:lnTo>
                  <a:pt x="169631" y="94315"/>
                </a:lnTo>
                <a:cubicBezTo>
                  <a:pt x="169631" y="92483"/>
                  <a:pt x="168632" y="90818"/>
                  <a:pt x="167022" y="89957"/>
                </a:cubicBezTo>
                <a:lnTo>
                  <a:pt x="154866" y="83490"/>
                </a:lnTo>
                <a:lnTo>
                  <a:pt x="154866" y="69556"/>
                </a:lnTo>
                <a:cubicBezTo>
                  <a:pt x="154866" y="67780"/>
                  <a:pt x="153923" y="66170"/>
                  <a:pt x="152396" y="65282"/>
                </a:cubicBezTo>
                <a:lnTo>
                  <a:pt x="125059" y="49655"/>
                </a:lnTo>
                <a:cubicBezTo>
                  <a:pt x="123560" y="48795"/>
                  <a:pt x="121728" y="48767"/>
                  <a:pt x="120202" y="49627"/>
                </a:cubicBezTo>
                <a:lnTo>
                  <a:pt x="107352" y="56872"/>
                </a:lnTo>
                <a:lnTo>
                  <a:pt x="96278" y="49766"/>
                </a:lnTo>
                <a:cubicBezTo>
                  <a:pt x="94752" y="48795"/>
                  <a:pt x="92781" y="48739"/>
                  <a:pt x="91199" y="49655"/>
                </a:cubicBezTo>
                <a:lnTo>
                  <a:pt x="63862" y="65282"/>
                </a:lnTo>
                <a:cubicBezTo>
                  <a:pt x="62335" y="66170"/>
                  <a:pt x="61391" y="67780"/>
                  <a:pt x="61391" y="69556"/>
                </a:cubicBezTo>
                <a:lnTo>
                  <a:pt x="61391" y="83490"/>
                </a:lnTo>
                <a:lnTo>
                  <a:pt x="49235" y="89957"/>
                </a:lnTo>
                <a:cubicBezTo>
                  <a:pt x="47626" y="90818"/>
                  <a:pt x="46626" y="92483"/>
                  <a:pt x="46626" y="94315"/>
                </a:cubicBezTo>
                <a:lnTo>
                  <a:pt x="46626" y="119378"/>
                </a:lnTo>
                <a:cubicBezTo>
                  <a:pt x="46626" y="121210"/>
                  <a:pt x="47626" y="122876"/>
                  <a:pt x="49235" y="123736"/>
                </a:cubicBezTo>
                <a:lnTo>
                  <a:pt x="61391" y="130148"/>
                </a:lnTo>
                <a:lnTo>
                  <a:pt x="61391" y="144664"/>
                </a:lnTo>
                <a:cubicBezTo>
                  <a:pt x="61391" y="146413"/>
                  <a:pt x="62307" y="148023"/>
                  <a:pt x="63806" y="148911"/>
                </a:cubicBezTo>
                <a:lnTo>
                  <a:pt x="90810" y="164871"/>
                </a:lnTo>
                <a:cubicBezTo>
                  <a:pt x="92337" y="165787"/>
                  <a:pt x="94252" y="165787"/>
                  <a:pt x="95778" y="164898"/>
                </a:cubicBezTo>
                <a:lnTo>
                  <a:pt x="108212" y="157682"/>
                </a:lnTo>
                <a:lnTo>
                  <a:pt x="108184" y="157654"/>
                </a:lnTo>
                <a:lnTo>
                  <a:pt x="108850" y="157654"/>
                </a:lnTo>
                <a:close/>
              </a:path>
            </a:pathLst>
          </a:custGeom>
          <a:solidFill>
            <a:srgbClr val="3F8624"/>
          </a:solidFill>
          <a:ln w="277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800"/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F5579322-F597-4EBC-B00C-6E4707C339CF}"/>
              </a:ext>
            </a:extLst>
          </p:cNvPr>
          <p:cNvSpPr txBox="1"/>
          <p:nvPr/>
        </p:nvSpPr>
        <p:spPr>
          <a:xfrm>
            <a:off x="1494851" y="5582003"/>
            <a:ext cx="661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800" dirty="0">
                <a:ln/>
                <a:solidFill>
                  <a:srgbClr val="000000"/>
                </a:solidFill>
                <a:latin typeface="Helvetica"/>
                <a:sym typeface="Helvetica"/>
                <a:rtl val="0"/>
              </a:rPr>
              <a:t>c</a:t>
            </a:r>
            <a:r>
              <a:rPr lang="en-US" sz="800" spc="0" baseline="0" dirty="0">
                <a:ln/>
                <a:solidFill>
                  <a:srgbClr val="000000"/>
                </a:solidFill>
                <a:latin typeface="Helvetica"/>
                <a:sym typeface="Helvetica"/>
                <a:rtl val="0"/>
              </a:rPr>
              <a:t>ontainer</a:t>
            </a:r>
            <a:endParaRPr lang="en-US" sz="750" spc="0" baseline="0" dirty="0">
              <a:ln/>
              <a:solidFill>
                <a:srgbClr val="000000"/>
              </a:solidFill>
              <a:latin typeface="Helvetica"/>
              <a:sym typeface="Helvetica"/>
              <a:rtl val="0"/>
            </a:endParaRP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229D91E7-3DFF-44C2-9C4C-F42A46D6EC77}"/>
              </a:ext>
            </a:extLst>
          </p:cNvPr>
          <p:cNvSpPr txBox="1"/>
          <p:nvPr/>
        </p:nvSpPr>
        <p:spPr>
          <a:xfrm>
            <a:off x="1833926" y="2806837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dirty="0">
                <a:ln/>
                <a:solidFill>
                  <a:srgbClr val="5A6C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i</a:t>
            </a:r>
            <a:r>
              <a:rPr lang="en-US" sz="900" spc="0" baseline="0" dirty="0">
                <a:ln/>
                <a:solidFill>
                  <a:srgbClr val="5A6C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n-vehicle</a:t>
            </a:r>
          </a:p>
        </p:txBody>
      </p:sp>
      <p:sp>
        <p:nvSpPr>
          <p:cNvPr id="312" name="TextBox 26">
            <a:extLst>
              <a:ext uri="{FF2B5EF4-FFF2-40B4-BE49-F238E27FC236}">
                <a16:creationId xmlns:a16="http://schemas.microsoft.com/office/drawing/2014/main" id="{D45CA267-FAA6-41F2-A54F-7F32E3594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6727" y="3049112"/>
            <a:ext cx="86054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integration</a:t>
            </a:r>
          </a:p>
        </p:txBody>
      </p:sp>
      <p:pic>
        <p:nvPicPr>
          <p:cNvPr id="313" name="Graphic 14">
            <a:extLst>
              <a:ext uri="{FF2B5EF4-FFF2-40B4-BE49-F238E27FC236}">
                <a16:creationId xmlns:a16="http://schemas.microsoft.com/office/drawing/2014/main" id="{E6424843-0DFC-49F9-8102-C54105E6C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263" y="2156623"/>
            <a:ext cx="182880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4" name="Graphic 14">
            <a:extLst>
              <a:ext uri="{FF2B5EF4-FFF2-40B4-BE49-F238E27FC236}">
                <a16:creationId xmlns:a16="http://schemas.microsoft.com/office/drawing/2014/main" id="{AC374443-5F2E-4988-A046-8D03B0F4B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240" y="2375440"/>
            <a:ext cx="182880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5" name="Graphic 14">
            <a:extLst>
              <a:ext uri="{FF2B5EF4-FFF2-40B4-BE49-F238E27FC236}">
                <a16:creationId xmlns:a16="http://schemas.microsoft.com/office/drawing/2014/main" id="{E58C9BDC-6EC4-4359-AA52-83C71A28F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436" y="2610680"/>
            <a:ext cx="182880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6" name="Graphic 32">
            <a:extLst>
              <a:ext uri="{FF2B5EF4-FFF2-40B4-BE49-F238E27FC236}">
                <a16:creationId xmlns:a16="http://schemas.microsoft.com/office/drawing/2014/main" id="{38F14344-97C7-4251-B141-7A6DDEEB4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224" y="531851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" name="TextBox 21">
            <a:extLst>
              <a:ext uri="{FF2B5EF4-FFF2-40B4-BE49-F238E27FC236}">
                <a16:creationId xmlns:a16="http://schemas.microsoft.com/office/drawing/2014/main" id="{4A9BA087-AE2C-4734-BF76-E3F63E1FA8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0502" y="5462582"/>
            <a:ext cx="62734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portal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58610</TotalTime>
  <Words>425</Words>
  <Application>Microsoft Office PowerPoint</Application>
  <PresentationFormat>Widescreen</PresentationFormat>
  <Paragraphs>105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Amazon Ember</vt:lpstr>
      <vt:lpstr>Arial</vt:lpstr>
      <vt:lpstr>Calibri</vt:lpstr>
      <vt:lpstr>Calibri Light</vt:lpstr>
      <vt:lpstr>Helvetica</vt:lpstr>
      <vt:lpstr>Verdana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Connected Mobility Platform</dc:title>
  <dc:subject/>
  <dc:creator>Amazon Web Services</dc:creator>
  <cp:keywords/>
  <dc:description/>
  <cp:lastModifiedBy>Courtright, Andrea</cp:lastModifiedBy>
  <cp:revision>97</cp:revision>
  <dcterms:created xsi:type="dcterms:W3CDTF">2020-07-21T19:38:25Z</dcterms:created>
  <dcterms:modified xsi:type="dcterms:W3CDTF">2023-04-17T23:12:10Z</dcterms:modified>
  <cp:category/>
</cp:coreProperties>
</file>