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76" r:id="rId2"/>
    <p:sldId id="27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by Chang" initials="DC" lastIdx="8" clrIdx="0">
    <p:extLst>
      <p:ext uri="{19B8F6BF-5375-455C-9EA6-DF929625EA0E}">
        <p15:presenceInfo xmlns:p15="http://schemas.microsoft.com/office/powerpoint/2012/main" userId="Debby Cha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C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29"/>
    <p:restoredTop sz="94721"/>
  </p:normalViewPr>
  <p:slideViewPr>
    <p:cSldViewPr snapToGrid="0" snapToObjects="1">
      <p:cViewPr varScale="1">
        <p:scale>
          <a:sx n="131" d="100"/>
          <a:sy n="131" d="100"/>
        </p:scale>
        <p:origin x="144" y="7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B231-60EB-4C49-AAEF-269B5DFF8A47}" type="datetimeFigureOut">
              <a:rPr lang="en-US" smtClean="0"/>
              <a:t>6/14/2023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86CF6-1F11-0F42-9224-21A256809A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3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quip-amazon.com/5XEtAzI2yYvC/Code-Sample-Events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developer initiates an activity in AWS CI/CD pipeline such as push code changes. These activities create Amazon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CloudWatch events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EventBridge event rule detects the CloudWatch events and sends the event data to an Amazon Kinesis Firehose Delivery Stream. One event rule per event source.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event rule is also created to capture event data from Amazon CloudWatch Synthetics Canary if customer has set up the canary – only needed for MTTR.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Firehose uses a Lambda function for data transformation. It extracts relevant data and sends it to an Amazon S3 bucket.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Athena database queries the S3 data and returns the query result to an Amazon QuickSight.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QuickSight obtains the query result and builds dashboard displays for the management team.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236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0B15-2441-8C40-A7FF-E2A903BA0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EDCD3-FE1E-3A42-A167-0D7548E86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736C-3AF2-754D-B90D-CBD09313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6/14/2023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46406-6A04-E148-9208-C65993B6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5A83A-851E-1A44-9FCE-6FFD4813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80F3-24C0-CB47-9701-966500419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C93E1-0242-0D43-9778-62EBD48D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8B7D1-6415-D741-8ED7-723B58CD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6/14/2023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EDD59-7593-9648-BF09-F82F663A9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E32E3-4EBB-0146-BCB3-694DD543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9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1C21A-B8BD-4146-8AD7-8E9448250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2FC8A-61FE-DB4B-8F2A-FE5EDE2F0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F5535-45FC-9A44-81C9-97555F81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6/14/2023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AC401-C660-EF4F-B64A-0D14A2C6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AEFD-3CC8-8F44-9371-5A08F340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5C4C-80D1-964F-8C27-E6533D31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D3B0B-74C5-4245-AEBB-F278384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5128-5C99-924A-8235-4D35BDF56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6/14/2023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3A23-0936-5347-BCEE-94B0BBC5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E944D-764C-594E-89F2-A935820D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3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14EC-30FA-784D-89FE-065ABF8A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02DC6-75AF-934A-8CD0-3860E57B6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1C632-EFB6-984D-9E96-59FFF448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6/14/2023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414A-1C2C-F74E-966B-28ED86075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65928-0931-B243-805D-290462A0E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84D-AA29-BF47-A2C3-00F3CC6F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47C6-5414-4D49-B625-9F62F0182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F339C-0A28-6E45-9806-D043A1E2E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00151-3BFF-394D-AA82-5EC5D874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6/14/2023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515EA-2174-8A4C-9226-DDCFAF19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A7A2B-22F6-B34E-AAAA-F650C35A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9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5B524-B009-1849-954B-63F1A2B2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A1271-2C8E-744E-B3A6-F1F4D0BD5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C27E9-0BB9-684A-83E9-B98AEBE76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C2C89-FB2B-2848-9CBC-845ACD8AEE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8A7B3-5BB6-F142-8991-B826A35EB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7F6A90-BCA7-A844-BDD1-229C0142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6/14/2023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70EB13-5D11-5449-9512-61522443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989CFB-D3AA-5D40-8CD5-82FB72E23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5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C06F-E9D1-9848-8730-019EDC09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6A42A-BD0A-6044-B98A-667A10B9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6/14/2023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F7CE-1782-F34B-8546-4418076A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4FECA-CEB6-EA48-989E-76920583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25ACDC-A542-1644-ACC8-03BEFDCE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6/14/2023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3CAD7-D680-3248-89AC-406C3A2F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4454D-3F33-CF4C-AAEA-B9C5C328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2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DC62-3092-4F47-B1CE-3F896D09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C02A2-C681-EC4D-883E-EDD4C9F35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3D7A2-001A-E546-90B4-92D80CF48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759-F5A3-D041-9C49-871DE939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6/14/2023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6F5AD-6FC4-0546-BCC8-1996C15E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7A332-74A7-C049-9406-D84CFB5A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51D8-6D19-DF4B-9F98-C7AC0FFEE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56044-1EBB-F64A-B5BC-EF7CA4262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5DFA7-FA61-E240-8E13-D17D1C0DA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96980-11CA-3B45-AE34-01194C85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6/14/2023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CCDDE-3E46-2544-ACD5-1F7475EA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FCE0F-973C-2D41-A199-7D2984F7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3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15F298-9AE0-F440-B542-5F54802A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9FAE3-2B3B-D548-B56B-CE84E6538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3DF35-730C-C244-B98A-CB1C9F82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802BD-3636-C34F-81A0-C5C670484C61}" type="datetimeFigureOut">
              <a:rPr lang="en-US" smtClean="0"/>
              <a:t>6/14/2023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F7E14-3D8F-1644-8351-8BCD9C2C7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0F83-AAFE-764D-9B87-A488A02A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18" Type="http://schemas.openxmlformats.org/officeDocument/2006/relationships/image" Target="../media/image15.svg"/><Relationship Id="rId26" Type="http://schemas.openxmlformats.org/officeDocument/2006/relationships/image" Target="../media/image23.svg"/><Relationship Id="rId3" Type="http://schemas.openxmlformats.org/officeDocument/2006/relationships/image" Target="../media/image1.png"/><Relationship Id="rId21" Type="http://schemas.openxmlformats.org/officeDocument/2006/relationships/image" Target="../media/image18.png"/><Relationship Id="rId7" Type="http://schemas.openxmlformats.org/officeDocument/2006/relationships/image" Target="../media/image4.sv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5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svg"/><Relationship Id="rId20" Type="http://schemas.openxmlformats.org/officeDocument/2006/relationships/image" Target="../media/image17.svg"/><Relationship Id="rId29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24" Type="http://schemas.openxmlformats.org/officeDocument/2006/relationships/image" Target="../media/image21.svg"/><Relationship Id="rId32" Type="http://schemas.openxmlformats.org/officeDocument/2006/relationships/image" Target="../media/image29.svg"/><Relationship Id="rId5" Type="http://schemas.openxmlformats.org/officeDocument/2006/relationships/hyperlink" Target="https://docs.aws.amazon.com/architecture-diagrams/latest/opentext-infoarchive-architecture-using-amazon-eks/opentext-infoarchive-architecture-using-amazon-eks.html" TargetMode="External"/><Relationship Id="rId15" Type="http://schemas.openxmlformats.org/officeDocument/2006/relationships/image" Target="../media/image12.png"/><Relationship Id="rId23" Type="http://schemas.openxmlformats.org/officeDocument/2006/relationships/image" Target="../media/image20.png"/><Relationship Id="rId28" Type="http://schemas.openxmlformats.org/officeDocument/2006/relationships/image" Target="../media/image25.svg"/><Relationship Id="rId10" Type="http://schemas.openxmlformats.org/officeDocument/2006/relationships/image" Target="../media/image7.png"/><Relationship Id="rId19" Type="http://schemas.openxmlformats.org/officeDocument/2006/relationships/image" Target="../media/image16.png"/><Relationship Id="rId31" Type="http://schemas.openxmlformats.org/officeDocument/2006/relationships/image" Target="../media/image28.png"/><Relationship Id="rId4" Type="http://schemas.openxmlformats.org/officeDocument/2006/relationships/image" Target="../media/image2.svg"/><Relationship Id="rId9" Type="http://schemas.openxmlformats.org/officeDocument/2006/relationships/image" Target="../media/image6.png"/><Relationship Id="rId14" Type="http://schemas.openxmlformats.org/officeDocument/2006/relationships/image" Target="../media/image11.svg"/><Relationship Id="rId22" Type="http://schemas.openxmlformats.org/officeDocument/2006/relationships/image" Target="../media/image19.svg"/><Relationship Id="rId27" Type="http://schemas.openxmlformats.org/officeDocument/2006/relationships/image" Target="../media/image24.png"/><Relationship Id="rId30" Type="http://schemas.openxmlformats.org/officeDocument/2006/relationships/image" Target="../media/image27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architectur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-feedback.aws.amazon.com/feedback.jsp?feedback_destination_id=a0d18259-7974-4e8f-8382-0a4be53f4374&amp;topic_url=http://docs.aws.amazon.com/en_us/architecture-diagrams/latest/high-performance-computing-on-aws/high-performance-computing-on-aws.html" TargetMode="External"/><Relationship Id="rId4" Type="http://schemas.openxmlformats.org/officeDocument/2006/relationships/hyperlink" Target="https://aws.amazon.com/architecture/well-architected/?wa-lens-whitepapers.sort-by=item.additionalFields.sortDate&amp;wa-lens-whitepapers.sort-order=des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1271BE9C-FDD5-DC4D-9BA5-3B7493EA2D8F}"/>
              </a:ext>
            </a:extLst>
          </p:cNvPr>
          <p:cNvSpPr txBox="1"/>
          <p:nvPr/>
        </p:nvSpPr>
        <p:spPr>
          <a:xfrm>
            <a:off x="95668" y="134489"/>
            <a:ext cx="79071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OpenText </a:t>
            </a:r>
            <a:r>
              <a:rPr lang="en-US" sz="2000" b="1" dirty="0" err="1"/>
              <a:t>InfoArchive</a:t>
            </a:r>
            <a:r>
              <a:rPr lang="en-US" sz="2000" b="1" dirty="0"/>
              <a:t> Architecture Using Amazon EKS and Amazon RDS</a:t>
            </a:r>
          </a:p>
        </p:txBody>
      </p:sp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2022, Amazon Web Services, Inc. or its affiliates. All rights reserved.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4BEBEF-567F-BD43-B598-F246075C6BF3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For the architecture description, refer to the </a:t>
            </a:r>
            <a:r>
              <a:rPr lang="en-US" sz="1400" dirty="0">
                <a:hlinkClick r:id="rId5"/>
              </a:rPr>
              <a:t>full diagram</a:t>
            </a:r>
            <a:r>
              <a:rPr lang="en-US" sz="1400" dirty="0"/>
              <a:t>. </a:t>
            </a:r>
          </a:p>
        </p:txBody>
      </p:sp>
      <p:sp>
        <p:nvSpPr>
          <p:cNvPr id="52" name="NumBox 1">
            <a:extLst>
              <a:ext uri="{FF2B5EF4-FFF2-40B4-BE49-F238E27FC236}">
                <a16:creationId xmlns:a16="http://schemas.microsoft.com/office/drawing/2014/main" id="{7DE8DC34-42DE-476E-9488-A974514A5D58}"/>
              </a:ext>
            </a:extLst>
          </p:cNvPr>
          <p:cNvSpPr/>
          <p:nvPr/>
        </p:nvSpPr>
        <p:spPr>
          <a:xfrm>
            <a:off x="1807085" y="2578487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C125210D-6FA1-44C6-9DCB-DF8964579D15}"/>
              </a:ext>
            </a:extLst>
          </p:cNvPr>
          <p:cNvSpPr/>
          <p:nvPr/>
        </p:nvSpPr>
        <p:spPr>
          <a:xfrm>
            <a:off x="3915924" y="2492883"/>
            <a:ext cx="3651881" cy="1190165"/>
          </a:xfrm>
          <a:prstGeom prst="rect">
            <a:avLst/>
          </a:prstGeom>
          <a:noFill/>
          <a:ln w="12700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schemeClr val="accent3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cxnSp>
        <p:nvCxnSpPr>
          <p:cNvPr id="54" name="Connector: Elbow 105">
            <a:extLst>
              <a:ext uri="{FF2B5EF4-FFF2-40B4-BE49-F238E27FC236}">
                <a16:creationId xmlns:a16="http://schemas.microsoft.com/office/drawing/2014/main" id="{55516EF1-EA02-4A1D-A6CD-CB3217C55611}"/>
              </a:ext>
            </a:extLst>
          </p:cNvPr>
          <p:cNvCxnSpPr>
            <a:cxnSpLocks/>
            <a:endCxn id="73" idx="3"/>
          </p:cNvCxnSpPr>
          <p:nvPr/>
        </p:nvCxnSpPr>
        <p:spPr>
          <a:xfrm rot="10800000">
            <a:off x="6533588" y="3142434"/>
            <a:ext cx="2537450" cy="554213"/>
          </a:xfrm>
          <a:prstGeom prst="bentConnector3">
            <a:avLst>
              <a:gd name="adj1" fmla="val 70592"/>
            </a:avLst>
          </a:prstGeom>
          <a:ln w="12700">
            <a:solidFill>
              <a:schemeClr val="tx2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>
            <a:extLst>
              <a:ext uri="{FF2B5EF4-FFF2-40B4-BE49-F238E27FC236}">
                <a16:creationId xmlns:a16="http://schemas.microsoft.com/office/drawing/2014/main" id="{983FB989-4D86-49F7-B850-E858F0B46EA7}"/>
              </a:ext>
            </a:extLst>
          </p:cNvPr>
          <p:cNvSpPr/>
          <p:nvPr/>
        </p:nvSpPr>
        <p:spPr>
          <a:xfrm>
            <a:off x="2608820" y="1019459"/>
            <a:ext cx="7625985" cy="47997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>
                <a:solidFill>
                  <a:sysClr val="windowText" lastClr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Cloud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DD122FB7-86CC-4795-A86A-0DC61007FE3E}"/>
              </a:ext>
            </a:extLst>
          </p:cNvPr>
          <p:cNvSpPr/>
          <p:nvPr/>
        </p:nvSpPr>
        <p:spPr>
          <a:xfrm>
            <a:off x="2678342" y="1447291"/>
            <a:ext cx="6032463" cy="4215606"/>
          </a:xfrm>
          <a:prstGeom prst="rect">
            <a:avLst/>
          </a:prstGeom>
          <a:noFill/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0" tIns="91440"/>
          <a:lstStyle/>
          <a:p>
            <a:pPr>
              <a:defRPr/>
            </a:pPr>
            <a:r>
              <a:rPr lang="en-US" sz="1100" dirty="0">
                <a:ln w="0"/>
                <a:solidFill>
                  <a:srgbClr val="8C4FFF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Virtual Private Cloud</a:t>
            </a:r>
          </a:p>
        </p:txBody>
      </p:sp>
      <p:sp>
        <p:nvSpPr>
          <p:cNvPr id="57" name="TextBox 22">
            <a:extLst>
              <a:ext uri="{FF2B5EF4-FFF2-40B4-BE49-F238E27FC236}">
                <a16:creationId xmlns:a16="http://schemas.microsoft.com/office/drawing/2014/main" id="{F86D3E18-8AC6-4AF2-8E0C-506321CBDB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18411" y="3842673"/>
            <a:ext cx="74873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Elastic Load Balancing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EEAF0EF0-F8E4-409F-9C16-D817290B5EAF}"/>
              </a:ext>
            </a:extLst>
          </p:cNvPr>
          <p:cNvSpPr/>
          <p:nvPr/>
        </p:nvSpPr>
        <p:spPr>
          <a:xfrm>
            <a:off x="3362448" y="1864791"/>
            <a:ext cx="3442801" cy="3504017"/>
          </a:xfrm>
          <a:prstGeom prst="rect">
            <a:avLst/>
          </a:prstGeom>
          <a:noFill/>
          <a:ln w="12700">
            <a:solidFill>
              <a:srgbClr val="ED71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0" tIns="91440"/>
          <a:lstStyle/>
          <a:p>
            <a:pPr>
              <a:defRPr/>
            </a:pPr>
            <a:r>
              <a:rPr lang="en-US" sz="1100" dirty="0">
                <a:solidFill>
                  <a:srgbClr val="ED71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EKS Cluster</a:t>
            </a:r>
          </a:p>
        </p:txBody>
      </p:sp>
      <p:sp>
        <p:nvSpPr>
          <p:cNvPr id="59" name="TextBox 22">
            <a:extLst>
              <a:ext uri="{FF2B5EF4-FFF2-40B4-BE49-F238E27FC236}">
                <a16:creationId xmlns:a16="http://schemas.microsoft.com/office/drawing/2014/main" id="{39FBC0A5-4963-4721-8757-101028A8ED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20764" y="3819749"/>
            <a:ext cx="74164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Route 53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6963E959-694A-499B-B1ED-BAA98647D56F}"/>
              </a:ext>
            </a:extLst>
          </p:cNvPr>
          <p:cNvSpPr>
            <a:spLocks noChangeAspect="1"/>
          </p:cNvSpPr>
          <p:nvPr/>
        </p:nvSpPr>
        <p:spPr>
          <a:xfrm>
            <a:off x="3385719" y="3457859"/>
            <a:ext cx="436094" cy="34913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dirty="0">
                <a:ln w="0"/>
                <a:solidFill>
                  <a:sysClr val="windowText" lastClr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K8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dirty="0">
                <a:ln w="0"/>
                <a:solidFill>
                  <a:sysClr val="windowText" lastClr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ingress</a:t>
            </a: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456D1768-B782-4A0F-A1D3-BDF89D3D5E95}"/>
              </a:ext>
            </a:extLst>
          </p:cNvPr>
          <p:cNvCxnSpPr>
            <a:cxnSpLocks/>
          </p:cNvCxnSpPr>
          <p:nvPr/>
        </p:nvCxnSpPr>
        <p:spPr>
          <a:xfrm flipH="1" flipV="1">
            <a:off x="2108535" y="2114677"/>
            <a:ext cx="70" cy="1280160"/>
          </a:xfrm>
          <a:prstGeom prst="straightConnector1">
            <a:avLst/>
          </a:prstGeom>
          <a:ln w="12700">
            <a:solidFill>
              <a:schemeClr val="tx2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65FA7C10-C3C9-4C89-9B89-A9ED02E5B01A}"/>
              </a:ext>
            </a:extLst>
          </p:cNvPr>
          <p:cNvCxnSpPr>
            <a:cxnSpLocks/>
            <a:stCxn id="171" idx="3"/>
          </p:cNvCxnSpPr>
          <p:nvPr/>
        </p:nvCxnSpPr>
        <p:spPr>
          <a:xfrm flipV="1">
            <a:off x="3149940" y="3632427"/>
            <a:ext cx="211865" cy="2580"/>
          </a:xfrm>
          <a:prstGeom prst="straightConnector1">
            <a:avLst/>
          </a:prstGeom>
          <a:ln w="12700">
            <a:solidFill>
              <a:schemeClr val="tx2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2789CBA4-0FC4-4999-8F3E-9C5988A5670F}"/>
              </a:ext>
            </a:extLst>
          </p:cNvPr>
          <p:cNvCxnSpPr>
            <a:cxnSpLocks/>
          </p:cNvCxnSpPr>
          <p:nvPr/>
        </p:nvCxnSpPr>
        <p:spPr>
          <a:xfrm>
            <a:off x="2102741" y="4221659"/>
            <a:ext cx="0" cy="684000"/>
          </a:xfrm>
          <a:prstGeom prst="straightConnector1">
            <a:avLst/>
          </a:prstGeom>
          <a:ln w="12700">
            <a:solidFill>
              <a:schemeClr val="tx2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" name="Graphic 6">
            <a:extLst>
              <a:ext uri="{FF2B5EF4-FFF2-40B4-BE49-F238E27FC236}">
                <a16:creationId xmlns:a16="http://schemas.microsoft.com/office/drawing/2014/main" id="{B7E58DAE-C7AB-4A8C-B8A8-3AFEB1A3B1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 bwMode="auto">
          <a:xfrm flipH="1">
            <a:off x="1899671" y="1322406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" name="Graphic 21">
            <a:extLst>
              <a:ext uri="{FF2B5EF4-FFF2-40B4-BE49-F238E27FC236}">
                <a16:creationId xmlns:a16="http://schemas.microsoft.com/office/drawing/2014/main" id="{44BC5A69-916E-4C7F-BBB1-2266732A70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421" y="4956684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" name="Graphic 43">
            <a:extLst>
              <a:ext uri="{FF2B5EF4-FFF2-40B4-BE49-F238E27FC236}">
                <a16:creationId xmlns:a16="http://schemas.microsoft.com/office/drawing/2014/main" id="{7B0DF7EF-0F81-41C5-B0E2-DD4F7BF34F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405" y="4965748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" name="Graphic 5">
            <a:extLst>
              <a:ext uri="{FF2B5EF4-FFF2-40B4-BE49-F238E27FC236}">
                <a16:creationId xmlns:a16="http://schemas.microsoft.com/office/drawing/2014/main" id="{ABC25498-D447-43D6-B3E3-BA8D555DD1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0550" y="1021399"/>
            <a:ext cx="330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" name="Rectangle 67">
            <a:extLst>
              <a:ext uri="{FF2B5EF4-FFF2-40B4-BE49-F238E27FC236}">
                <a16:creationId xmlns:a16="http://schemas.microsoft.com/office/drawing/2014/main" id="{494A8599-7BA0-47F8-95A9-9219A1F0F616}"/>
              </a:ext>
            </a:extLst>
          </p:cNvPr>
          <p:cNvSpPr/>
          <p:nvPr/>
        </p:nvSpPr>
        <p:spPr bwMode="auto">
          <a:xfrm>
            <a:off x="3842665" y="2260282"/>
            <a:ext cx="4026150" cy="1483599"/>
          </a:xfrm>
          <a:prstGeom prst="rect">
            <a:avLst/>
          </a:prstGeom>
          <a:noFill/>
          <a:ln w="12700">
            <a:solidFill>
              <a:srgbClr val="5B9CD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schemeClr val="accent3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783D9DE8-B8D1-4DDC-8446-F36891313820}"/>
              </a:ext>
            </a:extLst>
          </p:cNvPr>
          <p:cNvSpPr/>
          <p:nvPr/>
        </p:nvSpPr>
        <p:spPr bwMode="auto">
          <a:xfrm>
            <a:off x="3834006" y="3808082"/>
            <a:ext cx="4026150" cy="1473443"/>
          </a:xfrm>
          <a:prstGeom prst="rect">
            <a:avLst/>
          </a:prstGeom>
          <a:noFill/>
          <a:ln w="12700">
            <a:solidFill>
              <a:srgbClr val="5B9CD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schemeClr val="accent3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E22FE513-4EDD-4144-89ED-D34FFDC59815}"/>
              </a:ext>
            </a:extLst>
          </p:cNvPr>
          <p:cNvSpPr/>
          <p:nvPr/>
        </p:nvSpPr>
        <p:spPr>
          <a:xfrm>
            <a:off x="4028182" y="2800482"/>
            <a:ext cx="547501" cy="703397"/>
          </a:xfrm>
          <a:prstGeom prst="rect">
            <a:avLst/>
          </a:prstGeom>
          <a:noFill/>
          <a:ln w="12700">
            <a:solidFill>
              <a:srgbClr val="F78E0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InfoArchive Web Application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C1516281-8A20-45F7-AE70-CBDC9D098006}"/>
              </a:ext>
            </a:extLst>
          </p:cNvPr>
          <p:cNvSpPr/>
          <p:nvPr/>
        </p:nvSpPr>
        <p:spPr>
          <a:xfrm>
            <a:off x="5038900" y="2800482"/>
            <a:ext cx="547501" cy="712121"/>
          </a:xfrm>
          <a:prstGeom prst="rect">
            <a:avLst/>
          </a:prstGeom>
          <a:noFill/>
          <a:ln w="12700">
            <a:solidFill>
              <a:srgbClr val="F78E0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 algn="ctr">
              <a:defRPr/>
            </a:pPr>
            <a:r>
              <a:rPr lang="en-US" sz="7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OpenText Directory Services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700" dirty="0"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EE49C4A3-E263-4C2E-9F89-A349CB1EEBF7}"/>
              </a:ext>
            </a:extLst>
          </p:cNvPr>
          <p:cNvSpPr/>
          <p:nvPr/>
        </p:nvSpPr>
        <p:spPr>
          <a:xfrm>
            <a:off x="6010315" y="2800482"/>
            <a:ext cx="523273" cy="683901"/>
          </a:xfrm>
          <a:prstGeom prst="rect">
            <a:avLst/>
          </a:prstGeom>
          <a:noFill/>
          <a:ln w="12700">
            <a:solidFill>
              <a:srgbClr val="F78E0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" tIns="36000" rIns="27432" bIns="3600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InfoArchive Server</a:t>
            </a:r>
          </a:p>
        </p:txBody>
      </p:sp>
      <p:cxnSp>
        <p:nvCxnSpPr>
          <p:cNvPr id="74" name="Straight Arrow Connector 89">
            <a:extLst>
              <a:ext uri="{FF2B5EF4-FFF2-40B4-BE49-F238E27FC236}">
                <a16:creationId xmlns:a16="http://schemas.microsoft.com/office/drawing/2014/main" id="{4C759020-E6D4-4EAD-A350-03FA7FE364D0}"/>
              </a:ext>
            </a:extLst>
          </p:cNvPr>
          <p:cNvCxnSpPr>
            <a:cxnSpLocks/>
            <a:stCxn id="60" idx="0"/>
            <a:endCxn id="68" idx="1"/>
          </p:cNvCxnSpPr>
          <p:nvPr/>
        </p:nvCxnSpPr>
        <p:spPr>
          <a:xfrm rot="5400000" flipH="1" flipV="1">
            <a:off x="3495327" y="3110522"/>
            <a:ext cx="455777" cy="238899"/>
          </a:xfrm>
          <a:prstGeom prst="bentConnector2">
            <a:avLst/>
          </a:prstGeom>
          <a:ln w="12700">
            <a:solidFill>
              <a:schemeClr val="tx2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90">
            <a:extLst>
              <a:ext uri="{FF2B5EF4-FFF2-40B4-BE49-F238E27FC236}">
                <a16:creationId xmlns:a16="http://schemas.microsoft.com/office/drawing/2014/main" id="{630F7841-273F-420D-A72C-E6471CDFB7E0}"/>
              </a:ext>
            </a:extLst>
          </p:cNvPr>
          <p:cNvCxnSpPr>
            <a:cxnSpLocks/>
            <a:stCxn id="60" idx="2"/>
            <a:endCxn id="69" idx="1"/>
          </p:cNvCxnSpPr>
          <p:nvPr/>
        </p:nvCxnSpPr>
        <p:spPr>
          <a:xfrm rot="16200000" flipH="1">
            <a:off x="3349981" y="4060779"/>
            <a:ext cx="737810" cy="230240"/>
          </a:xfrm>
          <a:prstGeom prst="bentConnector2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nector: Elbow 99">
            <a:extLst>
              <a:ext uri="{FF2B5EF4-FFF2-40B4-BE49-F238E27FC236}">
                <a16:creationId xmlns:a16="http://schemas.microsoft.com/office/drawing/2014/main" id="{3B04C7C0-B42A-490F-9319-F9977D00DA11}"/>
              </a:ext>
            </a:extLst>
          </p:cNvPr>
          <p:cNvCxnSpPr>
            <a:cxnSpLocks/>
          </p:cNvCxnSpPr>
          <p:nvPr/>
        </p:nvCxnSpPr>
        <p:spPr>
          <a:xfrm rot="10800000">
            <a:off x="4560803" y="3104968"/>
            <a:ext cx="484771" cy="4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ctor: Elbow 105">
            <a:extLst>
              <a:ext uri="{FF2B5EF4-FFF2-40B4-BE49-F238E27FC236}">
                <a16:creationId xmlns:a16="http://schemas.microsoft.com/office/drawing/2014/main" id="{8E627B28-9268-4F8C-B8C7-9A82D4F4833D}"/>
              </a:ext>
            </a:extLst>
          </p:cNvPr>
          <p:cNvCxnSpPr>
            <a:cxnSpLocks/>
            <a:endCxn id="73" idx="2"/>
          </p:cNvCxnSpPr>
          <p:nvPr/>
        </p:nvCxnSpPr>
        <p:spPr>
          <a:xfrm rot="5400000" flipH="1" flipV="1">
            <a:off x="5288686" y="2529363"/>
            <a:ext cx="28245" cy="1938285"/>
          </a:xfrm>
          <a:prstGeom prst="bentConnector3">
            <a:avLst>
              <a:gd name="adj1" fmla="val -455259"/>
            </a:avLst>
          </a:prstGeom>
          <a:ln w="12700">
            <a:solidFill>
              <a:schemeClr val="tx2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nector: Elbow 105">
            <a:extLst>
              <a:ext uri="{FF2B5EF4-FFF2-40B4-BE49-F238E27FC236}">
                <a16:creationId xmlns:a16="http://schemas.microsoft.com/office/drawing/2014/main" id="{338AF4AB-8E1F-4059-8263-0846649DB5AB}"/>
              </a:ext>
            </a:extLst>
          </p:cNvPr>
          <p:cNvCxnSpPr>
            <a:cxnSpLocks/>
            <a:stCxn id="71" idx="2"/>
            <a:endCxn id="73" idx="2"/>
          </p:cNvCxnSpPr>
          <p:nvPr/>
        </p:nvCxnSpPr>
        <p:spPr>
          <a:xfrm rot="5400000" flipH="1" flipV="1">
            <a:off x="5778191" y="3018842"/>
            <a:ext cx="28220" cy="959301"/>
          </a:xfrm>
          <a:prstGeom prst="bentConnector3">
            <a:avLst>
              <a:gd name="adj1" fmla="val -455659"/>
            </a:avLst>
          </a:prstGeom>
          <a:ln w="12700">
            <a:solidFill>
              <a:schemeClr val="tx2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ectangle 78">
            <a:extLst>
              <a:ext uri="{FF2B5EF4-FFF2-40B4-BE49-F238E27FC236}">
                <a16:creationId xmlns:a16="http://schemas.microsoft.com/office/drawing/2014/main" id="{C2AADE33-23E8-4BA9-BF1C-C72B5758A598}"/>
              </a:ext>
            </a:extLst>
          </p:cNvPr>
          <p:cNvSpPr/>
          <p:nvPr/>
        </p:nvSpPr>
        <p:spPr>
          <a:xfrm>
            <a:off x="3927283" y="4016110"/>
            <a:ext cx="3640522" cy="1190938"/>
          </a:xfrm>
          <a:prstGeom prst="rect">
            <a:avLst/>
          </a:prstGeom>
          <a:noFill/>
          <a:ln w="12700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schemeClr val="accent3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7C1BA902-838B-4FE1-8C5A-70F8DBA2BC70}"/>
              </a:ext>
            </a:extLst>
          </p:cNvPr>
          <p:cNvSpPr/>
          <p:nvPr/>
        </p:nvSpPr>
        <p:spPr>
          <a:xfrm>
            <a:off x="4039541" y="4324482"/>
            <a:ext cx="547501" cy="703397"/>
          </a:xfrm>
          <a:prstGeom prst="rect">
            <a:avLst/>
          </a:prstGeom>
          <a:noFill/>
          <a:ln w="12700">
            <a:solidFill>
              <a:srgbClr val="F78E0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 algn="ctr">
              <a:defRPr/>
            </a:pPr>
            <a:r>
              <a:rPr lang="en-US" sz="7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InfoArchive Web Application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67BEAC89-6C22-4E0D-ADB1-6383A425E991}"/>
              </a:ext>
            </a:extLst>
          </p:cNvPr>
          <p:cNvSpPr/>
          <p:nvPr/>
        </p:nvSpPr>
        <p:spPr>
          <a:xfrm>
            <a:off x="5050259" y="4324482"/>
            <a:ext cx="547501" cy="712121"/>
          </a:xfrm>
          <a:prstGeom prst="rect">
            <a:avLst/>
          </a:prstGeom>
          <a:noFill/>
          <a:ln w="12700">
            <a:solidFill>
              <a:srgbClr val="F78E0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OpenText Directory Services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293896FF-69C2-4582-8EC4-F95F281FC97E}"/>
              </a:ext>
            </a:extLst>
          </p:cNvPr>
          <p:cNvSpPr/>
          <p:nvPr/>
        </p:nvSpPr>
        <p:spPr>
          <a:xfrm>
            <a:off x="6021674" y="4324482"/>
            <a:ext cx="523273" cy="683901"/>
          </a:xfrm>
          <a:prstGeom prst="rect">
            <a:avLst/>
          </a:prstGeom>
          <a:noFill/>
          <a:ln w="12700">
            <a:solidFill>
              <a:srgbClr val="F78E0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" tIns="36000" rIns="27432" bIns="36000"/>
          <a:lstStyle/>
          <a:p>
            <a:pPr algn="ctr">
              <a:defRPr/>
            </a:pPr>
            <a:r>
              <a:rPr lang="en-US" sz="7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InfoArchive Server</a:t>
            </a:r>
          </a:p>
        </p:txBody>
      </p:sp>
      <p:cxnSp>
        <p:nvCxnSpPr>
          <p:cNvPr id="83" name="Connector: Elbow 99">
            <a:extLst>
              <a:ext uri="{FF2B5EF4-FFF2-40B4-BE49-F238E27FC236}">
                <a16:creationId xmlns:a16="http://schemas.microsoft.com/office/drawing/2014/main" id="{436A85DB-0F1E-4A1F-ACB5-58135751BEBF}"/>
              </a:ext>
            </a:extLst>
          </p:cNvPr>
          <p:cNvCxnSpPr>
            <a:cxnSpLocks/>
          </p:cNvCxnSpPr>
          <p:nvPr/>
        </p:nvCxnSpPr>
        <p:spPr>
          <a:xfrm rot="10800000">
            <a:off x="4572162" y="4628968"/>
            <a:ext cx="484771" cy="4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nector: Elbow 83">
            <a:extLst>
              <a:ext uri="{FF2B5EF4-FFF2-40B4-BE49-F238E27FC236}">
                <a16:creationId xmlns:a16="http://schemas.microsoft.com/office/drawing/2014/main" id="{26A2D58F-E8CD-40C7-B169-3742217273F4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5296066" y="4050183"/>
            <a:ext cx="28245" cy="1938285"/>
          </a:xfrm>
          <a:prstGeom prst="bentConnector3">
            <a:avLst>
              <a:gd name="adj1" fmla="val -455259"/>
            </a:avLst>
          </a:prstGeom>
          <a:ln w="12700">
            <a:solidFill>
              <a:schemeClr val="tx2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nector: Elbow 105">
            <a:extLst>
              <a:ext uri="{FF2B5EF4-FFF2-40B4-BE49-F238E27FC236}">
                <a16:creationId xmlns:a16="http://schemas.microsoft.com/office/drawing/2014/main" id="{EBDD5CEE-0096-4467-9135-F626A64DC6B6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5785571" y="4539662"/>
            <a:ext cx="28220" cy="959301"/>
          </a:xfrm>
          <a:prstGeom prst="bentConnector3">
            <a:avLst>
              <a:gd name="adj1" fmla="val -455659"/>
            </a:avLst>
          </a:prstGeom>
          <a:ln w="12700">
            <a:solidFill>
              <a:schemeClr val="tx2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9">
            <a:extLst>
              <a:ext uri="{FF2B5EF4-FFF2-40B4-BE49-F238E27FC236}">
                <a16:creationId xmlns:a16="http://schemas.microsoft.com/office/drawing/2014/main" id="{D19FBCD2-3FB2-4C01-8CDD-4BB0674A50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66831" y="3988023"/>
            <a:ext cx="156797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S3 and</a:t>
            </a:r>
          </a:p>
          <a:p>
            <a:pPr algn="ctr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S3 Glacier</a:t>
            </a:r>
          </a:p>
        </p:txBody>
      </p:sp>
      <p:sp>
        <p:nvSpPr>
          <p:cNvPr id="87" name="TextBox 9">
            <a:extLst>
              <a:ext uri="{FF2B5EF4-FFF2-40B4-BE49-F238E27FC236}">
                <a16:creationId xmlns:a16="http://schemas.microsoft.com/office/drawing/2014/main" id="{7C94EF6B-0F30-4DD5-A3D0-8782181B69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02442" y="2602038"/>
            <a:ext cx="113220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RDS</a:t>
            </a:r>
          </a:p>
        </p:txBody>
      </p:sp>
      <p:sp>
        <p:nvSpPr>
          <p:cNvPr id="88" name="TextBox 9">
            <a:extLst>
              <a:ext uri="{FF2B5EF4-FFF2-40B4-BE49-F238E27FC236}">
                <a16:creationId xmlns:a16="http://schemas.microsoft.com/office/drawing/2014/main" id="{DE1B61CF-1466-4CCC-8012-F7725ECD8C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91423" y="4929002"/>
            <a:ext cx="95424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EFS</a:t>
            </a:r>
          </a:p>
        </p:txBody>
      </p:sp>
      <p:cxnSp>
        <p:nvCxnSpPr>
          <p:cNvPr id="89" name="Connector: Elbow 129">
            <a:extLst>
              <a:ext uri="{FF2B5EF4-FFF2-40B4-BE49-F238E27FC236}">
                <a16:creationId xmlns:a16="http://schemas.microsoft.com/office/drawing/2014/main" id="{AB60919E-BD0E-440A-98BB-003B682E4135}"/>
              </a:ext>
            </a:extLst>
          </p:cNvPr>
          <p:cNvCxnSpPr>
            <a:cxnSpLocks/>
            <a:stCxn id="58" idx="2"/>
            <a:endCxn id="88" idx="2"/>
          </p:cNvCxnSpPr>
          <p:nvPr/>
        </p:nvCxnSpPr>
        <p:spPr>
          <a:xfrm rot="5400000" flipH="1" flipV="1">
            <a:off x="7164016" y="3064279"/>
            <a:ext cx="224362" cy="4384696"/>
          </a:xfrm>
          <a:prstGeom prst="bentConnector3">
            <a:avLst>
              <a:gd name="adj1" fmla="val -101889"/>
            </a:avLst>
          </a:prstGeom>
          <a:ln w="12700">
            <a:solidFill>
              <a:schemeClr val="tx2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nector: Elbow 132">
            <a:extLst>
              <a:ext uri="{FF2B5EF4-FFF2-40B4-BE49-F238E27FC236}">
                <a16:creationId xmlns:a16="http://schemas.microsoft.com/office/drawing/2014/main" id="{C5F7B822-BB91-4007-AFEA-DD532B474E25}"/>
              </a:ext>
            </a:extLst>
          </p:cNvPr>
          <p:cNvCxnSpPr>
            <a:cxnSpLocks/>
          </p:cNvCxnSpPr>
          <p:nvPr/>
        </p:nvCxnSpPr>
        <p:spPr>
          <a:xfrm flipV="1">
            <a:off x="6546725" y="3695603"/>
            <a:ext cx="2526696" cy="976290"/>
          </a:xfrm>
          <a:prstGeom prst="bentConnector3">
            <a:avLst>
              <a:gd name="adj1" fmla="val 29085"/>
            </a:avLst>
          </a:prstGeom>
          <a:ln w="12700">
            <a:solidFill>
              <a:schemeClr val="tx2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Connector: Elbow 117">
            <a:extLst>
              <a:ext uri="{FF2B5EF4-FFF2-40B4-BE49-F238E27FC236}">
                <a16:creationId xmlns:a16="http://schemas.microsoft.com/office/drawing/2014/main" id="{29F06EC1-CDBB-4B8A-AB2D-DEDA6CD5787A}"/>
              </a:ext>
            </a:extLst>
          </p:cNvPr>
          <p:cNvCxnSpPr>
            <a:cxnSpLocks/>
          </p:cNvCxnSpPr>
          <p:nvPr/>
        </p:nvCxnSpPr>
        <p:spPr>
          <a:xfrm flipV="1">
            <a:off x="6568405" y="2413407"/>
            <a:ext cx="2671540" cy="636587"/>
          </a:xfrm>
          <a:prstGeom prst="bentConnector3">
            <a:avLst>
              <a:gd name="adj1" fmla="val 41738"/>
            </a:avLst>
          </a:prstGeom>
          <a:ln w="12700">
            <a:solidFill>
              <a:schemeClr val="tx2"/>
            </a:solidFill>
            <a:prstDash val="dash"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92" name="TextBox 91">
            <a:extLst>
              <a:ext uri="{FF2B5EF4-FFF2-40B4-BE49-F238E27FC236}">
                <a16:creationId xmlns:a16="http://schemas.microsoft.com/office/drawing/2014/main" id="{8498D9DC-CEEB-421B-98A3-4B3323D806DF}"/>
              </a:ext>
            </a:extLst>
          </p:cNvPr>
          <p:cNvSpPr txBox="1"/>
          <p:nvPr/>
        </p:nvSpPr>
        <p:spPr>
          <a:xfrm>
            <a:off x="8438985" y="3826592"/>
            <a:ext cx="379912" cy="215444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r>
              <a:rPr lang="en-US" sz="7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Gateway </a:t>
            </a:r>
            <a:br>
              <a:rPr lang="en-US" sz="7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7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Endpoint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CA35B77F-B320-4207-A89B-5B6D37F4A45F}"/>
              </a:ext>
            </a:extLst>
          </p:cNvPr>
          <p:cNvSpPr/>
          <p:nvPr/>
        </p:nvSpPr>
        <p:spPr>
          <a:xfrm>
            <a:off x="8831957" y="1441285"/>
            <a:ext cx="1269165" cy="4221611"/>
          </a:xfrm>
          <a:prstGeom prst="rect">
            <a:avLst/>
          </a:prstGeom>
          <a:noFill/>
          <a:ln w="12700">
            <a:solidFill>
              <a:srgbClr val="7AA1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200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>
                <a:ln w="0"/>
                <a:solidFill>
                  <a:srgbClr val="7AA116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storage</a:t>
            </a:r>
          </a:p>
        </p:txBody>
      </p:sp>
      <p:pic>
        <p:nvPicPr>
          <p:cNvPr id="94" name="Graphic 29">
            <a:extLst>
              <a:ext uri="{FF2B5EF4-FFF2-40B4-BE49-F238E27FC236}">
                <a16:creationId xmlns:a16="http://schemas.microsoft.com/office/drawing/2014/main" id="{7970B27D-3308-446A-B0A1-14E4CF30BE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956" y="3505711"/>
            <a:ext cx="329184" cy="329184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5" name="NumBox 3">
            <a:extLst>
              <a:ext uri="{FF2B5EF4-FFF2-40B4-BE49-F238E27FC236}">
                <a16:creationId xmlns:a16="http://schemas.microsoft.com/office/drawing/2014/main" id="{B04F71AD-DDE4-43F5-8E19-5D73F9796721}"/>
              </a:ext>
            </a:extLst>
          </p:cNvPr>
          <p:cNvSpPr/>
          <p:nvPr/>
        </p:nvSpPr>
        <p:spPr>
          <a:xfrm>
            <a:off x="4670131" y="2806470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sp>
        <p:nvSpPr>
          <p:cNvPr id="96" name="NumBox 5">
            <a:extLst>
              <a:ext uri="{FF2B5EF4-FFF2-40B4-BE49-F238E27FC236}">
                <a16:creationId xmlns:a16="http://schemas.microsoft.com/office/drawing/2014/main" id="{ADA8B859-2BC3-40F4-A027-0D2BA15CD778}"/>
              </a:ext>
            </a:extLst>
          </p:cNvPr>
          <p:cNvSpPr/>
          <p:nvPr/>
        </p:nvSpPr>
        <p:spPr>
          <a:xfrm>
            <a:off x="6988685" y="2653187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sp>
        <p:nvSpPr>
          <p:cNvPr id="97" name="NumBox 6">
            <a:extLst>
              <a:ext uri="{FF2B5EF4-FFF2-40B4-BE49-F238E27FC236}">
                <a16:creationId xmlns:a16="http://schemas.microsoft.com/office/drawing/2014/main" id="{E57F340A-D181-4DEF-941A-7537837408A7}"/>
              </a:ext>
            </a:extLst>
          </p:cNvPr>
          <p:cNvSpPr/>
          <p:nvPr/>
        </p:nvSpPr>
        <p:spPr>
          <a:xfrm>
            <a:off x="8100670" y="3390844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6</a:t>
            </a:r>
          </a:p>
        </p:txBody>
      </p:sp>
      <p:sp>
        <p:nvSpPr>
          <p:cNvPr id="98" name="NumBox 7">
            <a:extLst>
              <a:ext uri="{FF2B5EF4-FFF2-40B4-BE49-F238E27FC236}">
                <a16:creationId xmlns:a16="http://schemas.microsoft.com/office/drawing/2014/main" id="{6227EB6F-4525-4584-87B7-F08B26CC1949}"/>
              </a:ext>
            </a:extLst>
          </p:cNvPr>
          <p:cNvSpPr/>
          <p:nvPr/>
        </p:nvSpPr>
        <p:spPr>
          <a:xfrm>
            <a:off x="8982277" y="5286659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7</a:t>
            </a:r>
          </a:p>
        </p:txBody>
      </p:sp>
      <p:sp>
        <p:nvSpPr>
          <p:cNvPr id="99" name="NumBox 2">
            <a:extLst>
              <a:ext uri="{FF2B5EF4-FFF2-40B4-BE49-F238E27FC236}">
                <a16:creationId xmlns:a16="http://schemas.microsoft.com/office/drawing/2014/main" id="{7533D381-82ED-4065-AAEB-351167293870}"/>
              </a:ext>
            </a:extLst>
          </p:cNvPr>
          <p:cNvSpPr/>
          <p:nvPr/>
        </p:nvSpPr>
        <p:spPr>
          <a:xfrm>
            <a:off x="1810133" y="4454555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sp>
        <p:nvSpPr>
          <p:cNvPr id="100" name="NumBox 3">
            <a:extLst>
              <a:ext uri="{FF2B5EF4-FFF2-40B4-BE49-F238E27FC236}">
                <a16:creationId xmlns:a16="http://schemas.microsoft.com/office/drawing/2014/main" id="{63E62AF2-57D8-4FF5-A0BC-3970FF21973B}"/>
              </a:ext>
            </a:extLst>
          </p:cNvPr>
          <p:cNvSpPr/>
          <p:nvPr/>
        </p:nvSpPr>
        <p:spPr>
          <a:xfrm>
            <a:off x="4672205" y="4335683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sp>
        <p:nvSpPr>
          <p:cNvPr id="101" name="NumBox 4">
            <a:extLst>
              <a:ext uri="{FF2B5EF4-FFF2-40B4-BE49-F238E27FC236}">
                <a16:creationId xmlns:a16="http://schemas.microsoft.com/office/drawing/2014/main" id="{647C50AF-B0FE-44B4-8911-1F75E6152495}"/>
              </a:ext>
            </a:extLst>
          </p:cNvPr>
          <p:cNvSpPr/>
          <p:nvPr/>
        </p:nvSpPr>
        <p:spPr>
          <a:xfrm>
            <a:off x="5681665" y="3338987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sp>
        <p:nvSpPr>
          <p:cNvPr id="102" name="NumBox 4">
            <a:extLst>
              <a:ext uri="{FF2B5EF4-FFF2-40B4-BE49-F238E27FC236}">
                <a16:creationId xmlns:a16="http://schemas.microsoft.com/office/drawing/2014/main" id="{AABAB3C1-A374-4B48-9D49-1D38BA0E7A32}"/>
              </a:ext>
            </a:extLst>
          </p:cNvPr>
          <p:cNvSpPr/>
          <p:nvPr/>
        </p:nvSpPr>
        <p:spPr>
          <a:xfrm>
            <a:off x="5678045" y="4859939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111E9A95-DA39-421F-B6E0-769C137FD2C3}"/>
              </a:ext>
            </a:extLst>
          </p:cNvPr>
          <p:cNvSpPr txBox="1"/>
          <p:nvPr/>
        </p:nvSpPr>
        <p:spPr>
          <a:xfrm>
            <a:off x="1688015" y="5448488"/>
            <a:ext cx="8435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remote site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96980C30-D9E2-4542-82A3-406BFF77CBDA}"/>
              </a:ext>
            </a:extLst>
          </p:cNvPr>
          <p:cNvSpPr txBox="1"/>
          <p:nvPr/>
        </p:nvSpPr>
        <p:spPr>
          <a:xfrm>
            <a:off x="1707489" y="1733392"/>
            <a:ext cx="8851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client </a:t>
            </a:r>
            <a:b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applications</a:t>
            </a:r>
          </a:p>
        </p:txBody>
      </p:sp>
      <p:pic>
        <p:nvPicPr>
          <p:cNvPr id="153" name="Graphic 32">
            <a:extLst>
              <a:ext uri="{FF2B5EF4-FFF2-40B4-BE49-F238E27FC236}">
                <a16:creationId xmlns:a16="http://schemas.microsoft.com/office/drawing/2014/main" id="{0C0DBCB3-D3FD-465E-BAEF-7F1EA98AD3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1506" y="4686379"/>
            <a:ext cx="236546" cy="236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4" name="Graphic 32">
            <a:extLst>
              <a:ext uri="{FF2B5EF4-FFF2-40B4-BE49-F238E27FC236}">
                <a16:creationId xmlns:a16="http://schemas.microsoft.com/office/drawing/2014/main" id="{563AF86B-6972-40DE-9C8E-2B4159F65B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7832" y="4730021"/>
            <a:ext cx="236546" cy="236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5" name="Graphic 32">
            <a:extLst>
              <a:ext uri="{FF2B5EF4-FFF2-40B4-BE49-F238E27FC236}">
                <a16:creationId xmlns:a16="http://schemas.microsoft.com/office/drawing/2014/main" id="{57C7321C-0047-4193-8BBC-6FF60BF88B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8844" y="4687259"/>
            <a:ext cx="236546" cy="236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6" name="Graphic 32">
            <a:extLst>
              <a:ext uri="{FF2B5EF4-FFF2-40B4-BE49-F238E27FC236}">
                <a16:creationId xmlns:a16="http://schemas.microsoft.com/office/drawing/2014/main" id="{8ACEB244-F3E0-425F-92DF-094F74A76E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5170" y="4730459"/>
            <a:ext cx="236546" cy="236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" name="Graphic 32">
            <a:extLst>
              <a:ext uri="{FF2B5EF4-FFF2-40B4-BE49-F238E27FC236}">
                <a16:creationId xmlns:a16="http://schemas.microsoft.com/office/drawing/2014/main" id="{EF8D79A8-E17A-4167-82F9-E37CCF09E0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9484" y="4687259"/>
            <a:ext cx="236546" cy="236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8" name="Graphic 32">
            <a:extLst>
              <a:ext uri="{FF2B5EF4-FFF2-40B4-BE49-F238E27FC236}">
                <a16:creationId xmlns:a16="http://schemas.microsoft.com/office/drawing/2014/main" id="{0F54CE4C-011C-4D4A-95F9-F5F2BC1915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810" y="4730459"/>
            <a:ext cx="236546" cy="236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9" name="Graphic 32">
            <a:extLst>
              <a:ext uri="{FF2B5EF4-FFF2-40B4-BE49-F238E27FC236}">
                <a16:creationId xmlns:a16="http://schemas.microsoft.com/office/drawing/2014/main" id="{727FA8D6-E7FD-427D-BE96-6CCA2542B0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2934" y="3171659"/>
            <a:ext cx="236546" cy="236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0" name="Graphic 32">
            <a:extLst>
              <a:ext uri="{FF2B5EF4-FFF2-40B4-BE49-F238E27FC236}">
                <a16:creationId xmlns:a16="http://schemas.microsoft.com/office/drawing/2014/main" id="{C8CE6FEB-D382-43B0-B309-70A16CA951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9260" y="3207659"/>
            <a:ext cx="236546" cy="236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1" name="Graphic 32">
            <a:extLst>
              <a:ext uri="{FF2B5EF4-FFF2-40B4-BE49-F238E27FC236}">
                <a16:creationId xmlns:a16="http://schemas.microsoft.com/office/drawing/2014/main" id="{54D53678-8F2F-403B-8F40-6B8BC5E84C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6141" y="3170429"/>
            <a:ext cx="236546" cy="236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2" name="Graphic 32">
            <a:extLst>
              <a:ext uri="{FF2B5EF4-FFF2-40B4-BE49-F238E27FC236}">
                <a16:creationId xmlns:a16="http://schemas.microsoft.com/office/drawing/2014/main" id="{30A59950-E0E5-47B3-8034-AAD103554D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2467" y="3207659"/>
            <a:ext cx="236546" cy="236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" name="Graphic 32">
            <a:extLst>
              <a:ext uri="{FF2B5EF4-FFF2-40B4-BE49-F238E27FC236}">
                <a16:creationId xmlns:a16="http://schemas.microsoft.com/office/drawing/2014/main" id="{92F795BE-727E-4457-8F23-99930AD86A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8118" y="3171659"/>
            <a:ext cx="236546" cy="236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" name="Graphic 32">
            <a:extLst>
              <a:ext uri="{FF2B5EF4-FFF2-40B4-BE49-F238E27FC236}">
                <a16:creationId xmlns:a16="http://schemas.microsoft.com/office/drawing/2014/main" id="{71B94EF1-7CCA-4D8E-8CA1-B4B0EC9C51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4444" y="3207659"/>
            <a:ext cx="236546" cy="236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5" name="Straight Arrow Connector 164">
            <a:extLst>
              <a:ext uri="{FF2B5EF4-FFF2-40B4-BE49-F238E27FC236}">
                <a16:creationId xmlns:a16="http://schemas.microsoft.com/office/drawing/2014/main" id="{1D1FF064-B382-4EC3-AD00-C5DA384F0583}"/>
              </a:ext>
            </a:extLst>
          </p:cNvPr>
          <p:cNvCxnSpPr>
            <a:cxnSpLocks/>
          </p:cNvCxnSpPr>
          <p:nvPr/>
        </p:nvCxnSpPr>
        <p:spPr>
          <a:xfrm>
            <a:off x="2310670" y="3651195"/>
            <a:ext cx="471127" cy="3412"/>
          </a:xfrm>
          <a:prstGeom prst="straightConnector1">
            <a:avLst/>
          </a:prstGeom>
          <a:ln w="12700">
            <a:solidFill>
              <a:schemeClr val="tx2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6" name="Graphic 6">
            <a:extLst>
              <a:ext uri="{FF2B5EF4-FFF2-40B4-BE49-F238E27FC236}">
                <a16:creationId xmlns:a16="http://schemas.microsoft.com/office/drawing/2014/main" id="{99603D2B-28A9-4DF3-8C08-F779CF7D80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 bwMode="auto">
          <a:xfrm>
            <a:off x="9274762" y="2162525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7" name="Connector: Elbow 166">
            <a:extLst>
              <a:ext uri="{FF2B5EF4-FFF2-40B4-BE49-F238E27FC236}">
                <a16:creationId xmlns:a16="http://schemas.microsoft.com/office/drawing/2014/main" id="{E2C50606-CD17-4329-84A2-1C5A4696B22E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6393437" y="3234838"/>
            <a:ext cx="1470303" cy="1109340"/>
          </a:xfrm>
          <a:prstGeom prst="bentConnector3">
            <a:avLst>
              <a:gd name="adj1" fmla="val 247"/>
            </a:avLst>
          </a:prstGeom>
          <a:ln w="1270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TextBox 22">
            <a:extLst>
              <a:ext uri="{FF2B5EF4-FFF2-40B4-BE49-F238E27FC236}">
                <a16:creationId xmlns:a16="http://schemas.microsoft.com/office/drawing/2014/main" id="{AA110A6C-B842-44F6-8C02-9C7F736B4B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50740" y="2246662"/>
            <a:ext cx="128119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1000" dirty="0">
                <a:solidFill>
                  <a:schemeClr val="accent3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Availability Zone 1</a:t>
            </a:r>
          </a:p>
        </p:txBody>
      </p:sp>
      <p:sp>
        <p:nvSpPr>
          <p:cNvPr id="169" name="TextBox 22">
            <a:extLst>
              <a:ext uri="{FF2B5EF4-FFF2-40B4-BE49-F238E27FC236}">
                <a16:creationId xmlns:a16="http://schemas.microsoft.com/office/drawing/2014/main" id="{E9BD85F8-293C-492C-B203-2FDA80830B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5140" y="3800257"/>
            <a:ext cx="128119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1000" dirty="0">
                <a:solidFill>
                  <a:schemeClr val="accent3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Availability Zone 2</a:t>
            </a:r>
          </a:p>
        </p:txBody>
      </p:sp>
      <p:pic>
        <p:nvPicPr>
          <p:cNvPr id="170" name="Graphic 6">
            <a:extLst>
              <a:ext uri="{FF2B5EF4-FFF2-40B4-BE49-F238E27FC236}">
                <a16:creationId xmlns:a16="http://schemas.microsoft.com/office/drawing/2014/main" id="{18131B30-787E-4A6B-8FEE-204CD46B2B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rcRect/>
          <a:stretch/>
        </p:blipFill>
        <p:spPr bwMode="auto">
          <a:xfrm>
            <a:off x="2667717" y="1438060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1" name="Graphic 6">
            <a:extLst>
              <a:ext uri="{FF2B5EF4-FFF2-40B4-BE49-F238E27FC236}">
                <a16:creationId xmlns:a16="http://schemas.microsoft.com/office/drawing/2014/main" id="{F63D1542-422E-4456-98B6-1C22987AF5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stretch/>
        </p:blipFill>
        <p:spPr bwMode="auto">
          <a:xfrm>
            <a:off x="2784180" y="3452127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2" name="Graphic 21">
            <a:extLst>
              <a:ext uri="{FF2B5EF4-FFF2-40B4-BE49-F238E27FC236}">
                <a16:creationId xmlns:a16="http://schemas.microsoft.com/office/drawing/2014/main" id="{94BD5D56-E0F9-4B90-80D3-168AE4154B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/>
        </p:blipFill>
        <p:spPr bwMode="auto">
          <a:xfrm>
            <a:off x="1916550" y="3474481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3" name="Graphic 23">
            <a:extLst>
              <a:ext uri="{FF2B5EF4-FFF2-40B4-BE49-F238E27FC236}">
                <a16:creationId xmlns:a16="http://schemas.microsoft.com/office/drawing/2014/main" id="{AF5B0847-708B-4261-95B5-D08691999E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rcRect/>
          <a:stretch/>
        </p:blipFill>
        <p:spPr bwMode="auto">
          <a:xfrm>
            <a:off x="3361805" y="1864790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" name="Graphic 8">
            <a:extLst>
              <a:ext uri="{FF2B5EF4-FFF2-40B4-BE49-F238E27FC236}">
                <a16:creationId xmlns:a16="http://schemas.microsoft.com/office/drawing/2014/main" id="{F0A12D88-CB92-45CC-90DB-27AC6A9A8D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rcRect/>
          <a:stretch/>
        </p:blipFill>
        <p:spPr bwMode="auto">
          <a:xfrm>
            <a:off x="9100779" y="3498492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5" name="Graphic 48">
            <a:extLst>
              <a:ext uri="{FF2B5EF4-FFF2-40B4-BE49-F238E27FC236}">
                <a16:creationId xmlns:a16="http://schemas.microsoft.com/office/drawing/2014/main" id="{803E0F22-A062-4E88-BBF6-7C7771624E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rcRect/>
          <a:stretch/>
        </p:blipFill>
        <p:spPr bwMode="auto">
          <a:xfrm>
            <a:off x="9505984" y="3493709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6" name="Graphic 19">
            <a:extLst>
              <a:ext uri="{FF2B5EF4-FFF2-40B4-BE49-F238E27FC236}">
                <a16:creationId xmlns:a16="http://schemas.microsoft.com/office/drawing/2014/main" id="{1B3EE854-913A-4AD5-893C-222CA79A9D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rcRect/>
          <a:stretch/>
        </p:blipFill>
        <p:spPr bwMode="auto">
          <a:xfrm>
            <a:off x="9269859" y="4583686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7" name="Graphic 7">
            <a:extLst>
              <a:ext uri="{FF2B5EF4-FFF2-40B4-BE49-F238E27FC236}">
                <a16:creationId xmlns:a16="http://schemas.microsoft.com/office/drawing/2014/main" id="{44B9183C-05D3-43B2-B68C-34E010FDEB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9">
            <a:extLst>
              <a:ext uri="{96DAC541-7B7A-43D3-8B79-37D633B846F1}">
                <asvg:svgBlip xmlns:asvg="http://schemas.microsoft.com/office/drawing/2016/SVG/main" r:embed="rId30"/>
              </a:ext>
            </a:extLst>
          </a:blip>
          <a:srcRect/>
          <a:stretch/>
        </p:blipFill>
        <p:spPr bwMode="auto">
          <a:xfrm>
            <a:off x="8823692" y="1431497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8" name="Graphic 177">
            <a:extLst>
              <a:ext uri="{FF2B5EF4-FFF2-40B4-BE49-F238E27FC236}">
                <a16:creationId xmlns:a16="http://schemas.microsoft.com/office/drawing/2014/main" id="{8276CF1A-87ED-4E94-991E-D4369702B8CA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96DAC541-7B7A-43D3-8B79-37D633B846F1}">
                <asvg:svgBlip xmlns:asvg="http://schemas.microsoft.com/office/drawing/2016/SVG/main" r:embed="rId32"/>
              </a:ext>
            </a:extLst>
          </a:blip>
          <a:srcRect/>
          <a:stretch/>
        </p:blipFill>
        <p:spPr>
          <a:xfrm>
            <a:off x="3921043" y="2492882"/>
            <a:ext cx="274320" cy="274320"/>
          </a:xfrm>
          <a:prstGeom prst="rect">
            <a:avLst/>
          </a:prstGeom>
        </p:spPr>
      </p:pic>
      <p:sp>
        <p:nvSpPr>
          <p:cNvPr id="179" name="TextBox 22">
            <a:extLst>
              <a:ext uri="{FF2B5EF4-FFF2-40B4-BE49-F238E27FC236}">
                <a16:creationId xmlns:a16="http://schemas.microsoft.com/office/drawing/2014/main" id="{69A4617C-28DC-4156-A46A-D909A3E6CF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5605" y="2501644"/>
            <a:ext cx="128119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 Subnet</a:t>
            </a:r>
          </a:p>
        </p:txBody>
      </p:sp>
      <p:pic>
        <p:nvPicPr>
          <p:cNvPr id="180" name="Graphic 179">
            <a:extLst>
              <a:ext uri="{FF2B5EF4-FFF2-40B4-BE49-F238E27FC236}">
                <a16:creationId xmlns:a16="http://schemas.microsoft.com/office/drawing/2014/main" id="{0195BA93-24E3-4FAE-B466-E07E9244B1FF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96DAC541-7B7A-43D3-8B79-37D633B846F1}">
                <asvg:svgBlip xmlns:asvg="http://schemas.microsoft.com/office/drawing/2016/SVG/main" r:embed="rId32"/>
              </a:ext>
            </a:extLst>
          </a:blip>
          <a:srcRect/>
          <a:stretch/>
        </p:blipFill>
        <p:spPr>
          <a:xfrm>
            <a:off x="3927283" y="4002450"/>
            <a:ext cx="274320" cy="274320"/>
          </a:xfrm>
          <a:prstGeom prst="rect">
            <a:avLst/>
          </a:prstGeom>
        </p:spPr>
      </p:pic>
      <p:sp>
        <p:nvSpPr>
          <p:cNvPr id="181" name="TextBox 22">
            <a:extLst>
              <a:ext uri="{FF2B5EF4-FFF2-40B4-BE49-F238E27FC236}">
                <a16:creationId xmlns:a16="http://schemas.microsoft.com/office/drawing/2014/main" id="{29591EB9-15D1-424F-A72B-AE793FA835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5605" y="4010541"/>
            <a:ext cx="128119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 Subnet</a:t>
            </a:r>
          </a:p>
        </p:txBody>
      </p:sp>
    </p:spTree>
    <p:extLst>
      <p:ext uri="{BB962C8B-B14F-4D97-AF65-F5344CB8AC3E}">
        <p14:creationId xmlns:p14="http://schemas.microsoft.com/office/powerpoint/2010/main" val="6443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8" y="401065"/>
            <a:ext cx="10515600" cy="982412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all service icons, refer to </a:t>
            </a:r>
            <a:r>
              <a:rPr lang="en-US" dirty="0">
                <a:hlinkClick r:id="rId2"/>
              </a:rPr>
              <a:t>AWS Architecture Icons</a:t>
            </a:r>
            <a:r>
              <a:rPr lang="en-US" dirty="0"/>
              <a:t>.</a:t>
            </a:r>
          </a:p>
          <a:p>
            <a:r>
              <a:rPr lang="en-US" dirty="0"/>
              <a:t>For more architecture diagrams, refer to </a:t>
            </a:r>
            <a:r>
              <a:rPr lang="en-US" dirty="0">
                <a:hlinkClick r:id="rId3"/>
              </a:rPr>
              <a:t>AWS Architecture Center</a:t>
            </a:r>
            <a:r>
              <a:rPr lang="en-US" dirty="0"/>
              <a:t>.</a:t>
            </a:r>
          </a:p>
          <a:p>
            <a:r>
              <a:rPr lang="en-US" dirty="0"/>
              <a:t>For more AWS best practices, refer to </a:t>
            </a:r>
            <a:r>
              <a:rPr lang="en-US" dirty="0">
                <a:hlinkClick r:id="rId4"/>
              </a:rPr>
              <a:t>AWS Well-Architected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If you have suggestions about making this experience better, </a:t>
            </a:r>
            <a:r>
              <a:rPr lang="en-US" dirty="0">
                <a:hlinkClick r:id="rId5"/>
              </a:rPr>
              <a:t>provide feedback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73768" y="1174282"/>
            <a:ext cx="973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diagram, refer to the following resources.</a:t>
            </a:r>
          </a:p>
        </p:txBody>
      </p:sp>
    </p:spTree>
    <p:extLst>
      <p:ext uri="{BB962C8B-B14F-4D97-AF65-F5344CB8AC3E}">
        <p14:creationId xmlns:p14="http://schemas.microsoft.com/office/powerpoint/2010/main" val="2495759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58607</TotalTime>
  <Words>309</Words>
  <Application>Microsoft Office PowerPoint</Application>
  <PresentationFormat>Widescreen</PresentationFormat>
  <Paragraphs>51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Amazon Ember</vt:lpstr>
      <vt:lpstr>Arial</vt:lpstr>
      <vt:lpstr>Calibri</vt:lpstr>
      <vt:lpstr>Calibri Light</vt:lpstr>
      <vt:lpstr>Office Theme</vt:lpstr>
      <vt:lpstr>PowerPoint Presentation</vt:lpstr>
      <vt:lpstr>Resources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Performance Computing on AWS</dc:title>
  <dc:subject/>
  <dc:creator>Amazon Web Services</dc:creator>
  <cp:keywords/>
  <dc:description/>
  <cp:lastModifiedBy>Courtright, Andrea</cp:lastModifiedBy>
  <cp:revision>97</cp:revision>
  <dcterms:created xsi:type="dcterms:W3CDTF">2020-07-21T19:38:25Z</dcterms:created>
  <dcterms:modified xsi:type="dcterms:W3CDTF">2023-06-14T17:32:53Z</dcterms:modified>
  <cp:category/>
</cp:coreProperties>
</file>