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81" r:id="rId2"/>
    <p:sldId id="277" r:id="rId3"/>
    <p:sldId id="27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4"/>
    <p:restoredTop sz="98412"/>
  </p:normalViewPr>
  <p:slideViewPr>
    <p:cSldViewPr snapToGrid="0" snapToObjects="1">
      <p:cViewPr>
        <p:scale>
          <a:sx n="80" d="100"/>
          <a:sy n="80" d="100"/>
        </p:scale>
        <p:origin x="4696" y="2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mazon.awsapps.com/workdocs-preview/index.html#/folder/003438dc33fd8d7406d0cf225fc47a7c84442dc5bcf0de1fd5580fa17e192089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aws.amazon.com/blogs/big-data/build-near-real-time-logistics-dashboards-using-amazon-redshift-and-amazon-managed-grafana-for-better-operational-intelligence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sng" dirty="0">
                <a:effectLst/>
                <a:latin typeface="Ember"/>
                <a:hlinkClick r:id="rId3"/>
              </a:rPr>
              <a:t>https://amazon.awsapps.com/workdocs-preview/index.html#/folder/003438dc33fd8d7406d0cf225fc47a7c84442dc5bcf0de1fd5580fa17e192089</a:t>
            </a:r>
            <a:endParaRPr lang="en-US" b="0" i="0" u="sng" dirty="0">
              <a:effectLst/>
              <a:latin typeface="Ember"/>
            </a:endParaRPr>
          </a:p>
          <a:p>
            <a:r>
              <a:rPr lang="en-US" b="0" i="0" u="sng" dirty="0">
                <a:effectLst/>
                <a:latin typeface="Ember"/>
                <a:hlinkClick r:id="rId4"/>
              </a:rPr>
              <a:t>https://aws.amazon.com/blogs/big-data/build-near-real-time-logistics-dashboards-using-amazon-redshift-and-amazon-managed-grafana-for-better-operational-intelligence/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306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5/28/24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9" Type="http://schemas.openxmlformats.org/officeDocument/2006/relationships/image" Target="../media/image36.svg"/><Relationship Id="rId21" Type="http://schemas.openxmlformats.org/officeDocument/2006/relationships/image" Target="../media/image18.svg"/><Relationship Id="rId34" Type="http://schemas.openxmlformats.org/officeDocument/2006/relationships/image" Target="../media/image31.png"/><Relationship Id="rId42" Type="http://schemas.openxmlformats.org/officeDocument/2006/relationships/image" Target="../media/image39.png"/><Relationship Id="rId47" Type="http://schemas.openxmlformats.org/officeDocument/2006/relationships/image" Target="../media/image44.sv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9" Type="http://schemas.openxmlformats.org/officeDocument/2006/relationships/image" Target="../media/image26.svg"/><Relationship Id="rId11" Type="http://schemas.openxmlformats.org/officeDocument/2006/relationships/image" Target="../media/image9.pn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4.svg"/><Relationship Id="rId40" Type="http://schemas.openxmlformats.org/officeDocument/2006/relationships/image" Target="../media/image37.png"/><Relationship Id="rId45" Type="http://schemas.openxmlformats.org/officeDocument/2006/relationships/image" Target="../media/image42.svg"/><Relationship Id="rId5" Type="http://schemas.openxmlformats.org/officeDocument/2006/relationships/image" Target="../media/image3.png"/><Relationship Id="rId15" Type="http://schemas.openxmlformats.org/officeDocument/2006/relationships/hyperlink" Target="https://docs.aws.amazon.com/architecture-diagrams/latest/high-performance-computing/high-performance-computing.html" TargetMode="External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36" Type="http://schemas.openxmlformats.org/officeDocument/2006/relationships/image" Target="../media/image33.png"/><Relationship Id="rId49" Type="http://schemas.openxmlformats.org/officeDocument/2006/relationships/image" Target="../media/image46.svg"/><Relationship Id="rId10" Type="http://schemas.openxmlformats.org/officeDocument/2006/relationships/image" Target="../media/image8.svg"/><Relationship Id="rId19" Type="http://schemas.openxmlformats.org/officeDocument/2006/relationships/image" Target="../media/image16.svg"/><Relationship Id="rId31" Type="http://schemas.openxmlformats.org/officeDocument/2006/relationships/image" Target="../media/image28.svg"/><Relationship Id="rId44" Type="http://schemas.openxmlformats.org/officeDocument/2006/relationships/image" Target="../media/image41.pn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27.png"/><Relationship Id="rId35" Type="http://schemas.openxmlformats.org/officeDocument/2006/relationships/image" Target="../media/image32.svg"/><Relationship Id="rId43" Type="http://schemas.openxmlformats.org/officeDocument/2006/relationships/image" Target="../media/image40.svg"/><Relationship Id="rId48" Type="http://schemas.openxmlformats.org/officeDocument/2006/relationships/image" Target="../media/image45.png"/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12" Type="http://schemas.openxmlformats.org/officeDocument/2006/relationships/image" Target="../media/image10.sv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33" Type="http://schemas.openxmlformats.org/officeDocument/2006/relationships/image" Target="../media/image30.svg"/><Relationship Id="rId38" Type="http://schemas.openxmlformats.org/officeDocument/2006/relationships/image" Target="../media/image35.png"/><Relationship Id="rId46" Type="http://schemas.openxmlformats.org/officeDocument/2006/relationships/image" Target="../media/image43.png"/><Relationship Id="rId20" Type="http://schemas.openxmlformats.org/officeDocument/2006/relationships/image" Target="../media/image17.png"/><Relationship Id="rId41" Type="http://schemas.openxmlformats.org/officeDocument/2006/relationships/image" Target="../media/image38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ws.amazon.com/what-is/retrieval-augmented-generatio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i/generative-ai/" TargetMode="External"/><Relationship Id="rId2" Type="http://schemas.openxmlformats.org/officeDocument/2006/relationships/hyperlink" Target="https://aws.amazon.com/blogs/big-data/exploring-real-time-streaming-for-generative-ai-applicatio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5" Type="http://schemas.openxmlformats.org/officeDocument/2006/relationships/hyperlink" Target="https://aws.amazon.com/what-is/retrieval-augmented-generation/" TargetMode="External"/><Relationship Id="rId4" Type="http://schemas.openxmlformats.org/officeDocument/2006/relationships/hyperlink" Target="https://aws.amazon.com/what-is/large-language-mode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Rectangle 266">
            <a:extLst>
              <a:ext uri="{FF2B5EF4-FFF2-40B4-BE49-F238E27FC236}">
                <a16:creationId xmlns:a16="http://schemas.microsoft.com/office/drawing/2014/main" id="{5691179F-9B9B-FD3F-3AEE-8A757844CD8E}"/>
              </a:ext>
            </a:extLst>
          </p:cNvPr>
          <p:cNvSpPr/>
          <p:nvPr/>
        </p:nvSpPr>
        <p:spPr>
          <a:xfrm>
            <a:off x="280619" y="876956"/>
            <a:ext cx="932176" cy="5486400"/>
          </a:xfrm>
          <a:prstGeom prst="rect">
            <a:avLst/>
          </a:prstGeom>
          <a:ln w="15875">
            <a:solidFill>
              <a:srgbClr val="7D8998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solidFill>
                <a:schemeClr val="tx1"/>
              </a:solidFill>
              <a:latin typeface="Amazon Ember" panose="02000000000000000000" pitchFamily="2" charset="0"/>
              <a:ea typeface="Amazon Ember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268" name="Graphic 267">
            <a:extLst>
              <a:ext uri="{FF2B5EF4-FFF2-40B4-BE49-F238E27FC236}">
                <a16:creationId xmlns:a16="http://schemas.microsoft.com/office/drawing/2014/main" id="{70709FA5-E185-FB8B-04FB-41F3E9AE90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79146" y="885811"/>
            <a:ext cx="377523" cy="365760"/>
          </a:xfrm>
          <a:prstGeom prst="rect">
            <a:avLst/>
          </a:prstGeom>
        </p:spPr>
      </p:pic>
      <p:sp>
        <p:nvSpPr>
          <p:cNvPr id="269" name="Rectangle 268">
            <a:extLst>
              <a:ext uri="{FF2B5EF4-FFF2-40B4-BE49-F238E27FC236}">
                <a16:creationId xmlns:a16="http://schemas.microsoft.com/office/drawing/2014/main" id="{9FAF9263-A1B1-9CCE-E044-F3D391807127}"/>
              </a:ext>
            </a:extLst>
          </p:cNvPr>
          <p:cNvSpPr/>
          <p:nvPr/>
        </p:nvSpPr>
        <p:spPr>
          <a:xfrm>
            <a:off x="723576" y="884367"/>
            <a:ext cx="54627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Amazon Ember" panose="02000000000000000000" pitchFamily="2" charset="0"/>
                <a:ea typeface="Amazon Ember" panose="02000000000000000000" pitchFamily="2" charset="0"/>
                <a:cs typeface="Arial" panose="020B0604020202020204" pitchFamily="34" charset="0"/>
              </a:rPr>
              <a:t>Data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Amazon Ember" panose="02000000000000000000" pitchFamily="2" charset="0"/>
                <a:ea typeface="Amazon Ember" panose="02000000000000000000" pitchFamily="2" charset="0"/>
                <a:cs typeface="Arial" panose="020B0604020202020204" pitchFamily="34" charset="0"/>
              </a:rPr>
              <a:t>Center</a:t>
            </a:r>
          </a:p>
        </p:txBody>
      </p: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E138DA0E-B70F-8102-9EF2-03AE1D0B1AA3}"/>
              </a:ext>
            </a:extLst>
          </p:cNvPr>
          <p:cNvGrpSpPr/>
          <p:nvPr/>
        </p:nvGrpSpPr>
        <p:grpSpPr>
          <a:xfrm>
            <a:off x="524335" y="2107358"/>
            <a:ext cx="548640" cy="2721656"/>
            <a:chOff x="10880403" y="2045312"/>
            <a:chExt cx="548640" cy="2721656"/>
          </a:xfrm>
        </p:grpSpPr>
        <p:pic>
          <p:nvPicPr>
            <p:cNvPr id="279" name="Graphic 278">
              <a:extLst>
                <a:ext uri="{FF2B5EF4-FFF2-40B4-BE49-F238E27FC236}">
                  <a16:creationId xmlns:a16="http://schemas.microsoft.com/office/drawing/2014/main" id="{E84CF709-A896-0551-3797-27EE7D328F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0880403" y="2045312"/>
              <a:ext cx="548640" cy="548640"/>
            </a:xfrm>
            <a:prstGeom prst="rect">
              <a:avLst/>
            </a:prstGeom>
          </p:spPr>
        </p:pic>
        <p:pic>
          <p:nvPicPr>
            <p:cNvPr id="280" name="Graphic 279">
              <a:extLst>
                <a:ext uri="{FF2B5EF4-FFF2-40B4-BE49-F238E27FC236}">
                  <a16:creationId xmlns:a16="http://schemas.microsoft.com/office/drawing/2014/main" id="{D1A8FB85-7C69-16B0-F648-F327F46B2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880403" y="3493990"/>
              <a:ext cx="548640" cy="548640"/>
            </a:xfrm>
            <a:prstGeom prst="rect">
              <a:avLst/>
            </a:prstGeom>
          </p:spPr>
        </p:pic>
        <p:pic>
          <p:nvPicPr>
            <p:cNvPr id="281" name="Graphic 280">
              <a:extLst>
                <a:ext uri="{FF2B5EF4-FFF2-40B4-BE49-F238E27FC236}">
                  <a16:creationId xmlns:a16="http://schemas.microsoft.com/office/drawing/2014/main" id="{87B436BF-6029-0CEA-D196-FE4D30E9DE7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880403" y="4218328"/>
              <a:ext cx="548640" cy="548640"/>
            </a:xfrm>
            <a:prstGeom prst="rect">
              <a:avLst/>
            </a:prstGeom>
          </p:spPr>
        </p:pic>
        <p:pic>
          <p:nvPicPr>
            <p:cNvPr id="282" name="Graphic 281">
              <a:extLst>
                <a:ext uri="{FF2B5EF4-FFF2-40B4-BE49-F238E27FC236}">
                  <a16:creationId xmlns:a16="http://schemas.microsoft.com/office/drawing/2014/main" id="{D3CE8862-6B2E-F612-0ABA-E72808B2E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0880403" y="2769651"/>
              <a:ext cx="548640" cy="548640"/>
            </a:xfrm>
            <a:prstGeom prst="rect">
              <a:avLst/>
            </a:prstGeom>
          </p:spPr>
        </p:pic>
      </p:grp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1102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Exploring Real-Time Streaming for Retrieval Augmented Generation in GenerativeAI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1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ADB69EA8-3B38-34AE-CD01-2BBC1E712234}"/>
              </a:ext>
            </a:extLst>
          </p:cNvPr>
          <p:cNvSpPr/>
          <p:nvPr/>
        </p:nvSpPr>
        <p:spPr>
          <a:xfrm>
            <a:off x="10652983" y="3300116"/>
            <a:ext cx="1130751" cy="64008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/>
                </a:solidFill>
                <a:latin typeface="Amazon Ember" panose="02000000000000000000" pitchFamily="2" charset="0"/>
                <a:ea typeface="Amazon Ember" panose="02000000000000000000" pitchFamily="2" charset="0"/>
                <a:cs typeface="Arial" panose="020B0604020202020204" pitchFamily="34" charset="0"/>
              </a:rPr>
              <a:t>Generative AI application</a:t>
            </a:r>
          </a:p>
        </p:txBody>
      </p:sp>
      <p:sp>
        <p:nvSpPr>
          <p:cNvPr id="283" name="Rectangle 282">
            <a:extLst>
              <a:ext uri="{FF2B5EF4-FFF2-40B4-BE49-F238E27FC236}">
                <a16:creationId xmlns:a16="http://schemas.microsoft.com/office/drawing/2014/main" id="{50E00A00-4D99-79E3-0B9E-986485C540D9}"/>
              </a:ext>
            </a:extLst>
          </p:cNvPr>
          <p:cNvSpPr/>
          <p:nvPr/>
        </p:nvSpPr>
        <p:spPr>
          <a:xfrm>
            <a:off x="353926" y="1548642"/>
            <a:ext cx="1916587" cy="4211909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100" dirty="0">
              <a:solidFill>
                <a:schemeClr val="tx1"/>
              </a:solidFill>
              <a:latin typeface="Amazon Ember" panose="02000000000000000000" pitchFamily="2" charset="0"/>
              <a:ea typeface="Amazon Ember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410" name="Group 409">
            <a:extLst>
              <a:ext uri="{FF2B5EF4-FFF2-40B4-BE49-F238E27FC236}">
                <a16:creationId xmlns:a16="http://schemas.microsoft.com/office/drawing/2014/main" id="{B511E03E-4A43-EE21-FE9B-1C69A685016E}"/>
              </a:ext>
            </a:extLst>
          </p:cNvPr>
          <p:cNvGrpSpPr/>
          <p:nvPr/>
        </p:nvGrpSpPr>
        <p:grpSpPr>
          <a:xfrm>
            <a:off x="1248969" y="2062617"/>
            <a:ext cx="1097280" cy="3214268"/>
            <a:chOff x="9692981" y="2025066"/>
            <a:chExt cx="1097280" cy="3214268"/>
          </a:xfrm>
        </p:grpSpPr>
        <p:grpSp>
          <p:nvGrpSpPr>
            <p:cNvPr id="407" name="Group 406">
              <a:extLst>
                <a:ext uri="{FF2B5EF4-FFF2-40B4-BE49-F238E27FC236}">
                  <a16:creationId xmlns:a16="http://schemas.microsoft.com/office/drawing/2014/main" id="{608D24DB-7859-29E5-1C6F-99D99F33D957}"/>
                </a:ext>
              </a:extLst>
            </p:cNvPr>
            <p:cNvGrpSpPr/>
            <p:nvPr/>
          </p:nvGrpSpPr>
          <p:grpSpPr>
            <a:xfrm>
              <a:off x="9863161" y="2025066"/>
              <a:ext cx="731520" cy="939878"/>
              <a:chOff x="9863161" y="2025066"/>
              <a:chExt cx="731520" cy="939878"/>
            </a:xfrm>
          </p:grpSpPr>
          <p:sp>
            <p:nvSpPr>
              <p:cNvPr id="292" name="TextBox 9">
                <a:extLst>
                  <a:ext uri="{FF2B5EF4-FFF2-40B4-BE49-F238E27FC236}">
                    <a16:creationId xmlns:a16="http://schemas.microsoft.com/office/drawing/2014/main" id="{D77DA3FC-A92E-397A-CE8F-16280106FB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863161" y="2534057"/>
                <a:ext cx="73152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100" dirty="0">
                    <a:latin typeface="Amazon Ember" panose="02000000000000000000" pitchFamily="2" charset="0"/>
                    <a:ea typeface="Amazon Ember" panose="02000000000000000000" pitchFamily="2" charset="0"/>
                    <a:cs typeface="Arial" panose="020B0604020202020204" pitchFamily="34" charset="0"/>
                  </a:rPr>
                  <a:t>Amazon Aurora</a:t>
                </a:r>
              </a:p>
            </p:txBody>
          </p:sp>
          <p:pic>
            <p:nvPicPr>
              <p:cNvPr id="293" name="Graphic 7">
                <a:extLst>
                  <a:ext uri="{FF2B5EF4-FFF2-40B4-BE49-F238E27FC236}">
                    <a16:creationId xmlns:a16="http://schemas.microsoft.com/office/drawing/2014/main" id="{1F2DB95A-CB95-AF9F-A81A-D77EAA71FD2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rcRect/>
              <a:stretch/>
            </p:blipFill>
            <p:spPr bwMode="auto">
              <a:xfrm>
                <a:off x="9954601" y="2025066"/>
                <a:ext cx="548640" cy="548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08" name="Group 407">
              <a:extLst>
                <a:ext uri="{FF2B5EF4-FFF2-40B4-BE49-F238E27FC236}">
                  <a16:creationId xmlns:a16="http://schemas.microsoft.com/office/drawing/2014/main" id="{4B50FE0C-58F2-70A7-D4DD-53C6C2CAF2DF}"/>
                </a:ext>
              </a:extLst>
            </p:cNvPr>
            <p:cNvGrpSpPr/>
            <p:nvPr/>
          </p:nvGrpSpPr>
          <p:grpSpPr>
            <a:xfrm>
              <a:off x="9784421" y="3155796"/>
              <a:ext cx="914400" cy="923638"/>
              <a:chOff x="9784421" y="3155796"/>
              <a:chExt cx="914400" cy="923638"/>
            </a:xfrm>
          </p:grpSpPr>
          <p:sp>
            <p:nvSpPr>
              <p:cNvPr id="290" name="TextBox 9">
                <a:extLst>
                  <a:ext uri="{FF2B5EF4-FFF2-40B4-BE49-F238E27FC236}">
                    <a16:creationId xmlns:a16="http://schemas.microsoft.com/office/drawing/2014/main" id="{3142049F-87AA-F09B-8111-E887899DE91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784421" y="3648547"/>
                <a:ext cx="914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100" dirty="0">
                    <a:latin typeface="Amazon Ember" panose="02000000000000000000" pitchFamily="2" charset="0"/>
                    <a:ea typeface="Amazon Ember" panose="02000000000000000000" pitchFamily="2" charset="0"/>
                    <a:cs typeface="Arial" panose="020B0604020202020204" pitchFamily="34" charset="0"/>
                  </a:rPr>
                  <a:t>Amazon RDS</a:t>
                </a:r>
              </a:p>
            </p:txBody>
          </p:sp>
          <p:pic>
            <p:nvPicPr>
              <p:cNvPr id="291" name="Graphic 6">
                <a:extLst>
                  <a:ext uri="{FF2B5EF4-FFF2-40B4-BE49-F238E27FC236}">
                    <a16:creationId xmlns:a16="http://schemas.microsoft.com/office/drawing/2014/main" id="{1C071322-9E65-FE08-0028-855EB035E6E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rcRect/>
              <a:stretch/>
            </p:blipFill>
            <p:spPr bwMode="auto">
              <a:xfrm>
                <a:off x="9967301" y="3155796"/>
                <a:ext cx="548640" cy="548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09" name="Group 408">
              <a:extLst>
                <a:ext uri="{FF2B5EF4-FFF2-40B4-BE49-F238E27FC236}">
                  <a16:creationId xmlns:a16="http://schemas.microsoft.com/office/drawing/2014/main" id="{FB789F6C-C89D-4162-8C1E-0A0A3B261F24}"/>
                </a:ext>
              </a:extLst>
            </p:cNvPr>
            <p:cNvGrpSpPr/>
            <p:nvPr/>
          </p:nvGrpSpPr>
          <p:grpSpPr>
            <a:xfrm>
              <a:off x="9692981" y="4282985"/>
              <a:ext cx="1097280" cy="956349"/>
              <a:chOff x="9692981" y="4282985"/>
              <a:chExt cx="1097280" cy="956349"/>
            </a:xfrm>
          </p:grpSpPr>
          <p:pic>
            <p:nvPicPr>
              <p:cNvPr id="288" name="Graphic 18">
                <a:extLst>
                  <a:ext uri="{FF2B5EF4-FFF2-40B4-BE49-F238E27FC236}">
                    <a16:creationId xmlns:a16="http://schemas.microsoft.com/office/drawing/2014/main" id="{51DC2269-7321-40FD-0092-4CE1065E30D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rcRect/>
              <a:stretch/>
            </p:blipFill>
            <p:spPr bwMode="auto">
              <a:xfrm>
                <a:off x="9967301" y="4282985"/>
                <a:ext cx="548640" cy="548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9" name="TextBox 11">
                <a:extLst>
                  <a:ext uri="{FF2B5EF4-FFF2-40B4-BE49-F238E27FC236}">
                    <a16:creationId xmlns:a16="http://schemas.microsoft.com/office/drawing/2014/main" id="{72E5E493-3211-8A15-41A6-6D4E5BCEC17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692981" y="4782134"/>
                <a:ext cx="109728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100" dirty="0">
                    <a:latin typeface="Amazon Ember" panose="02000000000000000000" pitchFamily="2" charset="0"/>
                    <a:ea typeface="Amazon Ember" panose="02000000000000000000" pitchFamily="2" charset="0"/>
                    <a:cs typeface="Arial" panose="020B0604020202020204" pitchFamily="34" charset="0"/>
                  </a:rPr>
                  <a:t>Amazon DocumentDB</a:t>
                </a:r>
              </a:p>
            </p:txBody>
          </p:sp>
        </p:grpSp>
      </p:grpSp>
      <p:cxnSp>
        <p:nvCxnSpPr>
          <p:cNvPr id="295" name="Elbow Connector 294">
            <a:extLst>
              <a:ext uri="{FF2B5EF4-FFF2-40B4-BE49-F238E27FC236}">
                <a16:creationId xmlns:a16="http://schemas.microsoft.com/office/drawing/2014/main" id="{45B2D52C-99F3-1FFD-2682-9B4DC82FB3EC}"/>
              </a:ext>
            </a:extLst>
          </p:cNvPr>
          <p:cNvCxnSpPr>
            <a:cxnSpLocks/>
            <a:endCxn id="274" idx="0"/>
          </p:cNvCxnSpPr>
          <p:nvPr/>
        </p:nvCxnSpPr>
        <p:spPr>
          <a:xfrm rot="16200000" flipH="1">
            <a:off x="9918297" y="2000054"/>
            <a:ext cx="1649338" cy="950786"/>
          </a:xfrm>
          <a:prstGeom prst="bentConnector3">
            <a:avLst>
              <a:gd name="adj1" fmla="val -283"/>
            </a:avLst>
          </a:prstGeom>
          <a:ln w="15875">
            <a:solidFill>
              <a:srgbClr val="232F3C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Elbow Connector 295">
            <a:extLst>
              <a:ext uri="{FF2B5EF4-FFF2-40B4-BE49-F238E27FC236}">
                <a16:creationId xmlns:a16="http://schemas.microsoft.com/office/drawing/2014/main" id="{7248502A-10A8-2201-D71D-144E18F09EB0}"/>
              </a:ext>
            </a:extLst>
          </p:cNvPr>
          <p:cNvCxnSpPr>
            <a:cxnSpLocks/>
            <a:stCxn id="274" idx="2"/>
            <a:endCxn id="319" idx="3"/>
          </p:cNvCxnSpPr>
          <p:nvPr/>
        </p:nvCxnSpPr>
        <p:spPr>
          <a:xfrm rot="5400000">
            <a:off x="10535344" y="3692871"/>
            <a:ext cx="435690" cy="930340"/>
          </a:xfrm>
          <a:prstGeom prst="bentConnector2">
            <a:avLst/>
          </a:prstGeom>
          <a:ln w="15875">
            <a:solidFill>
              <a:srgbClr val="232F3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Elbow Connector 296">
            <a:extLst>
              <a:ext uri="{FF2B5EF4-FFF2-40B4-BE49-F238E27FC236}">
                <a16:creationId xmlns:a16="http://schemas.microsoft.com/office/drawing/2014/main" id="{A13FA8E4-061E-60C5-9BCF-1B74EAABEFA0}"/>
              </a:ext>
            </a:extLst>
          </p:cNvPr>
          <p:cNvCxnSpPr>
            <a:cxnSpLocks/>
          </p:cNvCxnSpPr>
          <p:nvPr/>
        </p:nvCxnSpPr>
        <p:spPr>
          <a:xfrm rot="10800000">
            <a:off x="10296374" y="2787058"/>
            <a:ext cx="820004" cy="513059"/>
          </a:xfrm>
          <a:prstGeom prst="bentConnector3">
            <a:avLst>
              <a:gd name="adj1" fmla="val 727"/>
            </a:avLst>
          </a:prstGeom>
          <a:ln w="15875">
            <a:solidFill>
              <a:srgbClr val="232F3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20068424-CD2C-EA9E-94F9-D8B573145044}"/>
              </a:ext>
            </a:extLst>
          </p:cNvPr>
          <p:cNvGrpSpPr/>
          <p:nvPr/>
        </p:nvGrpSpPr>
        <p:grpSpPr>
          <a:xfrm rot="10800000">
            <a:off x="7127388" y="1871756"/>
            <a:ext cx="182880" cy="3657600"/>
            <a:chOff x="4191000" y="2133600"/>
            <a:chExt cx="304800" cy="3657600"/>
          </a:xfrm>
        </p:grpSpPr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01D5A5C0-01C0-FFAE-1B5D-69241B23299D}"/>
                </a:ext>
              </a:extLst>
            </p:cNvPr>
            <p:cNvGrpSpPr/>
            <p:nvPr/>
          </p:nvGrpSpPr>
          <p:grpSpPr>
            <a:xfrm>
              <a:off x="4204760" y="2133600"/>
              <a:ext cx="291040" cy="3657600"/>
              <a:chOff x="-748240" y="2133600"/>
              <a:chExt cx="291040" cy="3657600"/>
            </a:xfrm>
          </p:grpSpPr>
          <p:cxnSp>
            <p:nvCxnSpPr>
              <p:cNvPr id="338" name="Straight Arrow Connector 337">
                <a:extLst>
                  <a:ext uri="{FF2B5EF4-FFF2-40B4-BE49-F238E27FC236}">
                    <a16:creationId xmlns:a16="http://schemas.microsoft.com/office/drawing/2014/main" id="{1F8E0DCB-A53A-5E9F-E2A8-9EB3CFEB1F1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731520" y="5791200"/>
                <a:ext cx="274320" cy="0"/>
              </a:xfrm>
              <a:prstGeom prst="straightConnector1">
                <a:avLst/>
              </a:prstGeom>
              <a:ln w="15875">
                <a:solidFill>
                  <a:srgbClr val="232F3C"/>
                </a:solidFill>
                <a:headEnd type="none" w="med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Straight Connector 338">
                <a:extLst>
                  <a:ext uri="{FF2B5EF4-FFF2-40B4-BE49-F238E27FC236}">
                    <a16:creationId xmlns:a16="http://schemas.microsoft.com/office/drawing/2014/main" id="{AC27C67E-A9A7-E20B-410D-F6C41BD125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473920" y="2133600"/>
                <a:ext cx="16720" cy="3657600"/>
              </a:xfrm>
              <a:prstGeom prst="line">
                <a:avLst/>
              </a:prstGeom>
              <a:ln w="15875">
                <a:solidFill>
                  <a:srgbClr val="232F3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Straight Arrow Connector 339">
                <a:extLst>
                  <a:ext uri="{FF2B5EF4-FFF2-40B4-BE49-F238E27FC236}">
                    <a16:creationId xmlns:a16="http://schemas.microsoft.com/office/drawing/2014/main" id="{A4638483-31DC-DB07-9E94-9F4F80A7D2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748240" y="2133600"/>
                <a:ext cx="274320" cy="0"/>
              </a:xfrm>
              <a:prstGeom prst="straightConnector1">
                <a:avLst/>
              </a:prstGeom>
              <a:ln w="15875">
                <a:solidFill>
                  <a:srgbClr val="232F3C"/>
                </a:solidFill>
                <a:headEnd type="none" w="med" len="sm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36" name="Straight Arrow Connector 335">
              <a:extLst>
                <a:ext uri="{FF2B5EF4-FFF2-40B4-BE49-F238E27FC236}">
                  <a16:creationId xmlns:a16="http://schemas.microsoft.com/office/drawing/2014/main" id="{7FD882CA-8C0A-733F-559B-87723A6CA25D}"/>
                </a:ext>
              </a:extLst>
            </p:cNvPr>
            <p:cNvCxnSpPr/>
            <p:nvPr/>
          </p:nvCxnSpPr>
          <p:spPr>
            <a:xfrm flipH="1">
              <a:off x="4193648" y="3237493"/>
              <a:ext cx="302152" cy="0"/>
            </a:xfrm>
            <a:prstGeom prst="straightConnector1">
              <a:avLst/>
            </a:prstGeom>
            <a:ln w="15875">
              <a:solidFill>
                <a:srgbClr val="232F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016BE8C6-9A1A-D9E2-664E-E999D60688C8}"/>
                </a:ext>
              </a:extLst>
            </p:cNvPr>
            <p:cNvCxnSpPr/>
            <p:nvPr/>
          </p:nvCxnSpPr>
          <p:spPr>
            <a:xfrm flipH="1">
              <a:off x="4191000" y="4495800"/>
              <a:ext cx="302152" cy="0"/>
            </a:xfrm>
            <a:prstGeom prst="straightConnector1">
              <a:avLst/>
            </a:prstGeom>
            <a:ln w="15875">
              <a:solidFill>
                <a:srgbClr val="232F3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1" name="Straight Arrow Connector 340">
            <a:extLst>
              <a:ext uri="{FF2B5EF4-FFF2-40B4-BE49-F238E27FC236}">
                <a16:creationId xmlns:a16="http://schemas.microsoft.com/office/drawing/2014/main" id="{725DD671-0E5B-8787-7A43-7C44B68A44B5}"/>
              </a:ext>
            </a:extLst>
          </p:cNvPr>
          <p:cNvCxnSpPr>
            <a:cxnSpLocks/>
          </p:cNvCxnSpPr>
          <p:nvPr/>
        </p:nvCxnSpPr>
        <p:spPr>
          <a:xfrm flipV="1">
            <a:off x="2280733" y="3535328"/>
            <a:ext cx="411480" cy="0"/>
          </a:xfrm>
          <a:prstGeom prst="straightConnector1">
            <a:avLst/>
          </a:prstGeom>
          <a:ln w="15875">
            <a:solidFill>
              <a:srgbClr val="232F3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Elbow Connector 347">
            <a:extLst>
              <a:ext uri="{FF2B5EF4-FFF2-40B4-BE49-F238E27FC236}">
                <a16:creationId xmlns:a16="http://schemas.microsoft.com/office/drawing/2014/main" id="{9F5175C9-7772-7606-8F72-F61E2DF4A2F9}"/>
              </a:ext>
            </a:extLst>
          </p:cNvPr>
          <p:cNvCxnSpPr>
            <a:cxnSpLocks/>
          </p:cNvCxnSpPr>
          <p:nvPr/>
        </p:nvCxnSpPr>
        <p:spPr>
          <a:xfrm>
            <a:off x="10310998" y="2923607"/>
            <a:ext cx="656451" cy="376509"/>
          </a:xfrm>
          <a:prstGeom prst="bentConnector3">
            <a:avLst>
              <a:gd name="adj1" fmla="val 100211"/>
            </a:avLst>
          </a:prstGeom>
          <a:ln w="15875">
            <a:solidFill>
              <a:srgbClr val="232F3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1" name="NumBox 1">
            <a:extLst>
              <a:ext uri="{FF2B5EF4-FFF2-40B4-BE49-F238E27FC236}">
                <a16:creationId xmlns:a16="http://schemas.microsoft.com/office/drawing/2014/main" id="{205C2951-AE29-3A92-F991-A7706B342B62}"/>
              </a:ext>
            </a:extLst>
          </p:cNvPr>
          <p:cNvSpPr/>
          <p:nvPr/>
        </p:nvSpPr>
        <p:spPr>
          <a:xfrm>
            <a:off x="366620" y="1552787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00000000000000000" pitchFamily="2" charset="0"/>
                <a:ea typeface="Amazon Ember" panose="02000000000000000000" pitchFamily="2" charset="0"/>
                <a:cs typeface="Amazon Ember Display" panose="020F0603020204020204" pitchFamily="34" charset="0"/>
              </a:rPr>
              <a:t>1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76B1C94-32BB-57A5-12FB-0BFBCE3F9206}"/>
              </a:ext>
            </a:extLst>
          </p:cNvPr>
          <p:cNvGrpSpPr/>
          <p:nvPr/>
        </p:nvGrpSpPr>
        <p:grpSpPr>
          <a:xfrm>
            <a:off x="4382147" y="952104"/>
            <a:ext cx="2439687" cy="5426150"/>
            <a:chOff x="4456581" y="952104"/>
            <a:chExt cx="2439687" cy="5426150"/>
          </a:xfrm>
        </p:grpSpPr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B19768F7-9EC5-1E5A-1563-2ECAE19C834E}"/>
                </a:ext>
              </a:extLst>
            </p:cNvPr>
            <p:cNvSpPr/>
            <p:nvPr/>
          </p:nvSpPr>
          <p:spPr>
            <a:xfrm>
              <a:off x="4486732" y="959272"/>
              <a:ext cx="2361261" cy="5374432"/>
            </a:xfrm>
            <a:prstGeom prst="rect">
              <a:avLst/>
            </a:prstGeom>
            <a:noFill/>
            <a:ln w="15875">
              <a:solidFill>
                <a:srgbClr val="7D899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b="1" dirty="0">
                <a:solidFill>
                  <a:schemeClr val="tx1"/>
                </a:solidFill>
                <a:latin typeface="Amazon Ember" panose="02000000000000000000" pitchFamily="2" charset="0"/>
                <a:ea typeface="Amazon Ember" panose="02000000000000000000" pitchFamily="2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2DB6FD6-F707-9536-F82A-11961C746880}"/>
                </a:ext>
              </a:extLst>
            </p:cNvPr>
            <p:cNvGrpSpPr/>
            <p:nvPr/>
          </p:nvGrpSpPr>
          <p:grpSpPr>
            <a:xfrm>
              <a:off x="4539231" y="2099484"/>
              <a:ext cx="1184871" cy="2608767"/>
              <a:chOff x="4539231" y="2099484"/>
              <a:chExt cx="1184871" cy="2608767"/>
            </a:xfrm>
          </p:grpSpPr>
          <p:sp>
            <p:nvSpPr>
              <p:cNvPr id="260" name="Rectangle 259">
                <a:extLst>
                  <a:ext uri="{FF2B5EF4-FFF2-40B4-BE49-F238E27FC236}">
                    <a16:creationId xmlns:a16="http://schemas.microsoft.com/office/drawing/2014/main" id="{BE15E0EF-CD79-3021-F1C2-E018C549A15D}"/>
                  </a:ext>
                </a:extLst>
              </p:cNvPr>
              <p:cNvSpPr/>
              <p:nvPr/>
            </p:nvSpPr>
            <p:spPr>
              <a:xfrm>
                <a:off x="4603322" y="2099484"/>
                <a:ext cx="1042381" cy="2608767"/>
              </a:xfrm>
              <a:prstGeom prst="rect">
                <a:avLst/>
              </a:prstGeom>
              <a:noFill/>
              <a:ln w="15875">
                <a:solidFill>
                  <a:srgbClr val="7D899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 dirty="0">
                  <a:solidFill>
                    <a:schemeClr val="tx1"/>
                  </a:solidFill>
                  <a:latin typeface="Amazon Ember" panose="02000000000000000000" pitchFamily="2" charset="0"/>
                  <a:ea typeface="Amazon Ember" panose="02000000000000000000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04" name="Group 403">
                <a:extLst>
                  <a:ext uri="{FF2B5EF4-FFF2-40B4-BE49-F238E27FC236}">
                    <a16:creationId xmlns:a16="http://schemas.microsoft.com/office/drawing/2014/main" id="{FA208E40-5E61-3F43-AF2B-CA889D161AEF}"/>
                  </a:ext>
                </a:extLst>
              </p:cNvPr>
              <p:cNvGrpSpPr/>
              <p:nvPr/>
            </p:nvGrpSpPr>
            <p:grpSpPr>
              <a:xfrm>
                <a:off x="4539231" y="2536049"/>
                <a:ext cx="1184871" cy="1902761"/>
                <a:chOff x="6908061" y="2388844"/>
                <a:chExt cx="1184871" cy="1902761"/>
              </a:xfrm>
            </p:grpSpPr>
            <p:grpSp>
              <p:nvGrpSpPr>
                <p:cNvPr id="403" name="Group 402">
                  <a:extLst>
                    <a:ext uri="{FF2B5EF4-FFF2-40B4-BE49-F238E27FC236}">
                      <a16:creationId xmlns:a16="http://schemas.microsoft.com/office/drawing/2014/main" id="{B2EBB131-9155-2B84-E310-4DDD283026C5}"/>
                    </a:ext>
                  </a:extLst>
                </p:cNvPr>
                <p:cNvGrpSpPr/>
                <p:nvPr/>
              </p:nvGrpSpPr>
              <p:grpSpPr>
                <a:xfrm>
                  <a:off x="6951856" y="3539913"/>
                  <a:ext cx="1097280" cy="751692"/>
                  <a:chOff x="14509713" y="2562819"/>
                  <a:chExt cx="1097280" cy="751692"/>
                </a:xfrm>
              </p:grpSpPr>
              <p:pic>
                <p:nvPicPr>
                  <p:cNvPr id="265" name="Graphic 264">
                    <a:extLst>
                      <a:ext uri="{FF2B5EF4-FFF2-40B4-BE49-F238E27FC236}">
                        <a16:creationId xmlns:a16="http://schemas.microsoft.com/office/drawing/2014/main" id="{852B40E5-63FD-BED9-C6DB-B2597DB4964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2">
                    <a:extLst>
                      <a:ext uri="{96DAC541-7B7A-43D3-8B79-37D633B846F1}">
                        <asvg:svgBlip xmlns:asvg="http://schemas.microsoft.com/office/drawing/2016/SVG/main" r:embed="rId23"/>
                      </a:ext>
                    </a:extLst>
                  </a:blip>
                  <a:srcRect/>
                  <a:stretch/>
                </p:blipFill>
                <p:spPr bwMode="auto">
                  <a:xfrm>
                    <a:off x="14784033" y="2562819"/>
                    <a:ext cx="548640" cy="5486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66" name="TextBox 34">
                    <a:extLst>
                      <a:ext uri="{FF2B5EF4-FFF2-40B4-BE49-F238E27FC236}">
                        <a16:creationId xmlns:a16="http://schemas.microsoft.com/office/drawing/2014/main" id="{BCA02A88-1198-2B7F-AA02-800A43096F99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509713" y="3131631"/>
                    <a:ext cx="1097280" cy="18288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/>
                    <a:r>
                      <a:rPr lang="en-US" altLang="en-US" sz="1100" dirty="0">
                        <a:latin typeface="Amazon Ember" panose="02000000000000000000" pitchFamily="2" charset="0"/>
                        <a:ea typeface="Amazon Ember" panose="02000000000000000000" pitchFamily="2" charset="0"/>
                        <a:cs typeface="Arial" panose="020B0604020202020204" pitchFamily="34" charset="0"/>
                      </a:rPr>
                      <a:t>Amazon MSK</a:t>
                    </a:r>
                  </a:p>
                </p:txBody>
              </p:sp>
            </p:grpSp>
            <p:grpSp>
              <p:nvGrpSpPr>
                <p:cNvPr id="402" name="Group 401">
                  <a:extLst>
                    <a:ext uri="{FF2B5EF4-FFF2-40B4-BE49-F238E27FC236}">
                      <a16:creationId xmlns:a16="http://schemas.microsoft.com/office/drawing/2014/main" id="{B1A8C044-883F-0617-5FDC-498136DE9C25}"/>
                    </a:ext>
                  </a:extLst>
                </p:cNvPr>
                <p:cNvGrpSpPr/>
                <p:nvPr/>
              </p:nvGrpSpPr>
              <p:grpSpPr>
                <a:xfrm>
                  <a:off x="6908061" y="2388844"/>
                  <a:ext cx="1184871" cy="946399"/>
                  <a:chOff x="14465918" y="1438084"/>
                  <a:chExt cx="1184871" cy="946399"/>
                </a:xfrm>
              </p:grpSpPr>
              <p:sp>
                <p:nvSpPr>
                  <p:cNvPr id="264" name="TextBox 19">
                    <a:extLst>
                      <a:ext uri="{FF2B5EF4-FFF2-40B4-BE49-F238E27FC236}">
                        <a16:creationId xmlns:a16="http://schemas.microsoft.com/office/drawing/2014/main" id="{6B69AB6C-26E6-95FD-5555-48B486EF76D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465918" y="1953596"/>
                    <a:ext cx="1184871" cy="4308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/>
                    <a:r>
                      <a:rPr lang="en-US" altLang="en-US" sz="1100" dirty="0">
                        <a:latin typeface="Amazon Ember" panose="02000000000000000000" pitchFamily="2" charset="0"/>
                        <a:ea typeface="Amazon Ember" panose="02000000000000000000" pitchFamily="2" charset="0"/>
                        <a:cs typeface="Arial" panose="020B0604020202020204" pitchFamily="34" charset="0"/>
                      </a:rPr>
                      <a:t>Amazon Kinesis Data Streams</a:t>
                    </a:r>
                  </a:p>
                </p:txBody>
              </p:sp>
              <p:pic>
                <p:nvPicPr>
                  <p:cNvPr id="401" name="Graphic 9">
                    <a:extLst>
                      <a:ext uri="{FF2B5EF4-FFF2-40B4-BE49-F238E27FC236}">
                        <a16:creationId xmlns:a16="http://schemas.microsoft.com/office/drawing/2014/main" id="{30DBF672-5F3C-1CBE-FD1C-E9C89C38D212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4">
                    <a:extLst>
                      <a:ext uri="{96DAC541-7B7A-43D3-8B79-37D633B846F1}">
                        <asvg:svgBlip xmlns:asvg="http://schemas.microsoft.com/office/drawing/2016/SVG/main" r:embed="rId25"/>
                      </a:ext>
                    </a:extLst>
                  </a:blip>
                  <a:srcRect/>
                  <a:stretch/>
                </p:blipFill>
                <p:spPr bwMode="auto">
                  <a:xfrm>
                    <a:off x="14784033" y="1438084"/>
                    <a:ext cx="548640" cy="5486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sp>
            <p:nvSpPr>
              <p:cNvPr id="446" name="NumBox 1">
                <a:extLst>
                  <a:ext uri="{FF2B5EF4-FFF2-40B4-BE49-F238E27FC236}">
                    <a16:creationId xmlns:a16="http://schemas.microsoft.com/office/drawing/2014/main" id="{0947ECCD-FA34-751D-7519-F81EBFD223DB}"/>
                  </a:ext>
                </a:extLst>
              </p:cNvPr>
              <p:cNvSpPr/>
              <p:nvPr/>
            </p:nvSpPr>
            <p:spPr>
              <a:xfrm>
                <a:off x="4614116" y="2099484"/>
                <a:ext cx="274320" cy="27432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5720" rIns="45720" rtlCol="0" anchor="t"/>
              <a:lstStyle/>
              <a:p>
                <a:pPr algn="ctr"/>
                <a:r>
                  <a:rPr lang="en-US" sz="1200" b="1" dirty="0">
                    <a:latin typeface="Amazon Ember" panose="02000000000000000000" pitchFamily="2" charset="0"/>
                    <a:ea typeface="Amazon Ember" panose="02000000000000000000" pitchFamily="2" charset="0"/>
                    <a:cs typeface="Amazon Ember Display" panose="020F0603020204020204" pitchFamily="34" charset="0"/>
                  </a:rPr>
                  <a:t>3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45D6147-237C-9B87-876F-CCEDE66D69F8}"/>
                </a:ext>
              </a:extLst>
            </p:cNvPr>
            <p:cNvSpPr txBox="1"/>
            <p:nvPr/>
          </p:nvSpPr>
          <p:spPr>
            <a:xfrm>
              <a:off x="4456581" y="952104"/>
              <a:ext cx="146304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tx1"/>
                  </a:solidFill>
                  <a:latin typeface="Amazon Ember" panose="02000000000000000000" pitchFamily="2" charset="0"/>
                  <a:ea typeface="Amazon Ember" panose="02000000000000000000" pitchFamily="2" charset="0"/>
                  <a:cs typeface="Arial" panose="020B0604020202020204" pitchFamily="34" charset="0"/>
                </a:rPr>
                <a:t>Data Transfer and Processing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C06AD62-B602-7477-6DC8-BCA8576F2540}"/>
                </a:ext>
              </a:extLst>
            </p:cNvPr>
            <p:cNvGrpSpPr/>
            <p:nvPr/>
          </p:nvGrpSpPr>
          <p:grpSpPr>
            <a:xfrm>
              <a:off x="5707548" y="1014564"/>
              <a:ext cx="1188720" cy="2244067"/>
              <a:chOff x="5707548" y="1014564"/>
              <a:chExt cx="1188720" cy="224406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6C58D2F-1C53-23CF-2DA3-EBA6508C3AE5}"/>
                  </a:ext>
                </a:extLst>
              </p:cNvPr>
              <p:cNvSpPr/>
              <p:nvPr/>
            </p:nvSpPr>
            <p:spPr>
              <a:xfrm>
                <a:off x="5764994" y="1180704"/>
                <a:ext cx="1014864" cy="2077927"/>
              </a:xfrm>
              <a:prstGeom prst="rect">
                <a:avLst/>
              </a:prstGeom>
              <a:noFill/>
              <a:ln w="15875">
                <a:solidFill>
                  <a:srgbClr val="7D899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 dirty="0">
                  <a:solidFill>
                    <a:schemeClr val="tx1"/>
                  </a:solidFill>
                  <a:latin typeface="Amazon Ember" panose="02000000000000000000" pitchFamily="2" charset="0"/>
                  <a:ea typeface="Amazon Ember" panose="02000000000000000000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BF5EB2B2-B2FE-E35D-EE84-CE3CFF067468}"/>
                  </a:ext>
                </a:extLst>
              </p:cNvPr>
              <p:cNvGrpSpPr/>
              <p:nvPr/>
            </p:nvGrpSpPr>
            <p:grpSpPr>
              <a:xfrm>
                <a:off x="5844708" y="1288523"/>
                <a:ext cx="914400" cy="788359"/>
                <a:chOff x="6055189" y="1793055"/>
                <a:chExt cx="914400" cy="788359"/>
              </a:xfrm>
            </p:grpSpPr>
            <p:pic>
              <p:nvPicPr>
                <p:cNvPr id="30" name="Graphic 6">
                  <a:extLst>
                    <a:ext uri="{FF2B5EF4-FFF2-40B4-BE49-F238E27FC236}">
                      <a16:creationId xmlns:a16="http://schemas.microsoft.com/office/drawing/2014/main" id="{11A6DE8C-4076-B3C8-7BEC-E8C80B11FC3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6">
                  <a:extLst>
                    <a:ext uri="{96DAC541-7B7A-43D3-8B79-37D633B846F1}">
                      <asvg:svgBlip xmlns:asvg="http://schemas.microsoft.com/office/drawing/2016/SVG/main" r:embed="rId27"/>
                    </a:ext>
                  </a:extLst>
                </a:blip>
                <a:srcRect/>
                <a:stretch/>
              </p:blipFill>
              <p:spPr bwMode="auto">
                <a:xfrm>
                  <a:off x="6238069" y="1793055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" name="TextBox 10">
                  <a:extLst>
                    <a:ext uri="{FF2B5EF4-FFF2-40B4-BE49-F238E27FC236}">
                      <a16:creationId xmlns:a16="http://schemas.microsoft.com/office/drawing/2014/main" id="{576992E8-B4BA-BFEA-7F3E-BBB43B6A11D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055189" y="2319804"/>
                  <a:ext cx="914400" cy="2616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AWS Glue</a:t>
                  </a:r>
                </a:p>
              </p:txBody>
            </p:sp>
          </p:grp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3ADDC431-7DD8-0E4A-CA6F-BDA3C06A7741}"/>
                  </a:ext>
                </a:extLst>
              </p:cNvPr>
              <p:cNvGrpSpPr/>
              <p:nvPr/>
            </p:nvGrpSpPr>
            <p:grpSpPr>
              <a:xfrm>
                <a:off x="5707548" y="2103418"/>
                <a:ext cx="1188720" cy="981368"/>
                <a:chOff x="6392410" y="2049015"/>
                <a:chExt cx="1188720" cy="981368"/>
              </a:xfrm>
            </p:grpSpPr>
            <p:sp>
              <p:nvSpPr>
                <p:cNvPr id="28" name="TextBox 17">
                  <a:extLst>
                    <a:ext uri="{FF2B5EF4-FFF2-40B4-BE49-F238E27FC236}">
                      <a16:creationId xmlns:a16="http://schemas.microsoft.com/office/drawing/2014/main" id="{2EAB7F8E-E4E3-AA9A-D9DB-57C6D6ED8A6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392410" y="2573183"/>
                  <a:ext cx="1188720" cy="457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Managed Service for Apache Flink</a:t>
                  </a:r>
                </a:p>
              </p:txBody>
            </p:sp>
            <p:pic>
              <p:nvPicPr>
                <p:cNvPr id="29" name="Graphic 14">
                  <a:extLst>
                    <a:ext uri="{FF2B5EF4-FFF2-40B4-BE49-F238E27FC236}">
                      <a16:creationId xmlns:a16="http://schemas.microsoft.com/office/drawing/2014/main" id="{8E21B365-9453-DEA8-0F95-3179FF93EBA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8">
                  <a:extLst>
                    <a:ext uri="{96DAC541-7B7A-43D3-8B79-37D633B846F1}">
                      <asvg:svgBlip xmlns:asvg="http://schemas.microsoft.com/office/drawing/2016/SVG/main" r:embed="rId29"/>
                    </a:ext>
                  </a:extLst>
                </a:blip>
                <a:srcRect/>
                <a:stretch/>
              </p:blipFill>
              <p:spPr bwMode="auto">
                <a:xfrm>
                  <a:off x="6712450" y="2049015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7" name="NumBox 1">
                <a:extLst>
                  <a:ext uri="{FF2B5EF4-FFF2-40B4-BE49-F238E27FC236}">
                    <a16:creationId xmlns:a16="http://schemas.microsoft.com/office/drawing/2014/main" id="{FE5CF246-D8F7-60E9-417A-5D697E60BDB7}"/>
                  </a:ext>
                </a:extLst>
              </p:cNvPr>
              <p:cNvSpPr/>
              <p:nvPr/>
            </p:nvSpPr>
            <p:spPr>
              <a:xfrm>
                <a:off x="5733607" y="1014564"/>
                <a:ext cx="274320" cy="27432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5720" rIns="45720" rtlCol="0" anchor="t"/>
              <a:lstStyle/>
              <a:p>
                <a:pPr algn="ctr"/>
                <a:r>
                  <a:rPr lang="en-US" sz="1200" b="1" dirty="0">
                    <a:latin typeface="Amazon Ember" panose="02000000000000000000" pitchFamily="2" charset="0"/>
                    <a:ea typeface="Amazon Ember" panose="02000000000000000000" pitchFamily="2" charset="0"/>
                    <a:cs typeface="Amazon Ember Display" panose="020F0603020204020204" pitchFamily="34" charset="0"/>
                  </a:rPr>
                  <a:t>4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E1D804A-D6CA-4DD4-5D70-F83D2C58573D}"/>
                </a:ext>
              </a:extLst>
            </p:cNvPr>
            <p:cNvGrpSpPr/>
            <p:nvPr/>
          </p:nvGrpSpPr>
          <p:grpSpPr>
            <a:xfrm>
              <a:off x="5671101" y="3362774"/>
              <a:ext cx="1188720" cy="3015480"/>
              <a:chOff x="5671101" y="3362774"/>
              <a:chExt cx="1188720" cy="3015480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684F34FB-A881-1992-FD32-4B693CC12F41}"/>
                  </a:ext>
                </a:extLst>
              </p:cNvPr>
              <p:cNvGrpSpPr/>
              <p:nvPr/>
            </p:nvGrpSpPr>
            <p:grpSpPr>
              <a:xfrm>
                <a:off x="5716821" y="3642289"/>
                <a:ext cx="1097280" cy="876878"/>
                <a:chOff x="6405769" y="3478548"/>
                <a:chExt cx="1097280" cy="876878"/>
              </a:xfrm>
            </p:grpSpPr>
            <p:pic>
              <p:nvPicPr>
                <p:cNvPr id="43" name="Graphic 10">
                  <a:extLst>
                    <a:ext uri="{FF2B5EF4-FFF2-40B4-BE49-F238E27FC236}">
                      <a16:creationId xmlns:a16="http://schemas.microsoft.com/office/drawing/2014/main" id="{02E495B4-B680-743C-E191-F3106C9419B2}"/>
                    </a:ext>
                  </a:extLst>
                </p:cNvPr>
                <p:cNvPicPr>
                  <a:picLocks noChangeArrowheads="1"/>
                </p:cNvPicPr>
                <p:nvPr/>
              </p:nvPicPr>
              <p:blipFill>
                <a:blip r:embed="rId30">
                  <a:extLst>
                    <a:ext uri="{96DAC541-7B7A-43D3-8B79-37D633B846F1}">
                      <asvg:svgBlip xmlns:asvg="http://schemas.microsoft.com/office/drawing/2016/SVG/main" r:embed="rId31"/>
                    </a:ext>
                  </a:extLst>
                </a:blip>
                <a:srcRect/>
                <a:stretch/>
              </p:blipFill>
              <p:spPr bwMode="auto">
                <a:xfrm>
                  <a:off x="6680089" y="3478548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4" name="TextBox 20">
                  <a:extLst>
                    <a:ext uri="{FF2B5EF4-FFF2-40B4-BE49-F238E27FC236}">
                      <a16:creationId xmlns:a16="http://schemas.microsoft.com/office/drawing/2014/main" id="{5BE543AB-E3AD-DFB4-DC61-9EF6CB3E53A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405769" y="3989666"/>
                  <a:ext cx="1097280" cy="3657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AWS Lambda</a:t>
                  </a:r>
                </a:p>
              </p:txBody>
            </p:sp>
          </p:grp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847855AA-67CC-A65E-941C-C7C1A8C77B5B}"/>
                  </a:ext>
                </a:extLst>
              </p:cNvPr>
              <p:cNvGrpSpPr/>
              <p:nvPr/>
            </p:nvGrpSpPr>
            <p:grpSpPr>
              <a:xfrm>
                <a:off x="5716821" y="5359714"/>
                <a:ext cx="1097280" cy="1018540"/>
                <a:chOff x="6391604" y="5322973"/>
                <a:chExt cx="1097280" cy="1018540"/>
              </a:xfrm>
            </p:grpSpPr>
            <p:sp>
              <p:nvSpPr>
                <p:cNvPr id="41" name="TextBox 16">
                  <a:extLst>
                    <a:ext uri="{FF2B5EF4-FFF2-40B4-BE49-F238E27FC236}">
                      <a16:creationId xmlns:a16="http://schemas.microsoft.com/office/drawing/2014/main" id="{D84AC769-883C-54F8-7AE5-D7C81443FDE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391604" y="5792873"/>
                  <a:ext cx="109728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Amazon MSK Connect</a:t>
                  </a:r>
                </a:p>
              </p:txBody>
            </p:sp>
            <p:pic>
              <p:nvPicPr>
                <p:cNvPr id="42" name="Graphic 7">
                  <a:extLst>
                    <a:ext uri="{FF2B5EF4-FFF2-40B4-BE49-F238E27FC236}">
                      <a16:creationId xmlns:a16="http://schemas.microsoft.com/office/drawing/2014/main" id="{DB31ABC4-5FF7-0802-A7C9-CE8D7A03FA1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2">
                  <a:extLst>
                    <a:ext uri="{96DAC541-7B7A-43D3-8B79-37D633B846F1}">
                      <asvg:svgBlip xmlns:asvg="http://schemas.microsoft.com/office/drawing/2016/SVG/main" r:embed="rId33"/>
                    </a:ext>
                  </a:extLst>
                </a:blip>
                <a:srcRect/>
                <a:stretch/>
              </p:blipFill>
              <p:spPr bwMode="auto">
                <a:xfrm>
                  <a:off x="6665924" y="5322973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A96BE737-F743-6FE9-9DA9-44164FE9DDB8}"/>
                  </a:ext>
                </a:extLst>
              </p:cNvPr>
              <p:cNvGrpSpPr/>
              <p:nvPr/>
            </p:nvGrpSpPr>
            <p:grpSpPr>
              <a:xfrm>
                <a:off x="5671101" y="4443377"/>
                <a:ext cx="1188720" cy="941326"/>
                <a:chOff x="6356044" y="4438357"/>
                <a:chExt cx="1188720" cy="941326"/>
              </a:xfrm>
            </p:grpSpPr>
            <p:pic>
              <p:nvPicPr>
                <p:cNvPr id="39" name="Graphic 12">
                  <a:extLst>
                    <a:ext uri="{FF2B5EF4-FFF2-40B4-BE49-F238E27FC236}">
                      <a16:creationId xmlns:a16="http://schemas.microsoft.com/office/drawing/2014/main" id="{4FBBFC62-9121-14D9-8BE2-1BB2F7460CC3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4">
                  <a:extLst>
                    <a:ext uri="{96DAC541-7B7A-43D3-8B79-37D633B846F1}">
                      <asvg:svgBlip xmlns:asvg="http://schemas.microsoft.com/office/drawing/2016/SVG/main" r:embed="rId35"/>
                    </a:ext>
                  </a:extLst>
                </a:blip>
                <a:srcRect/>
                <a:stretch/>
              </p:blipFill>
              <p:spPr bwMode="auto">
                <a:xfrm>
                  <a:off x="6676084" y="4438357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0" name="TextBox 19">
                  <a:extLst>
                    <a:ext uri="{FF2B5EF4-FFF2-40B4-BE49-F238E27FC236}">
                      <a16:creationId xmlns:a16="http://schemas.microsoft.com/office/drawing/2014/main" id="{6CCF52B3-E8F8-FF93-5499-7F3553942B4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356044" y="4948796"/>
                  <a:ext cx="1188720" cy="4308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Amazon Kinesis Data Firehose</a:t>
                  </a:r>
                </a:p>
              </p:txBody>
            </p:sp>
          </p:grp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78DA04D-0FAA-7DC9-5BA7-12426F2E06AC}"/>
                  </a:ext>
                </a:extLst>
              </p:cNvPr>
              <p:cNvSpPr/>
              <p:nvPr/>
            </p:nvSpPr>
            <p:spPr>
              <a:xfrm>
                <a:off x="5739512" y="3472805"/>
                <a:ext cx="1027987" cy="2825751"/>
              </a:xfrm>
              <a:prstGeom prst="rect">
                <a:avLst/>
              </a:prstGeom>
              <a:noFill/>
              <a:ln w="15875">
                <a:solidFill>
                  <a:srgbClr val="7D899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100" dirty="0">
                  <a:solidFill>
                    <a:schemeClr val="tx1"/>
                  </a:solidFill>
                  <a:latin typeface="Amazon Ember" panose="02000000000000000000" pitchFamily="2" charset="0"/>
                  <a:ea typeface="Amazon Ember" panose="02000000000000000000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NumBox 1">
                <a:extLst>
                  <a:ext uri="{FF2B5EF4-FFF2-40B4-BE49-F238E27FC236}">
                    <a16:creationId xmlns:a16="http://schemas.microsoft.com/office/drawing/2014/main" id="{792F2426-79A7-5B4C-8204-DB321F0EAE8A}"/>
                  </a:ext>
                </a:extLst>
              </p:cNvPr>
              <p:cNvSpPr/>
              <p:nvPr/>
            </p:nvSpPr>
            <p:spPr>
              <a:xfrm>
                <a:off x="5740487" y="3362774"/>
                <a:ext cx="274320" cy="27432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5720" rIns="45720" rtlCol="0" anchor="t"/>
              <a:lstStyle/>
              <a:p>
                <a:pPr algn="ctr"/>
                <a:r>
                  <a:rPr lang="en-US" sz="1200" b="1" dirty="0">
                    <a:latin typeface="Amazon Ember" panose="02000000000000000000" pitchFamily="2" charset="0"/>
                    <a:ea typeface="Amazon Ember" panose="02000000000000000000" pitchFamily="2" charset="0"/>
                    <a:cs typeface="Amazon Ember Display" panose="020F0603020204020204" pitchFamily="34" charset="0"/>
                  </a:rPr>
                  <a:t>5</a:t>
                </a:r>
              </a:p>
            </p:txBody>
          </p:sp>
        </p:grpSp>
      </p:grp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CD6C063-8E7C-39E5-4ECF-31A0FEF4504A}"/>
              </a:ext>
            </a:extLst>
          </p:cNvPr>
          <p:cNvCxnSpPr>
            <a:cxnSpLocks/>
          </p:cNvCxnSpPr>
          <p:nvPr/>
        </p:nvCxnSpPr>
        <p:spPr>
          <a:xfrm>
            <a:off x="6773559" y="3535328"/>
            <a:ext cx="363860" cy="0"/>
          </a:xfrm>
          <a:prstGeom prst="straightConnector1">
            <a:avLst/>
          </a:prstGeom>
          <a:ln w="15875">
            <a:solidFill>
              <a:srgbClr val="232F3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36DE4CC-AFDF-7F5C-8A11-214A6CF54B85}"/>
              </a:ext>
            </a:extLst>
          </p:cNvPr>
          <p:cNvGrpSpPr/>
          <p:nvPr/>
        </p:nvGrpSpPr>
        <p:grpSpPr>
          <a:xfrm>
            <a:off x="7336539" y="1002204"/>
            <a:ext cx="2951480" cy="5184571"/>
            <a:chOff x="7910702" y="1002204"/>
            <a:chExt cx="2951480" cy="518457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6110635-32D1-98FA-1E8D-E9838A4EAE3C}"/>
                </a:ext>
              </a:extLst>
            </p:cNvPr>
            <p:cNvGrpSpPr/>
            <p:nvPr/>
          </p:nvGrpSpPr>
          <p:grpSpPr>
            <a:xfrm>
              <a:off x="7936102" y="2460035"/>
              <a:ext cx="2926080" cy="1188720"/>
              <a:chOff x="8010533" y="2460035"/>
              <a:chExt cx="2926080" cy="1188720"/>
            </a:xfrm>
          </p:grpSpPr>
          <p:grpSp>
            <p:nvGrpSpPr>
              <p:cNvPr id="445" name="Group 444">
                <a:extLst>
                  <a:ext uri="{FF2B5EF4-FFF2-40B4-BE49-F238E27FC236}">
                    <a16:creationId xmlns:a16="http://schemas.microsoft.com/office/drawing/2014/main" id="{31FE1155-0403-CCC9-6B67-BC4578D89DBD}"/>
                  </a:ext>
                </a:extLst>
              </p:cNvPr>
              <p:cNvGrpSpPr/>
              <p:nvPr/>
            </p:nvGrpSpPr>
            <p:grpSpPr>
              <a:xfrm>
                <a:off x="8010533" y="2460035"/>
                <a:ext cx="2926080" cy="1188720"/>
                <a:chOff x="2905591" y="2565086"/>
                <a:chExt cx="2926080" cy="1188720"/>
              </a:xfrm>
            </p:grpSpPr>
            <p:sp>
              <p:nvSpPr>
                <p:cNvPr id="298" name="Rectangle 297">
                  <a:extLst>
                    <a:ext uri="{FF2B5EF4-FFF2-40B4-BE49-F238E27FC236}">
                      <a16:creationId xmlns:a16="http://schemas.microsoft.com/office/drawing/2014/main" id="{B96BE81A-F630-B3FB-6078-759FBBCC7375}"/>
                    </a:ext>
                  </a:extLst>
                </p:cNvPr>
                <p:cNvSpPr/>
                <p:nvPr/>
              </p:nvSpPr>
              <p:spPr>
                <a:xfrm>
                  <a:off x="2905591" y="2565086"/>
                  <a:ext cx="2926080" cy="1188720"/>
                </a:xfrm>
                <a:prstGeom prst="rect">
                  <a:avLst/>
                </a:prstGeom>
                <a:noFill/>
                <a:ln w="15875">
                  <a:solidFill>
                    <a:srgbClr val="7D8998"/>
                  </a:solidFill>
                  <a:prstDash val="dash"/>
                  <a:extLst>
                    <a:ext uri="{C807C97D-BFC1-408E-A445-0C87EB9F89A2}">
                      <ask:lineSketchStyleProps xmlns:ask="http://schemas.microsoft.com/office/drawing/2018/sketchyshapes"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tIns="91440" anchor="b" anchorCtr="0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b="1" dirty="0">
                      <a:solidFill>
                        <a:schemeClr val="tx1"/>
                      </a:solidFill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Generative AI model (LLM)</a:t>
                  </a:r>
                </a:p>
              </p:txBody>
            </p:sp>
            <p:grpSp>
              <p:nvGrpSpPr>
                <p:cNvPr id="444" name="Group 443">
                  <a:extLst>
                    <a:ext uri="{FF2B5EF4-FFF2-40B4-BE49-F238E27FC236}">
                      <a16:creationId xmlns:a16="http://schemas.microsoft.com/office/drawing/2014/main" id="{0FDE3A6B-C108-9727-BC7A-0A0D009BF688}"/>
                    </a:ext>
                  </a:extLst>
                </p:cNvPr>
                <p:cNvGrpSpPr/>
                <p:nvPr/>
              </p:nvGrpSpPr>
              <p:grpSpPr>
                <a:xfrm>
                  <a:off x="3014395" y="2649350"/>
                  <a:ext cx="2708473" cy="818019"/>
                  <a:chOff x="3016515" y="2649350"/>
                  <a:chExt cx="2708473" cy="818019"/>
                </a:xfrm>
              </p:grpSpPr>
              <p:grpSp>
                <p:nvGrpSpPr>
                  <p:cNvPr id="395" name="Group 394">
                    <a:extLst>
                      <a:ext uri="{FF2B5EF4-FFF2-40B4-BE49-F238E27FC236}">
                        <a16:creationId xmlns:a16="http://schemas.microsoft.com/office/drawing/2014/main" id="{D03F5185-3119-D869-6EA7-405ECD8CF313}"/>
                      </a:ext>
                    </a:extLst>
                  </p:cNvPr>
                  <p:cNvGrpSpPr/>
                  <p:nvPr/>
                </p:nvGrpSpPr>
                <p:grpSpPr>
                  <a:xfrm>
                    <a:off x="3016515" y="2649350"/>
                    <a:ext cx="1463040" cy="818019"/>
                    <a:chOff x="3107807" y="2839850"/>
                    <a:chExt cx="1463040" cy="818019"/>
                  </a:xfrm>
                </p:grpSpPr>
                <p:pic>
                  <p:nvPicPr>
                    <p:cNvPr id="304" name="Graphic 18">
                      <a:extLst>
                        <a:ext uri="{FF2B5EF4-FFF2-40B4-BE49-F238E27FC236}">
                          <a16:creationId xmlns:a16="http://schemas.microsoft.com/office/drawing/2014/main" id="{B7992604-9F81-7172-EC79-D9C8A3B92EC0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37"/>
                        </a:ext>
                      </a:extLst>
                    </a:blip>
                    <a:srcRect/>
                    <a:stretch/>
                  </p:blipFill>
                  <p:spPr bwMode="auto">
                    <a:xfrm>
                      <a:off x="3565007" y="2839850"/>
                      <a:ext cx="548640" cy="5486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305" name="TextBox 9">
                      <a:extLst>
                        <a:ext uri="{FF2B5EF4-FFF2-40B4-BE49-F238E27FC236}">
                          <a16:creationId xmlns:a16="http://schemas.microsoft.com/office/drawing/2014/main" id="{9938EA0B-28C5-367A-EBDB-8B4AB2A1509A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107807" y="3383549"/>
                      <a:ext cx="1463040" cy="2743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en-US" sz="1100" dirty="0">
                          <a:latin typeface="Amazon Ember" panose="02000000000000000000" pitchFamily="2" charset="0"/>
                          <a:ea typeface="Amazon Ember" panose="02000000000000000000" pitchFamily="2" charset="0"/>
                          <a:cs typeface="Arial" panose="020B0604020202020204" pitchFamily="34" charset="0"/>
                        </a:rPr>
                        <a:t>Amazon SageMaker</a:t>
                      </a:r>
                    </a:p>
                  </p:txBody>
                </p:sp>
              </p:grpSp>
              <p:grpSp>
                <p:nvGrpSpPr>
                  <p:cNvPr id="394" name="Group 393">
                    <a:extLst>
                      <a:ext uri="{FF2B5EF4-FFF2-40B4-BE49-F238E27FC236}">
                        <a16:creationId xmlns:a16="http://schemas.microsoft.com/office/drawing/2014/main" id="{BD0B9781-56A9-C0B5-D655-27E3B994938E}"/>
                      </a:ext>
                    </a:extLst>
                  </p:cNvPr>
                  <p:cNvGrpSpPr/>
                  <p:nvPr/>
                </p:nvGrpSpPr>
                <p:grpSpPr>
                  <a:xfrm>
                    <a:off x="4444828" y="2649350"/>
                    <a:ext cx="1280160" cy="818019"/>
                    <a:chOff x="4536120" y="2839850"/>
                    <a:chExt cx="1280160" cy="818019"/>
                  </a:xfrm>
                </p:grpSpPr>
                <p:pic>
                  <p:nvPicPr>
                    <p:cNvPr id="302" name="Graphic 18">
                      <a:extLst>
                        <a:ext uri="{FF2B5EF4-FFF2-40B4-BE49-F238E27FC236}">
                          <a16:creationId xmlns:a16="http://schemas.microsoft.com/office/drawing/2014/main" id="{AF4978E1-7085-864B-381B-726111E47ABB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  <a:ext uri="{96DAC541-7B7A-43D3-8B79-37D633B846F1}">
                          <asvg:svgBlip xmlns:asvg="http://schemas.microsoft.com/office/drawing/2016/SVG/main" r:embed="rId37"/>
                        </a:ext>
                      </a:extLst>
                    </a:blip>
                    <a:srcRect/>
                    <a:stretch/>
                  </p:blipFill>
                  <p:spPr bwMode="auto">
                    <a:xfrm>
                      <a:off x="4901880" y="2839850"/>
                      <a:ext cx="548640" cy="54864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303" name="TextBox 9">
                      <a:extLst>
                        <a:ext uri="{FF2B5EF4-FFF2-40B4-BE49-F238E27FC236}">
                          <a16:creationId xmlns:a16="http://schemas.microsoft.com/office/drawing/2014/main" id="{82E2F897-360E-91B4-FCCC-6A6AE8FB8118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536120" y="3383549"/>
                      <a:ext cx="1280160" cy="27432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algn="ctr" eaLnBrk="1" hangingPunct="1"/>
                      <a:r>
                        <a:rPr lang="en-US" altLang="en-US" sz="1100" dirty="0">
                          <a:latin typeface="Amazon Ember" panose="02000000000000000000" pitchFamily="2" charset="0"/>
                          <a:ea typeface="Amazon Ember" panose="02000000000000000000" pitchFamily="2" charset="0"/>
                          <a:cs typeface="Arial" panose="020B0604020202020204" pitchFamily="34" charset="0"/>
                        </a:rPr>
                        <a:t>Amazon Bedrock</a:t>
                      </a:r>
                    </a:p>
                  </p:txBody>
                </p:sp>
              </p:grpSp>
            </p:grpSp>
          </p:grpSp>
          <p:sp>
            <p:nvSpPr>
              <p:cNvPr id="473" name="NumBox 1">
                <a:extLst>
                  <a:ext uri="{FF2B5EF4-FFF2-40B4-BE49-F238E27FC236}">
                    <a16:creationId xmlns:a16="http://schemas.microsoft.com/office/drawing/2014/main" id="{9A0B642A-7D72-8745-A0FE-87DB3547F164}"/>
                  </a:ext>
                </a:extLst>
              </p:cNvPr>
              <p:cNvSpPr/>
              <p:nvPr/>
            </p:nvSpPr>
            <p:spPr>
              <a:xfrm>
                <a:off x="8037526" y="2520733"/>
                <a:ext cx="274320" cy="27432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5720" rIns="45720" rtlCol="0" anchor="t"/>
              <a:lstStyle/>
              <a:p>
                <a:pPr algn="ctr"/>
                <a:r>
                  <a:rPr lang="en-US" sz="1200" b="1" dirty="0">
                    <a:latin typeface="Amazon Ember" panose="02000000000000000000" pitchFamily="2" charset="0"/>
                    <a:ea typeface="Amazon Ember" panose="02000000000000000000" pitchFamily="2" charset="0"/>
                    <a:cs typeface="Amazon Ember Display" panose="020F0603020204020204" pitchFamily="34" charset="0"/>
                  </a:rPr>
                  <a:t>7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6DCAE4F-9742-B1FF-3F69-7FF948F37A9F}"/>
                </a:ext>
              </a:extLst>
            </p:cNvPr>
            <p:cNvGrpSpPr/>
            <p:nvPr/>
          </p:nvGrpSpPr>
          <p:grpSpPr>
            <a:xfrm>
              <a:off x="7936102" y="3751111"/>
              <a:ext cx="2926080" cy="1249549"/>
              <a:chOff x="8010533" y="3751111"/>
              <a:chExt cx="2926080" cy="1249549"/>
            </a:xfrm>
          </p:grpSpPr>
          <p:grpSp>
            <p:nvGrpSpPr>
              <p:cNvPr id="393" name="Group 392">
                <a:extLst>
                  <a:ext uri="{FF2B5EF4-FFF2-40B4-BE49-F238E27FC236}">
                    <a16:creationId xmlns:a16="http://schemas.microsoft.com/office/drawing/2014/main" id="{0886508C-AFF3-03B7-CB6D-E213C787E888}"/>
                  </a:ext>
                </a:extLst>
              </p:cNvPr>
              <p:cNvGrpSpPr/>
              <p:nvPr/>
            </p:nvGrpSpPr>
            <p:grpSpPr>
              <a:xfrm>
                <a:off x="9995223" y="3852645"/>
                <a:ext cx="914400" cy="1112734"/>
                <a:chOff x="4966481" y="4287896"/>
                <a:chExt cx="914400" cy="1112734"/>
              </a:xfrm>
            </p:grpSpPr>
            <p:pic>
              <p:nvPicPr>
                <p:cNvPr id="328" name="Graphic 19">
                  <a:extLst>
                    <a:ext uri="{FF2B5EF4-FFF2-40B4-BE49-F238E27FC236}">
                      <a16:creationId xmlns:a16="http://schemas.microsoft.com/office/drawing/2014/main" id="{04B51EE3-5AFC-9C49-FE55-B28972C7B0C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8">
                  <a:extLst>
                    <a:ext uri="{96DAC541-7B7A-43D3-8B79-37D633B846F1}">
                      <asvg:svgBlip xmlns:asvg="http://schemas.microsoft.com/office/drawing/2016/SVG/main" r:embed="rId39"/>
                    </a:ext>
                  </a:extLst>
                </a:blip>
                <a:srcRect/>
                <a:stretch/>
              </p:blipFill>
              <p:spPr bwMode="auto">
                <a:xfrm>
                  <a:off x="5149361" y="4287896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9" name="TextBox 34">
                  <a:extLst>
                    <a:ext uri="{FF2B5EF4-FFF2-40B4-BE49-F238E27FC236}">
                      <a16:creationId xmlns:a16="http://schemas.microsoft.com/office/drawing/2014/main" id="{C030AA08-EEE2-751D-3EFB-6E1BBD33D20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966481" y="4800466"/>
                  <a:ext cx="914400" cy="6001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Amazon MemoryDB</a:t>
                  </a:r>
                </a:p>
              </p:txBody>
            </p:sp>
          </p:grp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4E2F3FAC-28A6-7C80-B513-93FF0FE28492}"/>
                  </a:ext>
                </a:extLst>
              </p:cNvPr>
              <p:cNvSpPr/>
              <p:nvPr/>
            </p:nvSpPr>
            <p:spPr>
              <a:xfrm>
                <a:off x="8010533" y="3751111"/>
                <a:ext cx="2926080" cy="1249549"/>
              </a:xfrm>
              <a:prstGeom prst="rect">
                <a:avLst/>
              </a:prstGeom>
              <a:noFill/>
              <a:ln w="15875">
                <a:solidFill>
                  <a:srgbClr val="7D8998"/>
                </a:solidFill>
                <a:prstDash val="dash"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 anchor="b" anchorCtr="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tx1"/>
                    </a:solidFill>
                    <a:latin typeface="Amazon Ember" panose="02000000000000000000" pitchFamily="2" charset="0"/>
                    <a:ea typeface="Amazon Ember" panose="02000000000000000000" pitchFamily="2" charset="0"/>
                    <a:cs typeface="Arial" panose="020B0604020202020204" pitchFamily="34" charset="0"/>
                  </a:rPr>
                  <a:t>User Profile / History</a:t>
                </a: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F3283F46-C819-BAD9-ECF0-560363BB5B9A}"/>
                  </a:ext>
                </a:extLst>
              </p:cNvPr>
              <p:cNvGrpSpPr/>
              <p:nvPr/>
            </p:nvGrpSpPr>
            <p:grpSpPr>
              <a:xfrm>
                <a:off x="9088715" y="3852645"/>
                <a:ext cx="900208" cy="943457"/>
                <a:chOff x="9088715" y="3852645"/>
                <a:chExt cx="900208" cy="943457"/>
              </a:xfrm>
            </p:grpSpPr>
            <p:pic>
              <p:nvPicPr>
                <p:cNvPr id="326" name="Graphic 23">
                  <a:extLst>
                    <a:ext uri="{FF2B5EF4-FFF2-40B4-BE49-F238E27FC236}">
                      <a16:creationId xmlns:a16="http://schemas.microsoft.com/office/drawing/2014/main" id="{7E05F43C-5CF2-A7D4-B5AE-2BE8E45C5C8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0">
                  <a:extLst>
                    <a:ext uri="{96DAC541-7B7A-43D3-8B79-37D633B846F1}">
                      <asvg:svgBlip xmlns:asvg="http://schemas.microsoft.com/office/drawing/2016/SVG/main" r:embed="rId41"/>
                    </a:ext>
                  </a:extLst>
                </a:blip>
                <a:srcRect/>
                <a:stretch/>
              </p:blipFill>
              <p:spPr bwMode="auto">
                <a:xfrm>
                  <a:off x="9264499" y="3852645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7" name="TextBox 34">
                  <a:extLst>
                    <a:ext uri="{FF2B5EF4-FFF2-40B4-BE49-F238E27FC236}">
                      <a16:creationId xmlns:a16="http://schemas.microsoft.com/office/drawing/2014/main" id="{04B52FEC-75E6-3195-D2EA-2F1B9424282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88715" y="4365215"/>
                  <a:ext cx="900208" cy="4308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Amazon DynamoDB</a:t>
                  </a: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81EF24C-5C95-5665-C7C1-456646DE996E}"/>
                  </a:ext>
                </a:extLst>
              </p:cNvPr>
              <p:cNvGrpSpPr/>
              <p:nvPr/>
            </p:nvGrpSpPr>
            <p:grpSpPr>
              <a:xfrm>
                <a:off x="8112135" y="3852645"/>
                <a:ext cx="1097280" cy="878330"/>
                <a:chOff x="8112135" y="3852645"/>
                <a:chExt cx="1097280" cy="878330"/>
              </a:xfrm>
            </p:grpSpPr>
            <p:pic>
              <p:nvPicPr>
                <p:cNvPr id="324" name="Graphic 18">
                  <a:extLst>
                    <a:ext uri="{FF2B5EF4-FFF2-40B4-BE49-F238E27FC236}">
                      <a16:creationId xmlns:a16="http://schemas.microsoft.com/office/drawing/2014/main" id="{6FEEB1E0-5E57-A503-A8AF-7A484C4F6CA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0">
                  <a:extLst>
                    <a:ext uri="{96DAC541-7B7A-43D3-8B79-37D633B846F1}">
                      <asvg:svgBlip xmlns:asvg="http://schemas.microsoft.com/office/drawing/2016/SVG/main" r:embed="rId21"/>
                    </a:ext>
                  </a:extLst>
                </a:blip>
                <a:srcRect/>
                <a:stretch/>
              </p:blipFill>
              <p:spPr bwMode="auto">
                <a:xfrm>
                  <a:off x="8386455" y="3852645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25" name="TextBox 34">
                  <a:extLst>
                    <a:ext uri="{FF2B5EF4-FFF2-40B4-BE49-F238E27FC236}">
                      <a16:creationId xmlns:a16="http://schemas.microsoft.com/office/drawing/2014/main" id="{753BDA48-5253-D9F5-07B1-16F6922B8AE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112135" y="4365215"/>
                  <a:ext cx="1097280" cy="3657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Amazon DocumentDB</a:t>
                  </a:r>
                </a:p>
              </p:txBody>
            </p:sp>
          </p:grpSp>
          <p:sp>
            <p:nvSpPr>
              <p:cNvPr id="474" name="NumBox 1">
                <a:extLst>
                  <a:ext uri="{FF2B5EF4-FFF2-40B4-BE49-F238E27FC236}">
                    <a16:creationId xmlns:a16="http://schemas.microsoft.com/office/drawing/2014/main" id="{F81FECCB-EC75-23FA-7CD7-A538B8FDAD7D}"/>
                  </a:ext>
                </a:extLst>
              </p:cNvPr>
              <p:cNvSpPr/>
              <p:nvPr/>
            </p:nvSpPr>
            <p:spPr>
              <a:xfrm>
                <a:off x="8036454" y="3776547"/>
                <a:ext cx="274320" cy="27432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5720" rIns="45720" rtlCol="0" anchor="t"/>
              <a:lstStyle/>
              <a:p>
                <a:pPr algn="ctr"/>
                <a:r>
                  <a:rPr lang="en-US" sz="1200" b="1" dirty="0">
                    <a:latin typeface="Amazon Ember" panose="02000000000000000000" pitchFamily="2" charset="0"/>
                    <a:ea typeface="Amazon Ember" panose="02000000000000000000" pitchFamily="2" charset="0"/>
                    <a:cs typeface="Amazon Ember Display" panose="020F0603020204020204" pitchFamily="34" charset="0"/>
                  </a:rPr>
                  <a:t>8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E8D698F-02F3-E430-9456-0ACD10BED872}"/>
                </a:ext>
              </a:extLst>
            </p:cNvPr>
            <p:cNvGrpSpPr/>
            <p:nvPr/>
          </p:nvGrpSpPr>
          <p:grpSpPr>
            <a:xfrm>
              <a:off x="7936102" y="5089495"/>
              <a:ext cx="2926080" cy="1097280"/>
              <a:chOff x="8010533" y="5089495"/>
              <a:chExt cx="2926080" cy="1097280"/>
            </a:xfrm>
          </p:grpSpPr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9BE643D3-4B93-D34C-3F67-38D8E072A42B}"/>
                  </a:ext>
                </a:extLst>
              </p:cNvPr>
              <p:cNvSpPr/>
              <p:nvPr/>
            </p:nvSpPr>
            <p:spPr>
              <a:xfrm>
                <a:off x="8010533" y="5089495"/>
                <a:ext cx="2926080" cy="1097280"/>
              </a:xfrm>
              <a:prstGeom prst="rect">
                <a:avLst/>
              </a:prstGeom>
              <a:noFill/>
              <a:ln w="15875">
                <a:solidFill>
                  <a:srgbClr val="7D899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 anchor="b" anchorCtr="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200" b="1" dirty="0">
                  <a:solidFill>
                    <a:schemeClr val="tx1"/>
                  </a:solidFill>
                  <a:latin typeface="Amazon Ember" panose="02000000000000000000" pitchFamily="2" charset="0"/>
                  <a:ea typeface="Amazon Ember" panose="02000000000000000000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2212E068-7F98-A35D-9CD7-2A27D5B86DFD}"/>
                  </a:ext>
                </a:extLst>
              </p:cNvPr>
              <p:cNvGrpSpPr/>
              <p:nvPr/>
            </p:nvGrpSpPr>
            <p:grpSpPr>
              <a:xfrm>
                <a:off x="8810107" y="5279339"/>
                <a:ext cx="1280160" cy="780577"/>
                <a:chOff x="8810107" y="5279339"/>
                <a:chExt cx="1280160" cy="780577"/>
              </a:xfrm>
            </p:grpSpPr>
            <p:pic>
              <p:nvPicPr>
                <p:cNvPr id="332" name="Graphic 23">
                  <a:extLst>
                    <a:ext uri="{FF2B5EF4-FFF2-40B4-BE49-F238E27FC236}">
                      <a16:creationId xmlns:a16="http://schemas.microsoft.com/office/drawing/2014/main" id="{8FDD7068-58F6-9F15-4EA0-266968D92F2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2">
                  <a:extLst>
                    <a:ext uri="{96DAC541-7B7A-43D3-8B79-37D633B846F1}">
                      <asvg:svgBlip xmlns:asvg="http://schemas.microsoft.com/office/drawing/2016/SVG/main" r:embed="rId43"/>
                    </a:ext>
                  </a:extLst>
                </a:blip>
                <a:srcRect/>
                <a:stretch/>
              </p:blipFill>
              <p:spPr bwMode="auto">
                <a:xfrm>
                  <a:off x="9175867" y="5279339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33" name="TextBox 11">
                  <a:extLst>
                    <a:ext uri="{FF2B5EF4-FFF2-40B4-BE49-F238E27FC236}">
                      <a16:creationId xmlns:a16="http://schemas.microsoft.com/office/drawing/2014/main" id="{83EFC1B8-5E1A-5884-50DE-DF6A73B81E1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810107" y="5785596"/>
                  <a:ext cx="1280160" cy="2743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Amazon Redshift</a:t>
                  </a:r>
                </a:p>
              </p:txBody>
            </p:sp>
          </p:grpSp>
          <p:sp>
            <p:nvSpPr>
              <p:cNvPr id="475" name="NumBox 1">
                <a:extLst>
                  <a:ext uri="{FF2B5EF4-FFF2-40B4-BE49-F238E27FC236}">
                    <a16:creationId xmlns:a16="http://schemas.microsoft.com/office/drawing/2014/main" id="{BD74CF1D-4C5E-F992-04EA-7D43FA662537}"/>
                  </a:ext>
                </a:extLst>
              </p:cNvPr>
              <p:cNvSpPr/>
              <p:nvPr/>
            </p:nvSpPr>
            <p:spPr>
              <a:xfrm>
                <a:off x="8025351" y="5096848"/>
                <a:ext cx="274320" cy="27432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5720" rIns="45720" rtlCol="0" anchor="t"/>
              <a:lstStyle/>
              <a:p>
                <a:pPr algn="ctr"/>
                <a:r>
                  <a:rPr lang="en-US" sz="1200" b="1" dirty="0">
                    <a:latin typeface="Amazon Ember" panose="02000000000000000000" pitchFamily="2" charset="0"/>
                    <a:ea typeface="Amazon Ember" panose="02000000000000000000" pitchFamily="2" charset="0"/>
                    <a:cs typeface="Amazon Ember Display" panose="020F0603020204020204" pitchFamily="34" charset="0"/>
                  </a:rPr>
                  <a:t>9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F0EF750-A763-6FC4-EAB6-7D28294928FA}"/>
                </a:ext>
              </a:extLst>
            </p:cNvPr>
            <p:cNvGrpSpPr/>
            <p:nvPr/>
          </p:nvGrpSpPr>
          <p:grpSpPr>
            <a:xfrm>
              <a:off x="7910702" y="1002204"/>
              <a:ext cx="2931035" cy="1371600"/>
              <a:chOff x="7985133" y="1002204"/>
              <a:chExt cx="2931035" cy="1371600"/>
            </a:xfrm>
          </p:grpSpPr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6F31A955-0488-A4A8-8C36-5BEC656B205E}"/>
                  </a:ext>
                </a:extLst>
              </p:cNvPr>
              <p:cNvSpPr/>
              <p:nvPr/>
            </p:nvSpPr>
            <p:spPr>
              <a:xfrm>
                <a:off x="7985133" y="1002204"/>
                <a:ext cx="2926080" cy="1371600"/>
              </a:xfrm>
              <a:prstGeom prst="rect">
                <a:avLst/>
              </a:prstGeom>
              <a:noFill/>
              <a:ln w="15875">
                <a:solidFill>
                  <a:srgbClr val="7D899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91440" anchor="b" anchorCtr="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b="1" dirty="0">
                    <a:solidFill>
                      <a:schemeClr val="tx1"/>
                    </a:solidFill>
                    <a:latin typeface="Amazon Ember" panose="02000000000000000000" pitchFamily="2" charset="0"/>
                    <a:ea typeface="Amazon Ember" panose="02000000000000000000" pitchFamily="2" charset="0"/>
                    <a:cs typeface="Arial" panose="020B0604020202020204" pitchFamily="34" charset="0"/>
                  </a:rPr>
                  <a:t>Vector embeddings or ML search</a:t>
                </a:r>
              </a:p>
            </p:txBody>
          </p:sp>
          <p:grpSp>
            <p:nvGrpSpPr>
              <p:cNvPr id="439" name="Group 438">
                <a:extLst>
                  <a:ext uri="{FF2B5EF4-FFF2-40B4-BE49-F238E27FC236}">
                    <a16:creationId xmlns:a16="http://schemas.microsoft.com/office/drawing/2014/main" id="{0A4700F6-E084-6892-FA31-C9121FE6E195}"/>
                  </a:ext>
                </a:extLst>
              </p:cNvPr>
              <p:cNvGrpSpPr/>
              <p:nvPr/>
            </p:nvGrpSpPr>
            <p:grpSpPr>
              <a:xfrm>
                <a:off x="8023282" y="1126537"/>
                <a:ext cx="1097280" cy="804096"/>
                <a:chOff x="2956393" y="1231588"/>
                <a:chExt cx="1097280" cy="804096"/>
              </a:xfrm>
            </p:grpSpPr>
            <p:pic>
              <p:nvPicPr>
                <p:cNvPr id="316" name="Graphic 7">
                  <a:extLst>
                    <a:ext uri="{FF2B5EF4-FFF2-40B4-BE49-F238E27FC236}">
                      <a16:creationId xmlns:a16="http://schemas.microsoft.com/office/drawing/2014/main" id="{6A2B4A54-31AE-22F2-9688-640F1805CA8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6">
                  <a:extLst>
                    <a:ext uri="{96DAC541-7B7A-43D3-8B79-37D633B846F1}">
                      <asvg:svgBlip xmlns:asvg="http://schemas.microsoft.com/office/drawing/2016/SVG/main" r:embed="rId17"/>
                    </a:ext>
                  </a:extLst>
                </a:blip>
                <a:srcRect/>
                <a:stretch/>
              </p:blipFill>
              <p:spPr bwMode="auto">
                <a:xfrm>
                  <a:off x="3230713" y="1231588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7" name="TextBox 9">
                  <a:extLst>
                    <a:ext uri="{FF2B5EF4-FFF2-40B4-BE49-F238E27FC236}">
                      <a16:creationId xmlns:a16="http://schemas.microsoft.com/office/drawing/2014/main" id="{E798B654-C86A-A412-1D23-DFB01E77D25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56393" y="1761364"/>
                  <a:ext cx="1097280" cy="2743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Amazon Aurora</a:t>
                  </a:r>
                </a:p>
              </p:txBody>
            </p:sp>
          </p:grpSp>
          <p:grpSp>
            <p:nvGrpSpPr>
              <p:cNvPr id="440" name="Group 439">
                <a:extLst>
                  <a:ext uri="{FF2B5EF4-FFF2-40B4-BE49-F238E27FC236}">
                    <a16:creationId xmlns:a16="http://schemas.microsoft.com/office/drawing/2014/main" id="{C12878A8-FA9C-AEE7-EE0B-0657C22DB3A1}"/>
                  </a:ext>
                </a:extLst>
              </p:cNvPr>
              <p:cNvGrpSpPr/>
              <p:nvPr/>
            </p:nvGrpSpPr>
            <p:grpSpPr>
              <a:xfrm>
                <a:off x="8956965" y="1126537"/>
                <a:ext cx="1087550" cy="960663"/>
                <a:chOff x="3890076" y="1231588"/>
                <a:chExt cx="1087550" cy="960663"/>
              </a:xfrm>
            </p:grpSpPr>
            <p:pic>
              <p:nvPicPr>
                <p:cNvPr id="314" name="Graphic 14">
                  <a:extLst>
                    <a:ext uri="{FF2B5EF4-FFF2-40B4-BE49-F238E27FC236}">
                      <a16:creationId xmlns:a16="http://schemas.microsoft.com/office/drawing/2014/main" id="{D92E81E4-B541-BD6A-8BDD-9916B688295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4">
                  <a:extLst>
                    <a:ext uri="{96DAC541-7B7A-43D3-8B79-37D633B846F1}">
                      <asvg:svgBlip xmlns:asvg="http://schemas.microsoft.com/office/drawing/2016/SVG/main" r:embed="rId45"/>
                    </a:ext>
                  </a:extLst>
                </a:blip>
                <a:srcRect/>
                <a:stretch/>
              </p:blipFill>
              <p:spPr bwMode="auto">
                <a:xfrm>
                  <a:off x="4159531" y="1231588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315" name="TextBox 17">
                  <a:extLst>
                    <a:ext uri="{FF2B5EF4-FFF2-40B4-BE49-F238E27FC236}">
                      <a16:creationId xmlns:a16="http://schemas.microsoft.com/office/drawing/2014/main" id="{FAA042D2-1A0A-8716-6770-5E8FB38334C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890076" y="1761364"/>
                  <a:ext cx="1087550" cy="4308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Amazon OpenSearch</a:t>
                  </a:r>
                </a:p>
              </p:txBody>
            </p:sp>
          </p:grpSp>
          <p:sp>
            <p:nvSpPr>
              <p:cNvPr id="472" name="NumBox 1">
                <a:extLst>
                  <a:ext uri="{FF2B5EF4-FFF2-40B4-BE49-F238E27FC236}">
                    <a16:creationId xmlns:a16="http://schemas.microsoft.com/office/drawing/2014/main" id="{233F4C0C-B6E8-CBDB-1735-831BB27D0801}"/>
                  </a:ext>
                </a:extLst>
              </p:cNvPr>
              <p:cNvSpPr/>
              <p:nvPr/>
            </p:nvSpPr>
            <p:spPr>
              <a:xfrm>
                <a:off x="7988559" y="1008699"/>
                <a:ext cx="274320" cy="27432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45720" rIns="45720" rtlCol="0" anchor="t"/>
              <a:lstStyle/>
              <a:p>
                <a:pPr algn="ctr"/>
                <a:r>
                  <a:rPr lang="en-US" sz="1200" b="1" dirty="0">
                    <a:latin typeface="Amazon Ember" panose="02000000000000000000" pitchFamily="2" charset="0"/>
                    <a:ea typeface="Amazon Ember" panose="02000000000000000000" pitchFamily="2" charset="0"/>
                    <a:cs typeface="Amazon Ember Display" panose="020F0603020204020204" pitchFamily="34" charset="0"/>
                  </a:rPr>
                  <a:t>6</a:t>
                </a: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3D12E6DD-7D5A-AFF0-E081-51F0225161DD}"/>
                  </a:ext>
                </a:extLst>
              </p:cNvPr>
              <p:cNvGrpSpPr/>
              <p:nvPr/>
            </p:nvGrpSpPr>
            <p:grpSpPr>
              <a:xfrm>
                <a:off x="9867223" y="1132552"/>
                <a:ext cx="1048945" cy="954648"/>
                <a:chOff x="9867223" y="1132552"/>
                <a:chExt cx="1048945" cy="954648"/>
              </a:xfrm>
            </p:grpSpPr>
            <p:sp>
              <p:nvSpPr>
                <p:cNvPr id="313" name="TextBox 11">
                  <a:extLst>
                    <a:ext uri="{FF2B5EF4-FFF2-40B4-BE49-F238E27FC236}">
                      <a16:creationId xmlns:a16="http://schemas.microsoft.com/office/drawing/2014/main" id="{66351713-FAAA-5A45-1B6D-533FCFC7F3F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867223" y="1656313"/>
                  <a:ext cx="1048945" cy="4308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100" dirty="0">
                      <a:latin typeface="Amazon Ember" panose="02000000000000000000" pitchFamily="2" charset="0"/>
                      <a:ea typeface="Amazon Ember" panose="02000000000000000000" pitchFamily="2" charset="0"/>
                      <a:cs typeface="Arial" panose="020B0604020202020204" pitchFamily="34" charset="0"/>
                    </a:rPr>
                    <a:t>Amazon DocumentDB</a:t>
                  </a:r>
                </a:p>
              </p:txBody>
            </p:sp>
            <p:pic>
              <p:nvPicPr>
                <p:cNvPr id="4" name="Graphic 18">
                  <a:extLst>
                    <a:ext uri="{FF2B5EF4-FFF2-40B4-BE49-F238E27FC236}">
                      <a16:creationId xmlns:a16="http://schemas.microsoft.com/office/drawing/2014/main" id="{E4EBD0C1-5157-E9CD-E70A-DD87F488930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0">
                  <a:extLst>
                    <a:ext uri="{96DAC541-7B7A-43D3-8B79-37D633B846F1}">
                      <asvg:svgBlip xmlns:asvg="http://schemas.microsoft.com/office/drawing/2016/SVG/main" r:embed="rId21"/>
                    </a:ext>
                  </a:extLst>
                </a:blip>
                <a:srcRect/>
                <a:stretch/>
              </p:blipFill>
              <p:spPr bwMode="auto">
                <a:xfrm>
                  <a:off x="10117375" y="1132552"/>
                  <a:ext cx="548640" cy="5486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97C3AD6-581F-A2FA-A29E-13BDF3A94078}"/>
              </a:ext>
            </a:extLst>
          </p:cNvPr>
          <p:cNvGrpSpPr/>
          <p:nvPr/>
        </p:nvGrpSpPr>
        <p:grpSpPr>
          <a:xfrm>
            <a:off x="2681467" y="1285900"/>
            <a:ext cx="1378520" cy="4771668"/>
            <a:chOff x="2617669" y="1296533"/>
            <a:chExt cx="1378520" cy="477166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0EACF53-2E58-A91E-1853-92F2A5928846}"/>
                </a:ext>
              </a:extLst>
            </p:cNvPr>
            <p:cNvGrpSpPr/>
            <p:nvPr/>
          </p:nvGrpSpPr>
          <p:grpSpPr>
            <a:xfrm>
              <a:off x="2691408" y="1931963"/>
              <a:ext cx="1097280" cy="1002277"/>
              <a:chOff x="8806741" y="2244570"/>
              <a:chExt cx="1097280" cy="1002277"/>
            </a:xfrm>
          </p:grpSpPr>
          <p:pic>
            <p:nvPicPr>
              <p:cNvPr id="270" name="Graphic 18">
                <a:extLst>
                  <a:ext uri="{FF2B5EF4-FFF2-40B4-BE49-F238E27FC236}">
                    <a16:creationId xmlns:a16="http://schemas.microsoft.com/office/drawing/2014/main" id="{2B5DB708-968A-166B-8BE2-AE79519ABCB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6">
                <a:extLst>
                  <a:ext uri="{96DAC541-7B7A-43D3-8B79-37D633B846F1}">
                    <asvg:svgBlip xmlns:asvg="http://schemas.microsoft.com/office/drawing/2016/SVG/main" r:embed="rId47"/>
                  </a:ext>
                </a:extLst>
              </a:blip>
              <a:srcRect/>
              <a:stretch/>
            </p:blipFill>
            <p:spPr bwMode="auto">
              <a:xfrm>
                <a:off x="9081061" y="2244570"/>
                <a:ext cx="548640" cy="548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71" name="TextBox 11">
                <a:extLst>
                  <a:ext uri="{FF2B5EF4-FFF2-40B4-BE49-F238E27FC236}">
                    <a16:creationId xmlns:a16="http://schemas.microsoft.com/office/drawing/2014/main" id="{25574F78-36B5-D250-A7B3-1ADC531438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806741" y="2815960"/>
                <a:ext cx="109728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100" dirty="0">
                    <a:latin typeface="Amazon Ember" panose="02000000000000000000" pitchFamily="2" charset="0"/>
                    <a:ea typeface="Amazon Ember" panose="02000000000000000000" pitchFamily="2" charset="0"/>
                    <a:cs typeface="Arial" panose="020B0604020202020204" pitchFamily="34" charset="0"/>
                  </a:rPr>
                  <a:t>AWS Database Migration Service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08296B2-9FB7-F990-163E-64EAF384BD72}"/>
                </a:ext>
              </a:extLst>
            </p:cNvPr>
            <p:cNvGrpSpPr/>
            <p:nvPr/>
          </p:nvGrpSpPr>
          <p:grpSpPr>
            <a:xfrm>
              <a:off x="2691408" y="3298245"/>
              <a:ext cx="1097280" cy="1248221"/>
              <a:chOff x="8822473" y="4331417"/>
              <a:chExt cx="1097280" cy="1248221"/>
            </a:xfrm>
          </p:grpSpPr>
          <p:pic>
            <p:nvPicPr>
              <p:cNvPr id="427" name="Graphic 7">
                <a:extLst>
                  <a:ext uri="{FF2B5EF4-FFF2-40B4-BE49-F238E27FC236}">
                    <a16:creationId xmlns:a16="http://schemas.microsoft.com/office/drawing/2014/main" id="{9840CF1F-0A9C-7A04-1B7F-DFCBFD4417A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2">
                <a:extLst>
                  <a:ext uri="{96DAC541-7B7A-43D3-8B79-37D633B846F1}">
                    <asvg:svgBlip xmlns:asvg="http://schemas.microsoft.com/office/drawing/2016/SVG/main" r:embed="rId33"/>
                  </a:ext>
                </a:extLst>
              </a:blip>
              <a:srcRect/>
              <a:stretch/>
            </p:blipFill>
            <p:spPr bwMode="auto">
              <a:xfrm>
                <a:off x="9096793" y="4331417"/>
                <a:ext cx="548640" cy="548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28" name="TextBox 11">
                <a:extLst>
                  <a:ext uri="{FF2B5EF4-FFF2-40B4-BE49-F238E27FC236}">
                    <a16:creationId xmlns:a16="http://schemas.microsoft.com/office/drawing/2014/main" id="{DED06D62-CDCA-F232-2E78-075B02F6EA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822473" y="4810197"/>
                <a:ext cx="1097280" cy="769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100" dirty="0">
                    <a:latin typeface="Amazon Ember" panose="02000000000000000000" pitchFamily="2" charset="0"/>
                    <a:ea typeface="Amazon Ember" panose="02000000000000000000" pitchFamily="2" charset="0"/>
                    <a:cs typeface="Arial" panose="020B0604020202020204" pitchFamily="34" charset="0"/>
                  </a:rPr>
                  <a:t>Amazon MSK Connect Debezium Connector</a:t>
                </a:r>
              </a:p>
            </p:txBody>
          </p: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BCAF33C-6CD3-FFB9-0A35-6E8FC6D7408C}"/>
                </a:ext>
              </a:extLst>
            </p:cNvPr>
            <p:cNvSpPr/>
            <p:nvPr/>
          </p:nvSpPr>
          <p:spPr>
            <a:xfrm>
              <a:off x="2751430" y="1324142"/>
              <a:ext cx="1244759" cy="415498"/>
            </a:xfrm>
            <a:prstGeom prst="rect">
              <a:avLst/>
            </a:prstGeom>
            <a:solidFill>
              <a:schemeClr val="bg1"/>
            </a:solidFill>
            <a:ln w="15875"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0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1" dirty="0">
                  <a:solidFill>
                    <a:srgbClr val="232F3C"/>
                  </a:solidFill>
                  <a:latin typeface="Amazon Ember" panose="02000000000000000000" pitchFamily="2" charset="0"/>
                  <a:ea typeface="Amazon Ember" panose="02000000000000000000" pitchFamily="2" charset="0"/>
                  <a:cs typeface="Arial" panose="020B0604020202020204" pitchFamily="34" charset="0"/>
                </a:rPr>
                <a:t>Change Data Capture</a:t>
              </a:r>
            </a:p>
          </p:txBody>
        </p:sp>
        <p:sp>
          <p:nvSpPr>
            <p:cNvPr id="349" name="NumBox 1">
              <a:extLst>
                <a:ext uri="{FF2B5EF4-FFF2-40B4-BE49-F238E27FC236}">
                  <a16:creationId xmlns:a16="http://schemas.microsoft.com/office/drawing/2014/main" id="{94228FBA-6722-CAA6-14B9-139783F369B0}"/>
                </a:ext>
              </a:extLst>
            </p:cNvPr>
            <p:cNvSpPr/>
            <p:nvPr/>
          </p:nvSpPr>
          <p:spPr>
            <a:xfrm>
              <a:off x="2624903" y="1299880"/>
              <a:ext cx="274320" cy="27432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" rIns="45720" rtlCol="0" anchor="t"/>
            <a:lstStyle/>
            <a:p>
              <a:pPr algn="ctr"/>
              <a:r>
                <a:rPr lang="en-US" sz="1200" b="1" dirty="0">
                  <a:latin typeface="Amazon Ember" panose="02000000000000000000" pitchFamily="2" charset="0"/>
                  <a:ea typeface="Amazon Ember" panose="02000000000000000000" pitchFamily="2" charset="0"/>
                  <a:cs typeface="Amazon Ember Display" panose="020F0603020204020204" pitchFamily="34" charset="0"/>
                </a:rPr>
                <a:t>2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D298B882-4D60-2188-4053-1F61243F274D}"/>
                </a:ext>
              </a:extLst>
            </p:cNvPr>
            <p:cNvSpPr/>
            <p:nvPr/>
          </p:nvSpPr>
          <p:spPr>
            <a:xfrm>
              <a:off x="2617669" y="1296533"/>
              <a:ext cx="1244758" cy="4771668"/>
            </a:xfrm>
            <a:prstGeom prst="rect">
              <a:avLst/>
            </a:prstGeom>
            <a:noFill/>
            <a:ln w="15875">
              <a:solidFill>
                <a:srgbClr val="7D899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b="1" dirty="0">
                <a:solidFill>
                  <a:schemeClr val="tx1"/>
                </a:solidFill>
                <a:latin typeface="Amazon Ember" panose="02000000000000000000" pitchFamily="2" charset="0"/>
                <a:ea typeface="Amazon Ember" panose="02000000000000000000" pitchFamily="2" charset="0"/>
                <a:cs typeface="Arial" panose="020B0604020202020204" pitchFamily="34" charset="0"/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7339568-BF63-BF6A-6E52-30C45CFE6A47}"/>
                </a:ext>
              </a:extLst>
            </p:cNvPr>
            <p:cNvGrpSpPr/>
            <p:nvPr/>
          </p:nvGrpSpPr>
          <p:grpSpPr>
            <a:xfrm>
              <a:off x="2645688" y="4638759"/>
              <a:ext cx="1188720" cy="981368"/>
              <a:chOff x="6392410" y="2049015"/>
              <a:chExt cx="1188720" cy="981368"/>
            </a:xfrm>
          </p:grpSpPr>
          <p:sp>
            <p:nvSpPr>
              <p:cNvPr id="6" name="TextBox 17">
                <a:extLst>
                  <a:ext uri="{FF2B5EF4-FFF2-40B4-BE49-F238E27FC236}">
                    <a16:creationId xmlns:a16="http://schemas.microsoft.com/office/drawing/2014/main" id="{CEB31B76-0572-D55F-87B8-A27D0C98EA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92410" y="2573183"/>
                <a:ext cx="118872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100" dirty="0">
                    <a:latin typeface="Amazon Ember" panose="02000000000000000000" pitchFamily="2" charset="0"/>
                    <a:ea typeface="Amazon Ember" panose="02000000000000000000" pitchFamily="2" charset="0"/>
                    <a:cs typeface="Arial" panose="020B0604020202020204" pitchFamily="34" charset="0"/>
                  </a:rPr>
                  <a:t>Managed Service for Apache Flink</a:t>
                </a:r>
              </a:p>
            </p:txBody>
          </p:sp>
          <p:pic>
            <p:nvPicPr>
              <p:cNvPr id="7" name="Graphic 14">
                <a:extLst>
                  <a:ext uri="{FF2B5EF4-FFF2-40B4-BE49-F238E27FC236}">
                    <a16:creationId xmlns:a16="http://schemas.microsoft.com/office/drawing/2014/main" id="{A28E579B-D5F2-3F38-20FA-439E92D499E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8">
                <a:extLst>
                  <a:ext uri="{96DAC541-7B7A-43D3-8B79-37D633B846F1}">
                    <asvg:svgBlip xmlns:asvg="http://schemas.microsoft.com/office/drawing/2016/SVG/main" r:embed="rId29"/>
                  </a:ext>
                </a:extLst>
              </a:blip>
              <a:srcRect/>
              <a:stretch/>
            </p:blipFill>
            <p:spPr bwMode="auto">
              <a:xfrm>
                <a:off x="6712450" y="2049015"/>
                <a:ext cx="548640" cy="548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DB66B5C4-EEA0-6ACB-0EEC-B81478ED9396}"/>
              </a:ext>
            </a:extLst>
          </p:cNvPr>
          <p:cNvSpPr/>
          <p:nvPr/>
        </p:nvSpPr>
        <p:spPr>
          <a:xfrm>
            <a:off x="1323684" y="881471"/>
            <a:ext cx="10710912" cy="5486400"/>
          </a:xfrm>
          <a:prstGeom prst="rect">
            <a:avLst/>
          </a:prstGeom>
          <a:noFill/>
          <a:ln w="158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>
                <a:solidFill>
                  <a:schemeClr val="tx1"/>
                </a:solidFill>
                <a:latin typeface="Amazon Ember" panose="02000000000000000000" pitchFamily="2" charset="0"/>
                <a:ea typeface="Amazon Ember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Amazon Ember" panose="02000000000000000000" pitchFamily="2" charset="0"/>
                <a:ea typeface="Amazon Ember" panose="02000000000000000000" pitchFamily="2" charset="0"/>
                <a:cs typeface="Arial" panose="020B0604020202020204" pitchFamily="34" charset="0"/>
              </a:rPr>
              <a:t>AWS </a:t>
            </a:r>
            <a:r>
              <a:rPr lang="en-US" sz="1200" b="1" dirty="0">
                <a:solidFill>
                  <a:srgbClr val="232F3C"/>
                </a:solidFill>
                <a:latin typeface="Amazon Ember" panose="02000000000000000000" pitchFamily="2" charset="0"/>
                <a:ea typeface="Amazon Ember" panose="02000000000000000000" pitchFamily="2" charset="0"/>
                <a:cs typeface="Arial" panose="020B0604020202020204" pitchFamily="34" charset="0"/>
              </a:rPr>
              <a:t>Cloud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D597A9DB-B1BF-1A52-65FE-C8566C2714EF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rcRect/>
          <a:stretch/>
        </p:blipFill>
        <p:spPr>
          <a:xfrm>
            <a:off x="1319143" y="885029"/>
            <a:ext cx="457200" cy="457200"/>
          </a:xfrm>
          <a:prstGeom prst="rect">
            <a:avLst/>
          </a:prstGeom>
        </p:spPr>
      </p:pic>
      <p:sp>
        <p:nvSpPr>
          <p:cNvPr id="294" name="Rectangle 293">
            <a:extLst>
              <a:ext uri="{FF2B5EF4-FFF2-40B4-BE49-F238E27FC236}">
                <a16:creationId xmlns:a16="http://schemas.microsoft.com/office/drawing/2014/main" id="{8576FF4E-F319-1291-208A-C2B1F972EE88}"/>
              </a:ext>
            </a:extLst>
          </p:cNvPr>
          <p:cNvSpPr/>
          <p:nvPr/>
        </p:nvSpPr>
        <p:spPr>
          <a:xfrm>
            <a:off x="715204" y="1650778"/>
            <a:ext cx="1188720" cy="230832"/>
          </a:xfrm>
          <a:prstGeom prst="rect">
            <a:avLst/>
          </a:prstGeom>
          <a:solidFill>
            <a:schemeClr val="bg1"/>
          </a:solidFill>
          <a:ln w="1587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232F3C"/>
                </a:solidFill>
                <a:latin typeface="Amazon Ember" panose="02000000000000000000" pitchFamily="2" charset="0"/>
                <a:ea typeface="Amazon Ember" panose="02000000000000000000" pitchFamily="2" charset="0"/>
                <a:cs typeface="Arial" panose="020B0604020202020204" pitchFamily="34" charset="0"/>
              </a:rPr>
              <a:t>Data Sources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FFCE281-EE6A-4169-CDCB-354CA88A641B}"/>
              </a:ext>
            </a:extLst>
          </p:cNvPr>
          <p:cNvCxnSpPr>
            <a:cxnSpLocks/>
          </p:cNvCxnSpPr>
          <p:nvPr/>
        </p:nvCxnSpPr>
        <p:spPr>
          <a:xfrm flipV="1">
            <a:off x="3932324" y="3538868"/>
            <a:ext cx="475488" cy="0"/>
          </a:xfrm>
          <a:prstGeom prst="straightConnector1">
            <a:avLst/>
          </a:prstGeom>
          <a:ln w="15875">
            <a:solidFill>
              <a:srgbClr val="232F3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NumBox 1">
            <a:extLst>
              <a:ext uri="{FF2B5EF4-FFF2-40B4-BE49-F238E27FC236}">
                <a16:creationId xmlns:a16="http://schemas.microsoft.com/office/drawing/2014/main" id="{C2E4124F-2A61-8541-584C-9F4D14EEAFC2}"/>
              </a:ext>
            </a:extLst>
          </p:cNvPr>
          <p:cNvSpPr/>
          <p:nvPr/>
        </p:nvSpPr>
        <p:spPr>
          <a:xfrm>
            <a:off x="11645460" y="3140096"/>
            <a:ext cx="320040" cy="32004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00000000000000000" pitchFamily="2" charset="0"/>
                <a:ea typeface="Amazon Ember" panose="02000000000000000000" pitchFamily="2" charset="0"/>
                <a:cs typeface="Amazon Ember Display" panose="020F0603020204020204" pitchFamily="34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71890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706" y="131471"/>
            <a:ext cx="11271993" cy="523221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Steps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B5B0BFE-5BE8-4BC7-8843-FB3196B3D37B}"/>
              </a:ext>
            </a:extLst>
          </p:cNvPr>
          <p:cNvSpPr txBox="1">
            <a:spLocks/>
          </p:cNvSpPr>
          <p:nvPr/>
        </p:nvSpPr>
        <p:spPr>
          <a:xfrm>
            <a:off x="640606" y="619011"/>
            <a:ext cx="11521440" cy="457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This architecture demonstrates the integration of streaming data services on AWS with Retrieval Augmented Generation(RAG) in Generative AI applications.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1AD947-249C-A1B6-66A8-2F63456A7BB2}"/>
              </a:ext>
            </a:extLst>
          </p:cNvPr>
          <p:cNvSpPr txBox="1"/>
          <p:nvPr/>
        </p:nvSpPr>
        <p:spPr>
          <a:xfrm>
            <a:off x="608254" y="1144471"/>
            <a:ext cx="1128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1. Data sources for change data capture(CDC) includes on-premise or AWS databases  such as  Oracle, SQL Server, MySQL, PostgreSQL, </a:t>
            </a:r>
          </a:p>
          <a:p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   Amazon Aurora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, and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RDS,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all funneling data into your Retrieval Augmented Generation(RAG) model.</a:t>
            </a:r>
            <a:endParaRPr lang="en-US" sz="1400" b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213D19-E006-1294-05B9-2BE9FFAB54E7}"/>
              </a:ext>
            </a:extLst>
          </p:cNvPr>
          <p:cNvSpPr txBox="1"/>
          <p:nvPr/>
        </p:nvSpPr>
        <p:spPr>
          <a:xfrm>
            <a:off x="608254" y="1699449"/>
            <a:ext cx="114116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2.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Database Migration Service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and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MSK Connect with Debezium connector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help with one-time data migration of databases </a:t>
            </a:r>
          </a:p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   and continuous data replication.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Database Migration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and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MSK Connect with Debezium connector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captures and </a:t>
            </a:r>
          </a:p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   stream changes from source databases and applies them in same order they are captured to the target.</a:t>
            </a:r>
            <a:endParaRPr lang="en-US" sz="1400" b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6FE136-DE52-7842-D3FA-FD052125B054}"/>
              </a:ext>
            </a:extLst>
          </p:cNvPr>
          <p:cNvSpPr txBox="1"/>
          <p:nvPr/>
        </p:nvSpPr>
        <p:spPr>
          <a:xfrm>
            <a:off x="608254" y="2469871"/>
            <a:ext cx="115132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3. Utilizing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Database Migration Service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and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MSK Connect with Debezium connector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enables the streaming of data to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   Kinesis Data Streams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or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Managed Streaming for Apache Kafka  (Amazon MSK)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, facilitating the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collection and processing of large </a:t>
            </a:r>
          </a:p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   streams.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3D9354-FDBF-D39A-2546-ECC027B109D4}"/>
              </a:ext>
            </a:extLst>
          </p:cNvPr>
          <p:cNvSpPr txBox="1"/>
          <p:nvPr/>
        </p:nvSpPr>
        <p:spPr>
          <a:xfrm>
            <a:off x="608254" y="3240293"/>
            <a:ext cx="1128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4. By utilizing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Glue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Spark Streaming and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Managed Service for Apache Flink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, you can construct specialized data processing </a:t>
            </a:r>
          </a:p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    pipelines to cater to your data consumption requirements.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128D0BF-FCC3-26FC-7142-F37B57F1BA55}"/>
              </a:ext>
            </a:extLst>
          </p:cNvPr>
          <p:cNvSpPr txBox="1"/>
          <p:nvPr/>
        </p:nvSpPr>
        <p:spPr>
          <a:xfrm>
            <a:off x="608254" y="4350249"/>
            <a:ext cx="1128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6. Leveraging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Aurora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PostgreSQL with pgvector,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Opensearch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and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DocumentDB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allows the generation of vector </a:t>
            </a:r>
          </a:p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   embeddings for  streamlined data retrieval , vector representation management, scalability, and real-time inference capabilities.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73A0844-AEB8-4FEA-5376-B67338FC9CE5}"/>
              </a:ext>
            </a:extLst>
          </p:cNvPr>
          <p:cNvSpPr txBox="1"/>
          <p:nvPr/>
        </p:nvSpPr>
        <p:spPr>
          <a:xfrm>
            <a:off x="608254" y="4905227"/>
            <a:ext cx="1128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7.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SageMaker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and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Bedrock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offers the means to discover pertinent information within a corpus, conduct similarity search </a:t>
            </a:r>
          </a:p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   on vectorized domain specific datasets, and use this data as input for generation models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514F202-39F3-8AC7-4942-5B1F74E3C6DD}"/>
              </a:ext>
            </a:extLst>
          </p:cNvPr>
          <p:cNvSpPr txBox="1"/>
          <p:nvPr/>
        </p:nvSpPr>
        <p:spPr>
          <a:xfrm>
            <a:off x="608254" y="5460205"/>
            <a:ext cx="1128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8. To preserve user profiles and conversation history ,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DocumentDB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,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and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MemoryDB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provide </a:t>
            </a:r>
          </a:p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    suitable options.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1FC57-7A47-BC1A-8415-AF6E0583F0CD}"/>
              </a:ext>
            </a:extLst>
          </p:cNvPr>
          <p:cNvSpPr txBox="1"/>
          <p:nvPr/>
        </p:nvSpPr>
        <p:spPr>
          <a:xfrm>
            <a:off x="608254" y="6015183"/>
            <a:ext cx="11155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9. Leverage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Redshift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to ensure data persistence, thereby augmenting the data inputs for the Generative AI RAG model.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65F1B7-4CEE-4AFC-34F5-C270EDD70C01}"/>
              </a:ext>
            </a:extLst>
          </p:cNvPr>
          <p:cNvSpPr txBox="1"/>
          <p:nvPr/>
        </p:nvSpPr>
        <p:spPr>
          <a:xfrm>
            <a:off x="608254" y="3795271"/>
            <a:ext cx="11289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5.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,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Amazon Kinesis Data Firehose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and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Amazon MSK Connect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, which serve as data sink services, enable the direct transfer of </a:t>
            </a:r>
          </a:p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   source data into destinations like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Lake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,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Redshift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, among others.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01D7A8-336E-98A1-C6E4-F761F47CC7FD}"/>
              </a:ext>
            </a:extLst>
          </p:cNvPr>
          <p:cNvSpPr txBox="1"/>
          <p:nvPr/>
        </p:nvSpPr>
        <p:spPr>
          <a:xfrm>
            <a:off x="519354" y="6354718"/>
            <a:ext cx="112896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10. For details on the workings of RAG applications, refer to </a:t>
            </a: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2"/>
              </a:rPr>
              <a:t>Retrieval-Augmented Generation(RAG)</a:t>
            </a:r>
            <a:endParaRPr lang="en-US" sz="1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588" y="1745414"/>
            <a:ext cx="11967412" cy="4351338"/>
          </a:xfrm>
        </p:spPr>
        <p:txBody>
          <a:bodyPr>
            <a:normAutofit/>
          </a:bodyPr>
          <a:lstStyle/>
          <a:p>
            <a:r>
              <a:rPr lang="en-US" sz="2400" dirty="0"/>
              <a:t>For exploring real-time streaming for generative AI applications, refer to the </a:t>
            </a:r>
            <a:r>
              <a:rPr lang="en-US" sz="2400" dirty="0">
                <a:hlinkClick r:id="rId2"/>
              </a:rPr>
              <a:t>blog</a:t>
            </a:r>
            <a:endParaRPr lang="en-US" sz="2400" dirty="0"/>
          </a:p>
          <a:p>
            <a:r>
              <a:rPr lang="en-US" sz="2400" dirty="0"/>
              <a:t>For more on Generative AI with AWS, refer to </a:t>
            </a:r>
            <a:r>
              <a:rPr lang="en-US" sz="2400" dirty="0">
                <a:hlinkClick r:id="rId3"/>
              </a:rPr>
              <a:t>Generative AI</a:t>
            </a:r>
            <a:r>
              <a:rPr lang="en-US" sz="2400" dirty="0"/>
              <a:t>.</a:t>
            </a:r>
          </a:p>
          <a:p>
            <a:r>
              <a:rPr lang="en-US" sz="2400" dirty="0"/>
              <a:t>For more on </a:t>
            </a:r>
            <a:r>
              <a:rPr lang="en-US" sz="2400" b="0" i="0" dirty="0">
                <a:solidFill>
                  <a:srgbClr val="232F3E"/>
                </a:solidFill>
                <a:effectLst/>
                <a:latin typeface="AmazonEmberBold"/>
              </a:rPr>
              <a:t>Large language models, </a:t>
            </a:r>
            <a:r>
              <a:rPr lang="en-US" sz="2400" dirty="0"/>
              <a:t>refer to </a:t>
            </a:r>
            <a:r>
              <a:rPr lang="en-US" sz="2400" dirty="0">
                <a:hlinkClick r:id="rId4"/>
              </a:rPr>
              <a:t>Large Language Models</a:t>
            </a:r>
            <a:r>
              <a:rPr lang="en-US" sz="2400" dirty="0"/>
              <a:t>.</a:t>
            </a:r>
          </a:p>
          <a:p>
            <a:r>
              <a:rPr lang="en-US" sz="2400" dirty="0"/>
              <a:t>For more on </a:t>
            </a:r>
            <a:r>
              <a:rPr lang="en-US" sz="2400" b="0" i="0" dirty="0">
                <a:solidFill>
                  <a:srgbClr val="232F3E"/>
                </a:solidFill>
                <a:effectLst/>
                <a:latin typeface="AmazonEmberBold"/>
              </a:rPr>
              <a:t>Retrieval-Augmented Generation, </a:t>
            </a:r>
            <a:r>
              <a:rPr lang="en-US" sz="2400" dirty="0"/>
              <a:t>refer to </a:t>
            </a:r>
            <a:r>
              <a:rPr lang="en-US" sz="2400" dirty="0">
                <a:hlinkClick r:id="rId5"/>
              </a:rPr>
              <a:t>Retrieval-Augmented Generation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If you have suggestions about making this experience better, </a:t>
            </a:r>
            <a:r>
              <a:rPr lang="en-US" sz="2400" dirty="0">
                <a:hlinkClick r:id="rId6"/>
              </a:rPr>
              <a:t>provide feedback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Please refer to the below additional resources for details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61301</TotalTime>
  <Words>631</Words>
  <Application>Microsoft Macintosh PowerPoint</Application>
  <PresentationFormat>Widescreen</PresentationFormat>
  <Paragraphs>78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Amazon Ember</vt:lpstr>
      <vt:lpstr>AmazonEmberBold</vt:lpstr>
      <vt:lpstr>Arial</vt:lpstr>
      <vt:lpstr>Calibri</vt:lpstr>
      <vt:lpstr>Calibri Light</vt:lpstr>
      <vt:lpstr>Ember</vt:lpstr>
      <vt:lpstr>Office Theme</vt:lpstr>
      <vt:lpstr>PowerPoint Presentation</vt:lpstr>
      <vt:lpstr>Steps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Microsoft Office User</cp:lastModifiedBy>
  <cp:revision>123</cp:revision>
  <dcterms:created xsi:type="dcterms:W3CDTF">2020-07-21T19:38:25Z</dcterms:created>
  <dcterms:modified xsi:type="dcterms:W3CDTF">2024-05-29T15:08:48Z</dcterms:modified>
  <cp:category/>
</cp:coreProperties>
</file>