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952"/>
    <p:restoredTop sz="94721"/>
  </p:normalViewPr>
  <p:slideViewPr>
    <p:cSldViewPr snapToGrid="0" snapToObjects="1">
      <p:cViewPr varScale="1">
        <p:scale>
          <a:sx n="88" d="100"/>
          <a:sy n="88" d="100"/>
        </p:scale>
        <p:origin x="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multi-region-api-gateway/multi-region-api-gateway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sv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multi-region-api-gateway-with-cloudfront/multi-region-api-gateway-with-cloudfront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Multi-region API Gateway with CloudFront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95668" y="534599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2228387-A9F5-334C-94AB-6AB040C95A2D}"/>
              </a:ext>
            </a:extLst>
          </p:cNvPr>
          <p:cNvSpPr/>
          <p:nvPr/>
        </p:nvSpPr>
        <p:spPr>
          <a:xfrm flipH="1">
            <a:off x="6958214" y="4659212"/>
            <a:ext cx="224911" cy="2087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70573813-2106-F24D-9C75-6A014F0233B3}"/>
              </a:ext>
            </a:extLst>
          </p:cNvPr>
          <p:cNvSpPr/>
          <p:nvPr/>
        </p:nvSpPr>
        <p:spPr>
          <a:xfrm flipH="1">
            <a:off x="6922906" y="2779046"/>
            <a:ext cx="224911" cy="2087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AB924007-703F-E547-9BEF-3F4A15726997}"/>
              </a:ext>
            </a:extLst>
          </p:cNvPr>
          <p:cNvSpPr/>
          <p:nvPr/>
        </p:nvSpPr>
        <p:spPr>
          <a:xfrm>
            <a:off x="2841003" y="1174477"/>
            <a:ext cx="7456229" cy="47877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B681BB9-43AC-5F4F-A199-0BFBC5F2FC80}"/>
              </a:ext>
            </a:extLst>
          </p:cNvPr>
          <p:cNvSpPr txBox="1"/>
          <p:nvPr/>
        </p:nvSpPr>
        <p:spPr>
          <a:xfrm>
            <a:off x="3145630" y="1192152"/>
            <a:ext cx="14247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2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n-US" dirty="0"/>
              <a:t>AWS Cloud</a:t>
            </a:r>
          </a:p>
        </p:txBody>
      </p:sp>
      <p:pic>
        <p:nvPicPr>
          <p:cNvPr id="111" name="Graphic 110">
            <a:extLst>
              <a:ext uri="{FF2B5EF4-FFF2-40B4-BE49-F238E27FC236}">
                <a16:creationId xmlns:a16="http://schemas.microsoft.com/office/drawing/2014/main" id="{1E79ACEE-27EC-DE4B-933C-03D80B7191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38894" y="1172686"/>
            <a:ext cx="288000" cy="288000"/>
          </a:xfrm>
          <a:prstGeom prst="rect">
            <a:avLst/>
          </a:prstGeom>
        </p:spPr>
      </p:pic>
      <p:sp>
        <p:nvSpPr>
          <p:cNvPr id="112" name="Rectangle 111">
            <a:extLst>
              <a:ext uri="{FF2B5EF4-FFF2-40B4-BE49-F238E27FC236}">
                <a16:creationId xmlns:a16="http://schemas.microsoft.com/office/drawing/2014/main" id="{EA688D1A-5905-2A4A-B3CD-2229D3F655FA}"/>
              </a:ext>
            </a:extLst>
          </p:cNvPr>
          <p:cNvSpPr/>
          <p:nvPr/>
        </p:nvSpPr>
        <p:spPr>
          <a:xfrm>
            <a:off x="6565640" y="1558330"/>
            <a:ext cx="3622196" cy="2092089"/>
          </a:xfrm>
          <a:prstGeom prst="rect">
            <a:avLst/>
          </a:prstGeom>
          <a:noFill/>
          <a:ln w="12700">
            <a:solidFill>
              <a:srgbClr val="5B9C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13" name="Graphic 25">
            <a:extLst>
              <a:ext uri="{FF2B5EF4-FFF2-40B4-BE49-F238E27FC236}">
                <a16:creationId xmlns:a16="http://schemas.microsoft.com/office/drawing/2014/main" id="{4C89F2A4-D377-0543-85D7-832D367D3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640" y="1557489"/>
            <a:ext cx="301023" cy="301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8C0D929D-5A46-C940-B9BA-A2055A596AB8}"/>
              </a:ext>
            </a:extLst>
          </p:cNvPr>
          <p:cNvSpPr txBox="1"/>
          <p:nvPr/>
        </p:nvSpPr>
        <p:spPr>
          <a:xfrm>
            <a:off x="6864920" y="1579671"/>
            <a:ext cx="14247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2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n-US" dirty="0">
                <a:solidFill>
                  <a:srgbClr val="5B9CD5"/>
                </a:solidFill>
              </a:rPr>
              <a:t>Region A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43C9A6DF-4CF5-C14D-BFA7-5D3DE52E4095}"/>
              </a:ext>
            </a:extLst>
          </p:cNvPr>
          <p:cNvSpPr/>
          <p:nvPr/>
        </p:nvSpPr>
        <p:spPr>
          <a:xfrm>
            <a:off x="6565640" y="3766705"/>
            <a:ext cx="3622196" cy="2092089"/>
          </a:xfrm>
          <a:prstGeom prst="rect">
            <a:avLst/>
          </a:prstGeom>
          <a:noFill/>
          <a:ln w="12700">
            <a:solidFill>
              <a:srgbClr val="5B9C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16" name="Graphic 25">
            <a:extLst>
              <a:ext uri="{FF2B5EF4-FFF2-40B4-BE49-F238E27FC236}">
                <a16:creationId xmlns:a16="http://schemas.microsoft.com/office/drawing/2014/main" id="{9970D852-0847-3C45-9C61-9F95E1183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640" y="3765864"/>
            <a:ext cx="301023" cy="301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CF1C7423-B765-7248-8AF2-53D3A098CEF3}"/>
              </a:ext>
            </a:extLst>
          </p:cNvPr>
          <p:cNvSpPr txBox="1"/>
          <p:nvPr/>
        </p:nvSpPr>
        <p:spPr>
          <a:xfrm>
            <a:off x="6864920" y="3788046"/>
            <a:ext cx="14247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12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pPr algn="l"/>
            <a:r>
              <a:rPr lang="en-US" dirty="0">
                <a:solidFill>
                  <a:srgbClr val="5B9CD5"/>
                </a:solidFill>
              </a:rPr>
              <a:t>Region B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CB30118-90F0-5242-930F-F13F792380DF}"/>
              </a:ext>
            </a:extLst>
          </p:cNvPr>
          <p:cNvGrpSpPr>
            <a:grpSpLocks noChangeAspect="1"/>
          </p:cNvGrpSpPr>
          <p:nvPr/>
        </p:nvGrpSpPr>
        <p:grpSpPr>
          <a:xfrm>
            <a:off x="1861457" y="3380833"/>
            <a:ext cx="916299" cy="1113122"/>
            <a:chOff x="743303" y="3559069"/>
            <a:chExt cx="500446" cy="606202"/>
          </a:xfrm>
        </p:grpSpPr>
        <p:pic>
          <p:nvPicPr>
            <p:cNvPr id="119" name="Graphic 118">
              <a:extLst>
                <a:ext uri="{FF2B5EF4-FFF2-40B4-BE49-F238E27FC236}">
                  <a16:creationId xmlns:a16="http://schemas.microsoft.com/office/drawing/2014/main" id="{382D84C7-8986-7D48-9366-BC7E1F60E9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 r="-8253"/>
            <a:stretch/>
          </p:blipFill>
          <p:spPr>
            <a:xfrm flipH="1">
              <a:off x="784991" y="3559069"/>
              <a:ext cx="389710" cy="349812"/>
            </a:xfrm>
            <a:prstGeom prst="rect">
              <a:avLst/>
            </a:prstGeom>
          </p:spPr>
        </p:pic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E456799E-48EE-E74C-A258-46E6093C1106}"/>
                </a:ext>
              </a:extLst>
            </p:cNvPr>
            <p:cNvSpPr txBox="1"/>
            <p:nvPr/>
          </p:nvSpPr>
          <p:spPr>
            <a:xfrm>
              <a:off x="743303" y="3913850"/>
              <a:ext cx="500446" cy="251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global clients</a:t>
              </a:r>
              <a:endPara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EA058EF1-23AB-F54B-A1F3-F9E974B34B45}"/>
              </a:ext>
            </a:extLst>
          </p:cNvPr>
          <p:cNvGrpSpPr/>
          <p:nvPr/>
        </p:nvGrpSpPr>
        <p:grpSpPr>
          <a:xfrm>
            <a:off x="2546422" y="1711250"/>
            <a:ext cx="2279650" cy="1225252"/>
            <a:chOff x="311150" y="3492398"/>
            <a:chExt cx="2279650" cy="1225252"/>
          </a:xfrm>
        </p:grpSpPr>
        <p:pic>
          <p:nvPicPr>
            <p:cNvPr id="122" name="Graphic 21">
              <a:extLst>
                <a:ext uri="{FF2B5EF4-FFF2-40B4-BE49-F238E27FC236}">
                  <a16:creationId xmlns:a16="http://schemas.microsoft.com/office/drawing/2014/main" id="{508F7D09-D7C7-F145-BD91-CC6F9E79DA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862" y="349239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" name="TextBox 12">
              <a:extLst>
                <a:ext uri="{FF2B5EF4-FFF2-40B4-BE49-F238E27FC236}">
                  <a16:creationId xmlns:a16="http://schemas.microsoft.com/office/drawing/2014/main" id="{6879C953-075D-3540-ABF8-9A97939AF8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1150" y="4255985"/>
              <a:ext cx="22796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Route 53</a:t>
              </a:r>
            </a:p>
            <a:p>
              <a:pPr algn="ctr"/>
              <a:r>
                <a:rPr lang="en-US" altLang="en-US" sz="12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DNS name resolution</a:t>
              </a:r>
            </a:p>
          </p:txBody>
        </p:sp>
      </p:grpSp>
      <p:cxnSp>
        <p:nvCxnSpPr>
          <p:cNvPr id="124" name="Elbow Connector 181">
            <a:extLst>
              <a:ext uri="{FF2B5EF4-FFF2-40B4-BE49-F238E27FC236}">
                <a16:creationId xmlns:a16="http://schemas.microsoft.com/office/drawing/2014/main" id="{1C7D9ABC-1D3E-5C4E-A1D9-035131F5805D}"/>
              </a:ext>
            </a:extLst>
          </p:cNvPr>
          <p:cNvCxnSpPr>
            <a:cxnSpLocks/>
            <a:endCxn id="122" idx="1"/>
          </p:cNvCxnSpPr>
          <p:nvPr/>
        </p:nvCxnSpPr>
        <p:spPr>
          <a:xfrm rot="5400000" flipH="1" flipV="1">
            <a:off x="2138904" y="2247905"/>
            <a:ext cx="1310885" cy="999576"/>
          </a:xfrm>
          <a:prstGeom prst="bentConnector2">
            <a:avLst/>
          </a:prstGeom>
          <a:ln w="12700">
            <a:solidFill>
              <a:srgbClr val="545B64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id="{7B144418-1627-4541-A6FD-9ADC3B721F2E}"/>
              </a:ext>
            </a:extLst>
          </p:cNvPr>
          <p:cNvSpPr/>
          <p:nvPr/>
        </p:nvSpPr>
        <p:spPr>
          <a:xfrm flipH="1">
            <a:off x="6907414" y="2413140"/>
            <a:ext cx="224911" cy="2087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6" name="Graphic 32">
            <a:extLst>
              <a:ext uri="{FF2B5EF4-FFF2-40B4-BE49-F238E27FC236}">
                <a16:creationId xmlns:a16="http://schemas.microsoft.com/office/drawing/2014/main" id="{1CCF5292-148A-E44A-BD5B-8D5D46994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11692" y="42858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" name="TextBox 15">
            <a:extLst>
              <a:ext uri="{FF2B5EF4-FFF2-40B4-BE49-F238E27FC236}">
                <a16:creationId xmlns:a16="http://schemas.microsoft.com/office/drawing/2014/main" id="{7A8888B5-3FDD-FB45-9828-E49E81AF27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0167" y="5049387"/>
            <a:ext cx="2279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  <a:p>
            <a:pPr algn="ctr"/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endpoint</a:t>
            </a: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DB90D176-D7E3-3442-B50E-E26083431B79}"/>
              </a:ext>
            </a:extLst>
          </p:cNvPr>
          <p:cNvGrpSpPr/>
          <p:nvPr/>
        </p:nvGrpSpPr>
        <p:grpSpPr>
          <a:xfrm>
            <a:off x="6243710" y="2294442"/>
            <a:ext cx="2279650" cy="1225252"/>
            <a:chOff x="1677317" y="2276943"/>
            <a:chExt cx="2279650" cy="1225252"/>
          </a:xfrm>
        </p:grpSpPr>
        <p:sp>
          <p:nvSpPr>
            <p:cNvPr id="129" name="TextBox 15">
              <a:extLst>
                <a:ext uri="{FF2B5EF4-FFF2-40B4-BE49-F238E27FC236}">
                  <a16:creationId xmlns:a16="http://schemas.microsoft.com/office/drawing/2014/main" id="{30ACADD8-02B0-AC49-8965-D8CAF0FE15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7317" y="3040530"/>
              <a:ext cx="22796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API Gateway</a:t>
              </a:r>
            </a:p>
            <a:p>
              <a:pPr algn="ctr"/>
              <a:r>
                <a:rPr lang="en-US" altLang="en-US" sz="12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API endpoint</a:t>
              </a:r>
            </a:p>
          </p:txBody>
        </p:sp>
        <p:pic>
          <p:nvPicPr>
            <p:cNvPr id="130" name="Graphic 32">
              <a:extLst>
                <a:ext uri="{FF2B5EF4-FFF2-40B4-BE49-F238E27FC236}">
                  <a16:creationId xmlns:a16="http://schemas.microsoft.com/office/drawing/2014/main" id="{E428E3C7-DECF-9643-8F09-DF57068371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448842" y="227694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1" name="Graphic 19">
            <a:extLst>
              <a:ext uri="{FF2B5EF4-FFF2-40B4-BE49-F238E27FC236}">
                <a16:creationId xmlns:a16="http://schemas.microsoft.com/office/drawing/2014/main" id="{AD52AC84-D745-E24E-A3C5-620188B20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233" y="3321313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TextBox 11">
            <a:extLst>
              <a:ext uri="{FF2B5EF4-FFF2-40B4-BE49-F238E27FC236}">
                <a16:creationId xmlns:a16="http://schemas.microsoft.com/office/drawing/2014/main" id="{2834A336-6B3B-C544-ACEE-CE63604F1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058" y="4083313"/>
            <a:ext cx="229235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  <a:p>
            <a:pPr algn="ctr"/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CDN distribution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D016B10D-6B4F-404D-8373-28489CF2A909}"/>
              </a:ext>
            </a:extLst>
          </p:cNvPr>
          <p:cNvCxnSpPr>
            <a:cxnSpLocks/>
            <a:stCxn id="131" idx="1"/>
            <a:endCxn id="119" idx="1"/>
          </p:cNvCxnSpPr>
          <p:nvPr/>
        </p:nvCxnSpPr>
        <p:spPr>
          <a:xfrm flipH="1" flipV="1">
            <a:off x="2651331" y="3702000"/>
            <a:ext cx="2189902" cy="313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med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77AC3654-9210-0548-8495-94EF4C913AC9}"/>
              </a:ext>
            </a:extLst>
          </p:cNvPr>
          <p:cNvGrpSpPr/>
          <p:nvPr/>
        </p:nvGrpSpPr>
        <p:grpSpPr>
          <a:xfrm>
            <a:off x="4082408" y="1711275"/>
            <a:ext cx="2279650" cy="1408331"/>
            <a:chOff x="6524108" y="2195495"/>
            <a:chExt cx="2279650" cy="1408331"/>
          </a:xfrm>
        </p:grpSpPr>
        <p:pic>
          <p:nvPicPr>
            <p:cNvPr id="135" name="Graphic 20">
              <a:extLst>
                <a:ext uri="{FF2B5EF4-FFF2-40B4-BE49-F238E27FC236}">
                  <a16:creationId xmlns:a16="http://schemas.microsoft.com/office/drawing/2014/main" id="{63232F37-6B5B-B840-80A5-157FF43F0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408" y="2195495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6" name="TextBox 12">
              <a:extLst>
                <a:ext uri="{FF2B5EF4-FFF2-40B4-BE49-F238E27FC236}">
                  <a16:creationId xmlns:a16="http://schemas.microsoft.com/office/drawing/2014/main" id="{EA7133D0-3816-6246-87BF-AAB4E4E186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4108" y="2957495"/>
              <a:ext cx="227965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Certificate</a:t>
              </a:r>
              <a:br>
                <a:rPr lang="en-US" altLang="en-US" sz="12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12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Manager (ACM)</a:t>
              </a:r>
            </a:p>
            <a:p>
              <a:pPr algn="ctr"/>
              <a:r>
                <a:rPr lang="en-US" altLang="en-US" sz="1200" i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custom domain</a:t>
              </a:r>
            </a:p>
          </p:txBody>
        </p:sp>
      </p:grpSp>
      <p:pic>
        <p:nvPicPr>
          <p:cNvPr id="137" name="Graphic 10">
            <a:extLst>
              <a:ext uri="{FF2B5EF4-FFF2-40B4-BE49-F238E27FC236}">
                <a16:creationId xmlns:a16="http://schemas.microsoft.com/office/drawing/2014/main" id="{F0EFB1C8-BEDF-A241-B9A2-1686A4647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233" y="4678639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TextBox 20">
            <a:extLst>
              <a:ext uri="{FF2B5EF4-FFF2-40B4-BE49-F238E27FC236}">
                <a16:creationId xmlns:a16="http://schemas.microsoft.com/office/drawing/2014/main" id="{747E3C35-272B-6C46-ADC2-36DBD43A4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058" y="5445967"/>
            <a:ext cx="22923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 @Edge</a:t>
            </a:r>
          </a:p>
          <a:p>
            <a:pPr algn="ctr"/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routing logic</a:t>
            </a:r>
          </a:p>
          <a:p>
            <a:pPr algn="ctr"/>
            <a:endParaRPr lang="en-US" altLang="en-US" sz="12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39" name="Graphic 21">
            <a:extLst>
              <a:ext uri="{FF2B5EF4-FFF2-40B4-BE49-F238E27FC236}">
                <a16:creationId xmlns:a16="http://schemas.microsoft.com/office/drawing/2014/main" id="{F74F6A0C-E1C1-CB44-9467-311662B7A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247" y="4679298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" name="TextBox 12">
            <a:extLst>
              <a:ext uri="{FF2B5EF4-FFF2-40B4-BE49-F238E27FC236}">
                <a16:creationId xmlns:a16="http://schemas.microsoft.com/office/drawing/2014/main" id="{4431B514-5767-A244-9037-F3A6D704A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6422" y="5445833"/>
            <a:ext cx="2279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  <a:p>
            <a:pPr algn="ctr"/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latency routing</a:t>
            </a:r>
          </a:p>
        </p:txBody>
      </p: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2F66736C-FFBB-C148-964D-302C1C0845F7}"/>
              </a:ext>
            </a:extLst>
          </p:cNvPr>
          <p:cNvCxnSpPr>
            <a:cxnSpLocks/>
            <a:stCxn id="139" idx="3"/>
            <a:endCxn id="137" idx="1"/>
          </p:cNvCxnSpPr>
          <p:nvPr/>
        </p:nvCxnSpPr>
        <p:spPr>
          <a:xfrm flipV="1">
            <a:off x="4067247" y="5059639"/>
            <a:ext cx="773986" cy="659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med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83BD4555-B3DE-C24B-971A-AAC2CE07A3A0}"/>
              </a:ext>
            </a:extLst>
          </p:cNvPr>
          <p:cNvCxnSpPr>
            <a:cxnSpLocks/>
          </p:cNvCxnSpPr>
          <p:nvPr/>
        </p:nvCxnSpPr>
        <p:spPr>
          <a:xfrm flipV="1">
            <a:off x="5222233" y="4498811"/>
            <a:ext cx="0" cy="179828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med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Elbow Connector 181">
            <a:extLst>
              <a:ext uri="{FF2B5EF4-FFF2-40B4-BE49-F238E27FC236}">
                <a16:creationId xmlns:a16="http://schemas.microsoft.com/office/drawing/2014/main" id="{5BBBFD37-396B-EF4E-8F51-05E998941F09}"/>
              </a:ext>
            </a:extLst>
          </p:cNvPr>
          <p:cNvCxnSpPr>
            <a:cxnSpLocks/>
            <a:stCxn id="131" idx="3"/>
            <a:endCxn id="130" idx="1"/>
          </p:cNvCxnSpPr>
          <p:nvPr/>
        </p:nvCxnSpPr>
        <p:spPr>
          <a:xfrm flipV="1">
            <a:off x="5603233" y="2675442"/>
            <a:ext cx="1412002" cy="1026871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81">
            <a:extLst>
              <a:ext uri="{FF2B5EF4-FFF2-40B4-BE49-F238E27FC236}">
                <a16:creationId xmlns:a16="http://schemas.microsoft.com/office/drawing/2014/main" id="{42B8E798-E489-134A-B4FB-734D21D18688}"/>
              </a:ext>
            </a:extLst>
          </p:cNvPr>
          <p:cNvCxnSpPr>
            <a:cxnSpLocks/>
            <a:stCxn id="131" idx="3"/>
            <a:endCxn id="126" idx="1"/>
          </p:cNvCxnSpPr>
          <p:nvPr/>
        </p:nvCxnSpPr>
        <p:spPr>
          <a:xfrm>
            <a:off x="5603233" y="3702313"/>
            <a:ext cx="1408459" cy="964487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17945A6E-E7AD-A446-8DE8-549701419EC0}"/>
              </a:ext>
            </a:extLst>
          </p:cNvPr>
          <p:cNvCxnSpPr>
            <a:cxnSpLocks/>
            <a:stCxn id="136" idx="2"/>
            <a:endCxn id="131" idx="0"/>
          </p:cNvCxnSpPr>
          <p:nvPr/>
        </p:nvCxnSpPr>
        <p:spPr>
          <a:xfrm>
            <a:off x="5222233" y="3119606"/>
            <a:ext cx="0" cy="201707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med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2">
            <a:extLst>
              <a:ext uri="{FF2B5EF4-FFF2-40B4-BE49-F238E27FC236}">
                <a16:creationId xmlns:a16="http://schemas.microsoft.com/office/drawing/2014/main" id="{2A946AE0-B2E1-3842-BFD9-AF2047566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6511" y="3091009"/>
            <a:ext cx="17127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Aurora</a:t>
            </a:r>
          </a:p>
          <a:p>
            <a:pPr algn="ctr"/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relational database</a:t>
            </a:r>
          </a:p>
        </p:txBody>
      </p:sp>
      <p:sp>
        <p:nvSpPr>
          <p:cNvPr id="147" name="TextBox 12">
            <a:extLst>
              <a:ext uri="{FF2B5EF4-FFF2-40B4-BE49-F238E27FC236}">
                <a16:creationId xmlns:a16="http://schemas.microsoft.com/office/drawing/2014/main" id="{FD361A88-444C-1948-BF3A-4FD5A9E52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6511" y="5062009"/>
            <a:ext cx="17127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Aurora</a:t>
            </a:r>
          </a:p>
          <a:p>
            <a:pPr algn="ctr"/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relational database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6C1CB060-0101-7445-86D6-A1C6CE9D4874}"/>
              </a:ext>
            </a:extLst>
          </p:cNvPr>
          <p:cNvGrpSpPr/>
          <p:nvPr/>
        </p:nvGrpSpPr>
        <p:grpSpPr>
          <a:xfrm>
            <a:off x="5263924" y="1290810"/>
            <a:ext cx="1493838" cy="849983"/>
            <a:chOff x="7405922" y="3620745"/>
            <a:chExt cx="1493838" cy="849983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4F2438DB-58E9-F544-BB5F-A10A417E0477}"/>
                </a:ext>
              </a:extLst>
            </p:cNvPr>
            <p:cNvSpPr/>
            <p:nvPr/>
          </p:nvSpPr>
          <p:spPr>
            <a:xfrm>
              <a:off x="7880717" y="3632528"/>
              <a:ext cx="501142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0" name="Graphic 7">
              <a:extLst>
                <a:ext uri="{FF2B5EF4-FFF2-40B4-BE49-F238E27FC236}">
                  <a16:creationId xmlns:a16="http://schemas.microsoft.com/office/drawing/2014/main" id="{9FC9DE54-8106-BE4D-93A1-548218BB5B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8390" y="36207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1" name="TextBox 19">
              <a:extLst>
                <a:ext uri="{FF2B5EF4-FFF2-40B4-BE49-F238E27FC236}">
                  <a16:creationId xmlns:a16="http://schemas.microsoft.com/office/drawing/2014/main" id="{6648E169-9D2A-D54D-BB12-8E387F2796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5922" y="4039841"/>
              <a:ext cx="149383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SSL </a:t>
              </a:r>
              <a:b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</a:br>
              <a:r>
                <a:rPr lang="en-US" altLang="en-US" sz="11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certificate</a:t>
              </a:r>
            </a:p>
          </p:txBody>
        </p:sp>
      </p:grpSp>
      <p:cxnSp>
        <p:nvCxnSpPr>
          <p:cNvPr id="152" name="Elbow Connector 181">
            <a:extLst>
              <a:ext uri="{FF2B5EF4-FFF2-40B4-BE49-F238E27FC236}">
                <a16:creationId xmlns:a16="http://schemas.microsoft.com/office/drawing/2014/main" id="{2DCE22EE-5128-2444-ADD6-91E5979C03D8}"/>
              </a:ext>
            </a:extLst>
          </p:cNvPr>
          <p:cNvCxnSpPr>
            <a:cxnSpLocks/>
            <a:stCxn id="150" idx="1"/>
            <a:endCxn id="135" idx="0"/>
          </p:cNvCxnSpPr>
          <p:nvPr/>
        </p:nvCxnSpPr>
        <p:spPr>
          <a:xfrm rot="10800000" flipV="1">
            <a:off x="5212708" y="1519409"/>
            <a:ext cx="563684" cy="191865"/>
          </a:xfrm>
          <a:prstGeom prst="bentConnector2">
            <a:avLst/>
          </a:prstGeom>
          <a:ln w="12700">
            <a:solidFill>
              <a:srgbClr val="545B64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987D1EEA-72BB-844D-9E99-837AB1819892}"/>
              </a:ext>
            </a:extLst>
          </p:cNvPr>
          <p:cNvCxnSpPr>
            <a:cxnSpLocks/>
            <a:stCxn id="158" idx="1"/>
            <a:endCxn id="130" idx="3"/>
          </p:cNvCxnSpPr>
          <p:nvPr/>
        </p:nvCxnSpPr>
        <p:spPr>
          <a:xfrm flipH="1">
            <a:off x="7777235" y="2675442"/>
            <a:ext cx="1184643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med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34B4E413-8C6D-714E-8AF7-B6EB1B6D0B4D}"/>
              </a:ext>
            </a:extLst>
          </p:cNvPr>
          <p:cNvCxnSpPr>
            <a:cxnSpLocks/>
            <a:stCxn id="157" idx="1"/>
            <a:endCxn id="126" idx="3"/>
          </p:cNvCxnSpPr>
          <p:nvPr/>
        </p:nvCxnSpPr>
        <p:spPr>
          <a:xfrm flipH="1" flipV="1">
            <a:off x="7773692" y="4666800"/>
            <a:ext cx="1188186" cy="3566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med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4A543E9B-E8CF-214C-A8CC-AA918DF9553B}"/>
              </a:ext>
            </a:extLst>
          </p:cNvPr>
          <p:cNvCxnSpPr>
            <a:cxnSpLocks/>
            <a:stCxn id="157" idx="0"/>
            <a:endCxn id="146" idx="2"/>
          </p:cNvCxnSpPr>
          <p:nvPr/>
        </p:nvCxnSpPr>
        <p:spPr>
          <a:xfrm flipV="1">
            <a:off x="9342878" y="3552674"/>
            <a:ext cx="1" cy="736692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20">
            <a:extLst>
              <a:ext uri="{FF2B5EF4-FFF2-40B4-BE49-F238E27FC236}">
                <a16:creationId xmlns:a16="http://schemas.microsoft.com/office/drawing/2014/main" id="{20A07357-7D9B-D14C-B1BC-C8B000EF6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6877" y="2031341"/>
            <a:ext cx="1221496" cy="47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40"/>
              </a:lnSpc>
              <a:spcAft>
                <a:spcPts val="600"/>
              </a:spcAft>
            </a:pPr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handlers</a:t>
            </a:r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</a:p>
        </p:txBody>
      </p:sp>
      <p:pic>
        <p:nvPicPr>
          <p:cNvPr id="157" name="Graphic 23">
            <a:extLst>
              <a:ext uri="{FF2B5EF4-FFF2-40B4-BE49-F238E27FC236}">
                <a16:creationId xmlns:a16="http://schemas.microsoft.com/office/drawing/2014/main" id="{CC42D12A-40D8-7945-9ADD-7DF5697BF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61878" y="428936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" name="Graphic 23">
            <a:extLst>
              <a:ext uri="{FF2B5EF4-FFF2-40B4-BE49-F238E27FC236}">
                <a16:creationId xmlns:a16="http://schemas.microsoft.com/office/drawing/2014/main" id="{8396E0BC-7726-1142-BE2C-7A8C97BCD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61878" y="2294442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9" name="Group 158">
            <a:extLst>
              <a:ext uri="{FF2B5EF4-FFF2-40B4-BE49-F238E27FC236}">
                <a16:creationId xmlns:a16="http://schemas.microsoft.com/office/drawing/2014/main" id="{EAC7C455-2ED0-184D-AFF0-9BBDFCB62861}"/>
              </a:ext>
            </a:extLst>
          </p:cNvPr>
          <p:cNvGrpSpPr/>
          <p:nvPr/>
        </p:nvGrpSpPr>
        <p:grpSpPr>
          <a:xfrm>
            <a:off x="8109857" y="4445181"/>
            <a:ext cx="457200" cy="457200"/>
            <a:chOff x="3996523" y="2866476"/>
            <a:chExt cx="457200" cy="457200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6C9FBEED-C6A3-A74D-B604-C2C937F729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22440" y="2897610"/>
              <a:ext cx="401000" cy="399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1" name="Graphic 13">
              <a:extLst>
                <a:ext uri="{FF2B5EF4-FFF2-40B4-BE49-F238E27FC236}">
                  <a16:creationId xmlns:a16="http://schemas.microsoft.com/office/drawing/2014/main" id="{21395969-B91E-684F-B74A-DC82C71BC0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6523" y="286647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0DE057CB-D614-4A47-932A-76D23D543630}"/>
              </a:ext>
            </a:extLst>
          </p:cNvPr>
          <p:cNvGrpSpPr/>
          <p:nvPr/>
        </p:nvGrpSpPr>
        <p:grpSpPr>
          <a:xfrm>
            <a:off x="8109857" y="2456257"/>
            <a:ext cx="457200" cy="457200"/>
            <a:chOff x="3996523" y="2866476"/>
            <a:chExt cx="457200" cy="457200"/>
          </a:xfrm>
        </p:grpSpPr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8CD89A2F-1D2F-974D-A6C9-97794404E7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22440" y="2897610"/>
              <a:ext cx="401000" cy="3996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4" name="Graphic 13">
              <a:extLst>
                <a:ext uri="{FF2B5EF4-FFF2-40B4-BE49-F238E27FC236}">
                  <a16:creationId xmlns:a16="http://schemas.microsoft.com/office/drawing/2014/main" id="{7C893F69-5B04-604B-BCFD-C3EADCEDAE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6523" y="286647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5" name="NumBox 1">
            <a:extLst>
              <a:ext uri="{FF2B5EF4-FFF2-40B4-BE49-F238E27FC236}">
                <a16:creationId xmlns:a16="http://schemas.microsoft.com/office/drawing/2014/main" id="{6845A43B-8EDD-E340-813A-C2D53EE34BD8}"/>
              </a:ext>
            </a:extLst>
          </p:cNvPr>
          <p:cNvSpPr/>
          <p:nvPr/>
        </p:nvSpPr>
        <p:spPr>
          <a:xfrm>
            <a:off x="5447601" y="1363198"/>
            <a:ext cx="274320" cy="274320"/>
          </a:xfrm>
          <a:prstGeom prst="roundRect">
            <a:avLst/>
          </a:prstGeom>
          <a:solidFill>
            <a:srgbClr val="017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66" name="NumBox 1">
            <a:extLst>
              <a:ext uri="{FF2B5EF4-FFF2-40B4-BE49-F238E27FC236}">
                <a16:creationId xmlns:a16="http://schemas.microsoft.com/office/drawing/2014/main" id="{9B9B5E77-4298-4445-B8B1-F7D8ED7F0D62}"/>
              </a:ext>
            </a:extLst>
          </p:cNvPr>
          <p:cNvSpPr/>
          <p:nvPr/>
        </p:nvSpPr>
        <p:spPr>
          <a:xfrm>
            <a:off x="6485349" y="2313233"/>
            <a:ext cx="274320" cy="273600"/>
          </a:xfrm>
          <a:prstGeom prst="roundRect">
            <a:avLst/>
          </a:prstGeom>
          <a:solidFill>
            <a:srgbClr val="017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67" name="TextBox 12">
            <a:extLst>
              <a:ext uri="{FF2B5EF4-FFF2-40B4-BE49-F238E27FC236}">
                <a16:creationId xmlns:a16="http://schemas.microsoft.com/office/drawing/2014/main" id="{B147AC3B-59E2-ED4E-92D6-C967D549F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8795" y="3798997"/>
            <a:ext cx="8264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global database</a:t>
            </a:r>
          </a:p>
        </p:txBody>
      </p:sp>
      <p:sp>
        <p:nvSpPr>
          <p:cNvPr id="168" name="NumBox 1">
            <a:extLst>
              <a:ext uri="{FF2B5EF4-FFF2-40B4-BE49-F238E27FC236}">
                <a16:creationId xmlns:a16="http://schemas.microsoft.com/office/drawing/2014/main" id="{3A7958C5-C4DC-7C4C-B092-9E215A6295D9}"/>
              </a:ext>
            </a:extLst>
          </p:cNvPr>
          <p:cNvSpPr/>
          <p:nvPr/>
        </p:nvSpPr>
        <p:spPr>
          <a:xfrm>
            <a:off x="8990905" y="3858133"/>
            <a:ext cx="274320" cy="274320"/>
          </a:xfrm>
          <a:prstGeom prst="roundRect">
            <a:avLst/>
          </a:prstGeom>
          <a:solidFill>
            <a:srgbClr val="017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69" name="NumBox 1">
            <a:extLst>
              <a:ext uri="{FF2B5EF4-FFF2-40B4-BE49-F238E27FC236}">
                <a16:creationId xmlns:a16="http://schemas.microsoft.com/office/drawing/2014/main" id="{126A92AD-C98E-FB48-90A9-DBD704CDA89C}"/>
              </a:ext>
            </a:extLst>
          </p:cNvPr>
          <p:cNvSpPr/>
          <p:nvPr/>
        </p:nvSpPr>
        <p:spPr>
          <a:xfrm>
            <a:off x="5697869" y="4689053"/>
            <a:ext cx="274320" cy="274320"/>
          </a:xfrm>
          <a:prstGeom prst="roundRect">
            <a:avLst/>
          </a:prstGeom>
          <a:solidFill>
            <a:srgbClr val="017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70" name="NumBox 1">
            <a:extLst>
              <a:ext uri="{FF2B5EF4-FFF2-40B4-BE49-F238E27FC236}">
                <a16:creationId xmlns:a16="http://schemas.microsoft.com/office/drawing/2014/main" id="{49F5EE2F-A0E7-D446-AADC-14F6A9A597E9}"/>
              </a:ext>
            </a:extLst>
          </p:cNvPr>
          <p:cNvSpPr/>
          <p:nvPr/>
        </p:nvSpPr>
        <p:spPr>
          <a:xfrm>
            <a:off x="4148313" y="4689053"/>
            <a:ext cx="274320" cy="274320"/>
          </a:xfrm>
          <a:prstGeom prst="roundRect">
            <a:avLst/>
          </a:prstGeom>
          <a:solidFill>
            <a:srgbClr val="017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71" name="NumBox 1">
            <a:extLst>
              <a:ext uri="{FF2B5EF4-FFF2-40B4-BE49-F238E27FC236}">
                <a16:creationId xmlns:a16="http://schemas.microsoft.com/office/drawing/2014/main" id="{904E1BB1-6A0A-214F-998D-1C05161E1C27}"/>
              </a:ext>
            </a:extLst>
          </p:cNvPr>
          <p:cNvSpPr/>
          <p:nvPr/>
        </p:nvSpPr>
        <p:spPr>
          <a:xfrm>
            <a:off x="2936294" y="1709632"/>
            <a:ext cx="274320" cy="274320"/>
          </a:xfrm>
          <a:prstGeom prst="roundRect">
            <a:avLst/>
          </a:prstGeom>
          <a:solidFill>
            <a:srgbClr val="017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72" name="NumBox 1">
            <a:extLst>
              <a:ext uri="{FF2B5EF4-FFF2-40B4-BE49-F238E27FC236}">
                <a16:creationId xmlns:a16="http://schemas.microsoft.com/office/drawing/2014/main" id="{3793138C-8444-954F-983E-4942F9407CAB}"/>
              </a:ext>
            </a:extLst>
          </p:cNvPr>
          <p:cNvSpPr/>
          <p:nvPr/>
        </p:nvSpPr>
        <p:spPr>
          <a:xfrm>
            <a:off x="2945511" y="3367299"/>
            <a:ext cx="274320" cy="274320"/>
          </a:xfrm>
          <a:prstGeom prst="roundRect">
            <a:avLst/>
          </a:prstGeom>
          <a:solidFill>
            <a:srgbClr val="017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73" name="NumBox 1">
            <a:extLst>
              <a:ext uri="{FF2B5EF4-FFF2-40B4-BE49-F238E27FC236}">
                <a16:creationId xmlns:a16="http://schemas.microsoft.com/office/drawing/2014/main" id="{07380F67-F596-A347-A108-5269CD4C38D2}"/>
              </a:ext>
            </a:extLst>
          </p:cNvPr>
          <p:cNvSpPr/>
          <p:nvPr/>
        </p:nvSpPr>
        <p:spPr>
          <a:xfrm>
            <a:off x="5910320" y="3362768"/>
            <a:ext cx="274320" cy="274320"/>
          </a:xfrm>
          <a:prstGeom prst="roundRect">
            <a:avLst/>
          </a:prstGeom>
          <a:solidFill>
            <a:srgbClr val="017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74" name="TextBox 20">
            <a:extLst>
              <a:ext uri="{FF2B5EF4-FFF2-40B4-BE49-F238E27FC236}">
                <a16:creationId xmlns:a16="http://schemas.microsoft.com/office/drawing/2014/main" id="{B8D7FC8E-9BF7-CF44-981C-0E1365921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8070" y="3978022"/>
            <a:ext cx="1221496" cy="47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1540"/>
              </a:lnSpc>
              <a:spcAft>
                <a:spcPts val="600"/>
              </a:spcAft>
            </a:pPr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handlers</a:t>
            </a:r>
            <a:endParaRPr lang="en-US" altLang="en-US" sz="12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58592</TotalTime>
  <Words>311</Words>
  <Application>Microsoft Macintosh PowerPoint</Application>
  <PresentationFormat>Widescreen</PresentationFormat>
  <Paragraphs>51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Multi-region API Gateway with CloudFront</dc:title>
  <dc:subject/>
  <dc:creator>Amazon Web Services</dc:creator>
  <cp:keywords/>
  <dc:description/>
  <cp:lastModifiedBy>Janelle Nolan</cp:lastModifiedBy>
  <cp:revision>93</cp:revision>
  <dcterms:created xsi:type="dcterms:W3CDTF">2020-07-21T19:38:25Z</dcterms:created>
  <dcterms:modified xsi:type="dcterms:W3CDTF">2022-06-23T20:16:19Z</dcterms:modified>
  <cp:category/>
</cp:coreProperties>
</file>