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"/>
  </p:notesMasterIdLst>
  <p:sldIdLst>
    <p:sldId id="276" r:id="rId2"/>
    <p:sldId id="27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Debby Chang" initials="DC" lastIdx="8" clrIdx="0">
    <p:extLst>
      <p:ext uri="{19B8F6BF-5375-455C-9EA6-DF929625EA0E}">
        <p15:presenceInfo xmlns:p15="http://schemas.microsoft.com/office/powerpoint/2012/main" userId="Debby Chang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C4FFF"/>
    <a:srgbClr val="00A4A6"/>
    <a:srgbClr val="7AA116"/>
    <a:srgbClr val="007FB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31329"/>
    <p:restoredTop sz="94721"/>
  </p:normalViewPr>
  <p:slideViewPr>
    <p:cSldViewPr snapToGrid="0" snapToObjects="1">
      <p:cViewPr varScale="1">
        <p:scale>
          <a:sx n="153" d="100"/>
          <a:sy n="153" d="100"/>
        </p:scale>
        <p:origin x="162" y="3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commentAuthors" Target="commentAuthors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DE6B231-60EB-4C49-AAEF-269B5DFF8A47}" type="datetimeFigureOut">
              <a:rPr lang="en-US" smtClean="0"/>
              <a:t>8/11/2023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686CF6-1F11-0F42-9224-21A256809AA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17348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quip-amazon.com/5XEtAzI2yYvC/Code-Sample-Events" TargetMode="External"/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 developer initiates an activity in AWS CI/CD pipeline such as push code changes. These activities create Amazon </a:t>
            </a:r>
            <a:r>
              <a:rPr lang="en-US" sz="1200" u="sng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CloudWatch events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 Amazon EventBridge event rule detects the CloudWatch events and sends the event data to an Amazon Kinesis Firehose Delivery Stream. One event rule per event source.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 event rule is also created to capture event data from Amazon CloudWatch Synthetics Canary if customer has set up the canary – only needed for MTTR.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Firehose uses a Lambda function for data transformation. It extracts relevant data and sends it to an Amazon S3 bucket.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 Amazon Athena database queries the S3 data and returns the query result to an Amazon QuickSight.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 Amazon QuickSight obtains the query result and builds dashboard displays for the management team.</a:t>
            </a:r>
          </a:p>
          <a:p>
            <a:endParaRPr lang="en-US" b="1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353B235-0EC1-A945-8A73-E24DD50E9288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12364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F70B15-2441-8C40-A7FF-E2A903BA09D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AFEDCD3-FE1E-3A42-A167-0D7548E8604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AAA736C-3AF2-754D-B90D-CBD0931395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8/11/2023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0846406-6A04-E148-9208-C65993B695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6F5A83A-851E-1A44-9FCE-6FFD4813A6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7658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6A80F3-24C0-CB47-9701-966500419C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E4C93E1-0242-0D43-9778-62EBD48D13B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FF8B7D1-6415-D741-8ED7-723B58CDB6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8/11/2023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C8EDD59-7593-9648-BF09-F82F663A9C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33E32E3-4EBB-0146-BCB3-694DD54334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63946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BD1C21A-B8BD-4146-8AD7-8E9448250F6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B22FC8A-61FE-DB4B-8F2A-FE5EDE2F03E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B7F5535-45FC-9A44-81C9-97555F81DD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8/11/2023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A8AC401-C660-EF4F-B64A-0D14A2C67D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B02AEFD-3CC8-8F44-9371-5A08F34072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03680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D85C4C-80D1-964F-8C27-E6533D3185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75D3B0B-74C5-4245-AEBB-F2783844752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0775128-5C99-924A-8235-4D35BDF561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8/11/2023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C43A23-0936-5347-BCEE-94B0BBC5ED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6E944D-764C-594E-89F2-A935820D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76346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5914EC-30FA-784D-89FE-065ABF8A6F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3902DC6-75AF-934A-8CD0-3860E57B694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721C632-EFB6-984D-9E96-59FFF44896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8/11/2023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2F414A-1C2C-F74E-966B-28ED860758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D465928-0931-B243-805D-290462A0E4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25415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29B84D-AA29-BF47-A2C3-00F3CC6F5C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B9547C6-5414-4D49-B625-9F62F01829D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77F339C-0A28-6E45-9806-D043A1E2EB9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A000151-3BFF-394D-AA82-5EC5D874DE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8/11/2023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1A515EA-2174-8A4C-9226-DDCFAF19DD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48A7A2B-22F6-B34E-AAAA-F650C35AA0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37978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D5B524-B009-1849-954B-63F1A2B254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D1A1271-2C8E-744E-B3A6-F1F4D0BD5C2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30C27E9-0BB9-684A-83E9-B98AEBE76CE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68C2C89-FB2B-2848-9CBC-845ACD8AEE3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318A7B3-5BB6-F142-8991-B826A35EBCB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37F6A90-BCA7-A844-BDD1-229C01420A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8/11/2023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570EB13-5D11-5449-9512-615224438F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D989CFB-D3AA-5D40-8CD5-82FB72E23C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05529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A4C06F-E9D1-9848-8730-019EDC09AF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4F6A42A-BD0A-6044-B98A-667A10B91A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8/11/2023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E66F7CE-1782-F34B-8546-4418076A07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5A4FECA-CEB6-EA48-989E-7692058365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3831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725ACDC-A542-1644-ACC8-03BEFDCE93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8/11/2023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C73CAD7-D680-3248-89AC-406C3A2FBF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2F4454D-3F33-CF4C-AAEA-B9C5C3288F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03239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78DC62-3092-4F47-B1CE-3F896D0903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2C02A2-C681-EC4D-883E-EDD4C9F355F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3B3D7A2-001A-E546-90B4-92D80CF4849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B7D9759-F5A3-D041-9C49-871DE9391C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8/11/2023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F16F5AD-6FC4-0546-BCC8-1996C15EBD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C97A332-74A7-C049-9406-D84CFB5A08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185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6A51D8-6D19-DF4B-9F98-C7AC0FFEE2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7D56044-1EBB-F64A-B5BC-EF7CA426207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045DFA7-FA61-E240-8E13-D17D1C0DAB7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3896980-11CA-3B45-AE34-01194C85EF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8/11/2023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3CCDDE-3E46-2544-ACD5-1F7475EA95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5FCE0F-973C-2D41-A199-7D2984F733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37361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715F298-9AE0-F440-B542-5F54802A7B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099FAE3-2B3B-D548-B56B-CE84E6538C8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D3DF35-730C-C244-B98A-CB1C9F822F9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D802BD-3636-C34F-81A0-C5C670484C61}" type="datetimeFigureOut">
              <a:rPr lang="en-US" smtClean="0"/>
              <a:t>8/11/2023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4F7E14-3D8F-1644-8351-8BCD9C2C76C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B280F83-AAFE-764D-9B87-A488A02ADDE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12102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0.png"/><Relationship Id="rId18" Type="http://schemas.openxmlformats.org/officeDocument/2006/relationships/image" Target="../media/image15.svg"/><Relationship Id="rId26" Type="http://schemas.openxmlformats.org/officeDocument/2006/relationships/image" Target="../media/image23.svg"/><Relationship Id="rId39" Type="http://schemas.openxmlformats.org/officeDocument/2006/relationships/image" Target="../media/image36.png"/><Relationship Id="rId21" Type="http://schemas.openxmlformats.org/officeDocument/2006/relationships/image" Target="../media/image18.png"/><Relationship Id="rId34" Type="http://schemas.openxmlformats.org/officeDocument/2006/relationships/image" Target="../media/image31.svg"/><Relationship Id="rId42" Type="http://schemas.openxmlformats.org/officeDocument/2006/relationships/image" Target="../media/image39.svg"/><Relationship Id="rId7" Type="http://schemas.openxmlformats.org/officeDocument/2006/relationships/image" Target="../media/image4.sv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3.svg"/><Relationship Id="rId29" Type="http://schemas.openxmlformats.org/officeDocument/2006/relationships/image" Target="../media/image26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11" Type="http://schemas.openxmlformats.org/officeDocument/2006/relationships/image" Target="../media/image8.png"/><Relationship Id="rId24" Type="http://schemas.openxmlformats.org/officeDocument/2006/relationships/image" Target="../media/image21.svg"/><Relationship Id="rId32" Type="http://schemas.openxmlformats.org/officeDocument/2006/relationships/image" Target="../media/image29.svg"/><Relationship Id="rId37" Type="http://schemas.openxmlformats.org/officeDocument/2006/relationships/image" Target="../media/image34.png"/><Relationship Id="rId40" Type="http://schemas.openxmlformats.org/officeDocument/2006/relationships/image" Target="../media/image37.svg"/><Relationship Id="rId45" Type="http://schemas.openxmlformats.org/officeDocument/2006/relationships/image" Target="../media/image42.png"/><Relationship Id="rId5" Type="http://schemas.openxmlformats.org/officeDocument/2006/relationships/hyperlink" Target="https://docs.aws.amazon.com/architecture-diagrams/latest/oracle-e-business-suite-on-aws/oracle-e-business-suite-on-aws.html" TargetMode="External"/><Relationship Id="rId15" Type="http://schemas.openxmlformats.org/officeDocument/2006/relationships/image" Target="../media/image12.png"/><Relationship Id="rId23" Type="http://schemas.openxmlformats.org/officeDocument/2006/relationships/image" Target="../media/image20.png"/><Relationship Id="rId28" Type="http://schemas.openxmlformats.org/officeDocument/2006/relationships/image" Target="../media/image25.svg"/><Relationship Id="rId36" Type="http://schemas.openxmlformats.org/officeDocument/2006/relationships/image" Target="../media/image33.svg"/><Relationship Id="rId10" Type="http://schemas.openxmlformats.org/officeDocument/2006/relationships/image" Target="../media/image7.svg"/><Relationship Id="rId19" Type="http://schemas.openxmlformats.org/officeDocument/2006/relationships/image" Target="../media/image16.png"/><Relationship Id="rId31" Type="http://schemas.openxmlformats.org/officeDocument/2006/relationships/image" Target="../media/image28.png"/><Relationship Id="rId44" Type="http://schemas.openxmlformats.org/officeDocument/2006/relationships/image" Target="../media/image41.svg"/><Relationship Id="rId4" Type="http://schemas.openxmlformats.org/officeDocument/2006/relationships/image" Target="../media/image2.svg"/><Relationship Id="rId9" Type="http://schemas.openxmlformats.org/officeDocument/2006/relationships/image" Target="../media/image6.png"/><Relationship Id="rId14" Type="http://schemas.openxmlformats.org/officeDocument/2006/relationships/image" Target="../media/image11.svg"/><Relationship Id="rId22" Type="http://schemas.openxmlformats.org/officeDocument/2006/relationships/image" Target="../media/image19.svg"/><Relationship Id="rId27" Type="http://schemas.openxmlformats.org/officeDocument/2006/relationships/image" Target="../media/image24.png"/><Relationship Id="rId30" Type="http://schemas.openxmlformats.org/officeDocument/2006/relationships/image" Target="../media/image27.svg"/><Relationship Id="rId35" Type="http://schemas.openxmlformats.org/officeDocument/2006/relationships/image" Target="../media/image32.png"/><Relationship Id="rId43" Type="http://schemas.openxmlformats.org/officeDocument/2006/relationships/image" Target="../media/image40.png"/><Relationship Id="rId8" Type="http://schemas.openxmlformats.org/officeDocument/2006/relationships/image" Target="../media/image5.png"/><Relationship Id="rId3" Type="http://schemas.openxmlformats.org/officeDocument/2006/relationships/image" Target="../media/image1.png"/><Relationship Id="rId12" Type="http://schemas.openxmlformats.org/officeDocument/2006/relationships/image" Target="../media/image9.svg"/><Relationship Id="rId17" Type="http://schemas.openxmlformats.org/officeDocument/2006/relationships/image" Target="../media/image14.png"/><Relationship Id="rId25" Type="http://schemas.openxmlformats.org/officeDocument/2006/relationships/image" Target="../media/image22.png"/><Relationship Id="rId33" Type="http://schemas.openxmlformats.org/officeDocument/2006/relationships/image" Target="../media/image30.png"/><Relationship Id="rId38" Type="http://schemas.openxmlformats.org/officeDocument/2006/relationships/image" Target="../media/image35.svg"/><Relationship Id="rId46" Type="http://schemas.openxmlformats.org/officeDocument/2006/relationships/image" Target="../media/image43.svg"/><Relationship Id="rId20" Type="http://schemas.openxmlformats.org/officeDocument/2006/relationships/image" Target="../media/image17.svg"/><Relationship Id="rId41" Type="http://schemas.openxmlformats.org/officeDocument/2006/relationships/image" Target="../media/image3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aws.amazon.com/architecture/" TargetMode="External"/><Relationship Id="rId2" Type="http://schemas.openxmlformats.org/officeDocument/2006/relationships/hyperlink" Target="https://aws.amazon.com/architecture/icons/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docs-feedback.aws.amazon.com/feedback.jsp?feedback_destination_id=a0d18259-7974-4e8f-8382-0a4be53f4374&amp;topic_url=http://docs.aws.amazon.com/en_us/architecture-diagrams/latest/high-performance-computing-on-aws/high-performance-computing-on-aws.html" TargetMode="External"/><Relationship Id="rId4" Type="http://schemas.openxmlformats.org/officeDocument/2006/relationships/hyperlink" Target="https://aws.amazon.com/architecture/well-architected/?wa-lens-whitepapers.sort-by=item.additionalFields.sortDate&amp;wa-lens-whitepapers.sort-order=desc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Rectangle 196">
            <a:extLst>
              <a:ext uri="{FF2B5EF4-FFF2-40B4-BE49-F238E27FC236}">
                <a16:creationId xmlns:a16="http://schemas.microsoft.com/office/drawing/2014/main" id="{FB543459-6F73-4788-AC0E-B748DF6205D7}"/>
              </a:ext>
            </a:extLst>
          </p:cNvPr>
          <p:cNvSpPr/>
          <p:nvPr/>
        </p:nvSpPr>
        <p:spPr>
          <a:xfrm>
            <a:off x="7061098" y="2744334"/>
            <a:ext cx="2038109" cy="885123"/>
          </a:xfrm>
          <a:prstGeom prst="rect">
            <a:avLst/>
          </a:prstGeom>
          <a:noFill/>
          <a:ln w="12700">
            <a:solidFill>
              <a:srgbClr val="7AA116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02920"/>
          <a:lstStyle/>
          <a:p>
            <a:pPr>
              <a:defRPr/>
            </a:pPr>
            <a:endParaRPr lang="en-US" sz="800" b="1" dirty="0">
              <a:solidFill>
                <a:srgbClr val="1E89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8" name="Rectangle 197">
            <a:extLst>
              <a:ext uri="{FF2B5EF4-FFF2-40B4-BE49-F238E27FC236}">
                <a16:creationId xmlns:a16="http://schemas.microsoft.com/office/drawing/2014/main" id="{38709BA3-AFEB-4B65-8BE9-14D2C81781C9}"/>
              </a:ext>
            </a:extLst>
          </p:cNvPr>
          <p:cNvSpPr/>
          <p:nvPr/>
        </p:nvSpPr>
        <p:spPr>
          <a:xfrm>
            <a:off x="3638667" y="2745645"/>
            <a:ext cx="2064682" cy="882499"/>
          </a:xfrm>
          <a:prstGeom prst="rect">
            <a:avLst/>
          </a:prstGeom>
          <a:noFill/>
          <a:ln w="12700">
            <a:solidFill>
              <a:srgbClr val="7AA116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02920"/>
          <a:lstStyle/>
          <a:p>
            <a:pPr>
              <a:defRPr/>
            </a:pPr>
            <a:endParaRPr lang="en-US" sz="800" b="1" dirty="0">
              <a:solidFill>
                <a:srgbClr val="1E89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1271BE9C-FDD5-DC4D-9BA5-3B7493EA2D8F}"/>
              </a:ext>
            </a:extLst>
          </p:cNvPr>
          <p:cNvSpPr txBox="1"/>
          <p:nvPr/>
        </p:nvSpPr>
        <p:spPr>
          <a:xfrm>
            <a:off x="95668" y="134489"/>
            <a:ext cx="62719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Oracle E-Business Suite on AWS</a:t>
            </a:r>
            <a:endParaRPr lang="en-GB" sz="1100" b="1" dirty="0"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pic>
        <p:nvPicPr>
          <p:cNvPr id="103" name="Graphic 102">
            <a:extLst>
              <a:ext uri="{FF2B5EF4-FFF2-40B4-BE49-F238E27FC236}">
                <a16:creationId xmlns:a16="http://schemas.microsoft.com/office/drawing/2014/main" id="{1DD42CEA-08C0-B743-AC84-1AA6A123B8A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69392" y="6406198"/>
            <a:ext cx="585391" cy="348070"/>
          </a:xfrm>
          <a:prstGeom prst="rect">
            <a:avLst/>
          </a:prstGeom>
        </p:spPr>
      </p:pic>
      <p:sp>
        <p:nvSpPr>
          <p:cNvPr id="104" name="AWS copyright text">
            <a:extLst>
              <a:ext uri="{FF2B5EF4-FFF2-40B4-BE49-F238E27FC236}">
                <a16:creationId xmlns:a16="http://schemas.microsoft.com/office/drawing/2014/main" id="{E926D9DC-0FDF-1C44-85C5-53E31AA8B8D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43000" y="6619133"/>
            <a:ext cx="4036484" cy="143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x-none" sz="933" b="0" i="0" dirty="0">
                <a:solidFill>
                  <a:srgbClr val="7F7F7F"/>
                </a:solidFill>
                <a:latin typeface="Amazon Ember" charset="0"/>
                <a:ea typeface="Amazon Ember" charset="0"/>
                <a:cs typeface="Amazon Ember" charset="0"/>
              </a:rPr>
              <a:t>© 2023, Amazon Web Services, Inc. or its affiliates. All rights reserved.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54BEBEF-567F-BD43-B598-F246075C6BF3}"/>
              </a:ext>
            </a:extLst>
          </p:cNvPr>
          <p:cNvSpPr txBox="1"/>
          <p:nvPr/>
        </p:nvSpPr>
        <p:spPr>
          <a:xfrm>
            <a:off x="101092" y="458980"/>
            <a:ext cx="48628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For the architecture description, refer to the </a:t>
            </a:r>
            <a:r>
              <a:rPr lang="en-US" sz="1400" dirty="0">
                <a:hlinkClick r:id="rId5"/>
              </a:rPr>
              <a:t>full diagram</a:t>
            </a:r>
            <a:r>
              <a:rPr lang="en-US" sz="1400" dirty="0"/>
              <a:t>. </a:t>
            </a: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3E390D62-7C2C-4737-BD10-545C5CA1396D}"/>
              </a:ext>
            </a:extLst>
          </p:cNvPr>
          <p:cNvSpPr/>
          <p:nvPr/>
        </p:nvSpPr>
        <p:spPr>
          <a:xfrm>
            <a:off x="2097084" y="1112522"/>
            <a:ext cx="8216920" cy="51260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02920" tIns="9144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800" b="1" dirty="0">
              <a:solidFill>
                <a:sysClr val="windowText" lastClr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3" name="Graphic 52">
            <a:extLst>
              <a:ext uri="{FF2B5EF4-FFF2-40B4-BE49-F238E27FC236}">
                <a16:creationId xmlns:a16="http://schemas.microsoft.com/office/drawing/2014/main" id="{9FA1EC5D-BB9D-4A28-BAFC-96B5646596A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rcRect/>
          <a:stretch/>
        </p:blipFill>
        <p:spPr>
          <a:xfrm>
            <a:off x="2089591" y="1107723"/>
            <a:ext cx="274320" cy="274320"/>
          </a:xfrm>
          <a:prstGeom prst="rect">
            <a:avLst/>
          </a:prstGeom>
        </p:spPr>
      </p:pic>
      <p:sp>
        <p:nvSpPr>
          <p:cNvPr id="54" name="Rectangle 53">
            <a:extLst>
              <a:ext uri="{FF2B5EF4-FFF2-40B4-BE49-F238E27FC236}">
                <a16:creationId xmlns:a16="http://schemas.microsoft.com/office/drawing/2014/main" id="{EE44A55A-2CA4-4A63-960B-18FB067A7030}"/>
              </a:ext>
            </a:extLst>
          </p:cNvPr>
          <p:cNvSpPr/>
          <p:nvPr/>
        </p:nvSpPr>
        <p:spPr>
          <a:xfrm>
            <a:off x="2251608" y="1545329"/>
            <a:ext cx="7976016" cy="4660274"/>
          </a:xfrm>
          <a:prstGeom prst="rect">
            <a:avLst/>
          </a:prstGeom>
          <a:noFill/>
          <a:ln w="12700">
            <a:solidFill>
              <a:srgbClr val="00A4A6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02920" tIns="9144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800" b="1" dirty="0">
              <a:solidFill>
                <a:srgbClr val="5B9CD5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E4B0E2D4-A961-4C7A-A6C4-094C7FA865B3}"/>
              </a:ext>
            </a:extLst>
          </p:cNvPr>
          <p:cNvSpPr/>
          <p:nvPr/>
        </p:nvSpPr>
        <p:spPr>
          <a:xfrm>
            <a:off x="6923730" y="1639949"/>
            <a:ext cx="2259267" cy="4489454"/>
          </a:xfrm>
          <a:prstGeom prst="rect">
            <a:avLst/>
          </a:prstGeom>
          <a:noFill/>
          <a:ln w="12700">
            <a:solidFill>
              <a:srgbClr val="00A4A6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800" dirty="0">
                <a:solidFill>
                  <a:schemeClr val="tx1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Availability Zone 2</a:t>
            </a:r>
          </a:p>
        </p:txBody>
      </p:sp>
      <p:sp>
        <p:nvSpPr>
          <p:cNvPr id="57" name="TextBox 12">
            <a:extLst>
              <a:ext uri="{FF2B5EF4-FFF2-40B4-BE49-F238E27FC236}">
                <a16:creationId xmlns:a16="http://schemas.microsoft.com/office/drawing/2014/main" id="{F59C3EAC-DB9E-4F4E-A859-EF7FCE949E7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53428" y="1578095"/>
            <a:ext cx="585963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Region</a:t>
            </a:r>
            <a:endParaRPr lang="en-US" altLang="en-US" sz="800" dirty="0"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sp>
        <p:nvSpPr>
          <p:cNvPr id="58" name="TextBox 12">
            <a:extLst>
              <a:ext uri="{FF2B5EF4-FFF2-40B4-BE49-F238E27FC236}">
                <a16:creationId xmlns:a16="http://schemas.microsoft.com/office/drawing/2014/main" id="{BC1A8C8B-0384-4BDB-B84B-D8B25056D61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99390" y="1126304"/>
            <a:ext cx="806586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AWS Cloud</a:t>
            </a:r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A5B248DC-1E44-4B93-8195-FAD76521A861}"/>
              </a:ext>
            </a:extLst>
          </p:cNvPr>
          <p:cNvSpPr/>
          <p:nvPr/>
        </p:nvSpPr>
        <p:spPr>
          <a:xfrm>
            <a:off x="3574294" y="1639949"/>
            <a:ext cx="2184446" cy="4489454"/>
          </a:xfrm>
          <a:prstGeom prst="rect">
            <a:avLst/>
          </a:prstGeom>
          <a:noFill/>
          <a:ln w="12700">
            <a:solidFill>
              <a:srgbClr val="00A4A6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800" dirty="0">
                <a:solidFill>
                  <a:schemeClr val="tx1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Availability Zone 1</a:t>
            </a:r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601A53CD-FD46-4BFC-9352-6BEF56510CAD}"/>
              </a:ext>
            </a:extLst>
          </p:cNvPr>
          <p:cNvSpPr/>
          <p:nvPr/>
        </p:nvSpPr>
        <p:spPr>
          <a:xfrm>
            <a:off x="3630662" y="1923988"/>
            <a:ext cx="2038109" cy="732723"/>
          </a:xfrm>
          <a:prstGeom prst="rect">
            <a:avLst/>
          </a:prstGeom>
          <a:noFill/>
          <a:ln w="12700">
            <a:solidFill>
              <a:srgbClr val="7AA116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02920"/>
          <a:lstStyle/>
          <a:p>
            <a:pPr>
              <a:defRPr/>
            </a:pPr>
            <a:endParaRPr lang="en-US" sz="800" b="1" dirty="0">
              <a:solidFill>
                <a:srgbClr val="1E89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A1FD1435-D327-43D8-A479-0B5C79EF5D5B}"/>
              </a:ext>
            </a:extLst>
          </p:cNvPr>
          <p:cNvSpPr/>
          <p:nvPr/>
        </p:nvSpPr>
        <p:spPr>
          <a:xfrm>
            <a:off x="3657155" y="5215003"/>
            <a:ext cx="2002586" cy="680455"/>
          </a:xfrm>
          <a:prstGeom prst="rect">
            <a:avLst/>
          </a:prstGeom>
          <a:noFill/>
          <a:ln w="12700">
            <a:solidFill>
              <a:srgbClr val="00A4A6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0292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800" dirty="0">
              <a:solidFill>
                <a:srgbClr val="5B9CD5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3F1532EC-FD19-4990-9502-58A194677678}"/>
              </a:ext>
            </a:extLst>
          </p:cNvPr>
          <p:cNvSpPr/>
          <p:nvPr/>
        </p:nvSpPr>
        <p:spPr>
          <a:xfrm>
            <a:off x="3626097" y="3948853"/>
            <a:ext cx="2038109" cy="1032332"/>
          </a:xfrm>
          <a:prstGeom prst="rect">
            <a:avLst/>
          </a:prstGeom>
          <a:noFill/>
          <a:ln w="12700">
            <a:solidFill>
              <a:srgbClr val="00A4A6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0292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800" dirty="0">
              <a:solidFill>
                <a:srgbClr val="5B9CD5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7" name="TextBox 12">
            <a:extLst>
              <a:ext uri="{FF2B5EF4-FFF2-40B4-BE49-F238E27FC236}">
                <a16:creationId xmlns:a16="http://schemas.microsoft.com/office/drawing/2014/main" id="{704B3342-2E6D-4F7C-A0B0-49974962B98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23205" y="2734183"/>
            <a:ext cx="965096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Public subnet</a:t>
            </a:r>
          </a:p>
        </p:txBody>
      </p:sp>
      <p:sp>
        <p:nvSpPr>
          <p:cNvPr id="68" name="TextBox 12">
            <a:extLst>
              <a:ext uri="{FF2B5EF4-FFF2-40B4-BE49-F238E27FC236}">
                <a16:creationId xmlns:a16="http://schemas.microsoft.com/office/drawing/2014/main" id="{8AAD44A0-6C20-4C72-97B1-70EB3131880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22400" y="3978638"/>
            <a:ext cx="904606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Private subnet</a:t>
            </a:r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id="{76E7F71E-3948-4CE7-88BE-9773D1C60B00}"/>
              </a:ext>
            </a:extLst>
          </p:cNvPr>
          <p:cNvSpPr/>
          <p:nvPr/>
        </p:nvSpPr>
        <p:spPr>
          <a:xfrm>
            <a:off x="7039585" y="5178251"/>
            <a:ext cx="2058884" cy="687716"/>
          </a:xfrm>
          <a:prstGeom prst="rect">
            <a:avLst/>
          </a:prstGeom>
          <a:noFill/>
          <a:ln w="12700">
            <a:solidFill>
              <a:srgbClr val="00A4A6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0292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800" dirty="0">
              <a:solidFill>
                <a:srgbClr val="5B9CD5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id="{B1E719FF-4B59-472F-8E76-C31F556538E5}"/>
              </a:ext>
            </a:extLst>
          </p:cNvPr>
          <p:cNvSpPr/>
          <p:nvPr/>
        </p:nvSpPr>
        <p:spPr>
          <a:xfrm>
            <a:off x="7070314" y="3939974"/>
            <a:ext cx="2013461" cy="1043685"/>
          </a:xfrm>
          <a:prstGeom prst="rect">
            <a:avLst/>
          </a:prstGeom>
          <a:noFill/>
          <a:ln w="12700">
            <a:solidFill>
              <a:srgbClr val="00A4A6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0292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800" dirty="0">
              <a:solidFill>
                <a:srgbClr val="5B9CD5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1" name="TextBox 12">
            <a:extLst>
              <a:ext uri="{FF2B5EF4-FFF2-40B4-BE49-F238E27FC236}">
                <a16:creationId xmlns:a16="http://schemas.microsoft.com/office/drawing/2014/main" id="{F94D33BF-76F8-4CBA-AD04-33A10D08F44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298567" y="3965225"/>
            <a:ext cx="904606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Private subnet</a:t>
            </a:r>
          </a:p>
        </p:txBody>
      </p:sp>
      <p:sp>
        <p:nvSpPr>
          <p:cNvPr id="73" name="TextBox 12">
            <a:extLst>
              <a:ext uri="{FF2B5EF4-FFF2-40B4-BE49-F238E27FC236}">
                <a16:creationId xmlns:a16="http://schemas.microsoft.com/office/drawing/2014/main" id="{68046516-4150-4973-A74C-CD8F806D1AD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60306" y="5229539"/>
            <a:ext cx="914975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Private subnet</a:t>
            </a:r>
          </a:p>
        </p:txBody>
      </p:sp>
      <p:sp>
        <p:nvSpPr>
          <p:cNvPr id="74" name="TextBox 12">
            <a:extLst>
              <a:ext uri="{FF2B5EF4-FFF2-40B4-BE49-F238E27FC236}">
                <a16:creationId xmlns:a16="http://schemas.microsoft.com/office/drawing/2014/main" id="{88BF6D58-558B-4F02-8743-92C3737B971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230218" y="5191855"/>
            <a:ext cx="914975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Private subnet</a:t>
            </a:r>
          </a:p>
        </p:txBody>
      </p:sp>
      <p:sp>
        <p:nvSpPr>
          <p:cNvPr id="75" name="TextBox 12">
            <a:extLst>
              <a:ext uri="{FF2B5EF4-FFF2-40B4-BE49-F238E27FC236}">
                <a16:creationId xmlns:a16="http://schemas.microsoft.com/office/drawing/2014/main" id="{A95B134B-F611-4B3B-9853-ADFCC57056F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84848" y="1922028"/>
            <a:ext cx="914975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Public subnet</a:t>
            </a:r>
          </a:p>
        </p:txBody>
      </p:sp>
      <p:sp>
        <p:nvSpPr>
          <p:cNvPr id="79" name="TextBox 12">
            <a:extLst>
              <a:ext uri="{FF2B5EF4-FFF2-40B4-BE49-F238E27FC236}">
                <a16:creationId xmlns:a16="http://schemas.microsoft.com/office/drawing/2014/main" id="{26D23A78-74E1-4470-9F8E-296097AC602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66320" y="3273669"/>
            <a:ext cx="704631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EC2 DMZ APPL_TOP</a:t>
            </a:r>
          </a:p>
        </p:txBody>
      </p:sp>
      <p:sp>
        <p:nvSpPr>
          <p:cNvPr id="80" name="TextBox 12">
            <a:extLst>
              <a:ext uri="{FF2B5EF4-FFF2-40B4-BE49-F238E27FC236}">
                <a16:creationId xmlns:a16="http://schemas.microsoft.com/office/drawing/2014/main" id="{8326A7C9-2693-4D24-8643-177BA6E33D4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83348" y="3280494"/>
            <a:ext cx="704631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/>
            <a:r>
              <a:rPr lang="en-US" alt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EC2 DMZ APPL_TOP</a:t>
            </a:r>
          </a:p>
          <a:p>
            <a:pPr algn="ctr" eaLnBrk="1" hangingPunct="1"/>
            <a:endParaRPr lang="en-US" altLang="en-US" sz="800" dirty="0"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sp>
        <p:nvSpPr>
          <p:cNvPr id="81" name="TextBox 12">
            <a:extLst>
              <a:ext uri="{FF2B5EF4-FFF2-40B4-BE49-F238E27FC236}">
                <a16:creationId xmlns:a16="http://schemas.microsoft.com/office/drawing/2014/main" id="{FD8339E9-7CDF-4542-9846-9006C92E38C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86753" y="2352368"/>
            <a:ext cx="851258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NAT gateway</a:t>
            </a:r>
          </a:p>
        </p:txBody>
      </p:sp>
      <p:sp>
        <p:nvSpPr>
          <p:cNvPr id="83" name="TextBox 12">
            <a:extLst>
              <a:ext uri="{FF2B5EF4-FFF2-40B4-BE49-F238E27FC236}">
                <a16:creationId xmlns:a16="http://schemas.microsoft.com/office/drawing/2014/main" id="{EA70500D-1DF3-488E-A120-ED7CB1E5A31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23756" y="4541250"/>
            <a:ext cx="743522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800" dirty="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EC2 APPL_TOP</a:t>
            </a:r>
          </a:p>
        </p:txBody>
      </p:sp>
      <p:sp>
        <p:nvSpPr>
          <p:cNvPr id="84" name="TextBox 12">
            <a:extLst>
              <a:ext uri="{FF2B5EF4-FFF2-40B4-BE49-F238E27FC236}">
                <a16:creationId xmlns:a16="http://schemas.microsoft.com/office/drawing/2014/main" id="{67FE0A85-FE9E-4CE0-B634-0146363DAAE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01871" y="5663108"/>
            <a:ext cx="745491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EC2 Oracle</a:t>
            </a:r>
          </a:p>
        </p:txBody>
      </p:sp>
      <p:sp>
        <p:nvSpPr>
          <p:cNvPr id="87" name="TextBox 12">
            <a:extLst>
              <a:ext uri="{FF2B5EF4-FFF2-40B4-BE49-F238E27FC236}">
                <a16:creationId xmlns:a16="http://schemas.microsoft.com/office/drawing/2014/main" id="{BEC4154D-F5A5-4C95-B4B3-9D9767F62C7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189578" y="3287953"/>
            <a:ext cx="704631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/>
            <a:r>
              <a:rPr lang="en-US" alt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EC2 DMZ APPL_TOP</a:t>
            </a:r>
          </a:p>
          <a:p>
            <a:pPr algn="ctr" eaLnBrk="1" hangingPunct="1"/>
            <a:endParaRPr lang="en-US" altLang="en-US" sz="800" dirty="0"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sp>
        <p:nvSpPr>
          <p:cNvPr id="88" name="TextBox 12">
            <a:extLst>
              <a:ext uri="{FF2B5EF4-FFF2-40B4-BE49-F238E27FC236}">
                <a16:creationId xmlns:a16="http://schemas.microsoft.com/office/drawing/2014/main" id="{C3259D23-2A16-4DCB-98EB-A91C213541D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030729" y="3279721"/>
            <a:ext cx="704631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/>
            <a:r>
              <a:rPr lang="en-US" alt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EC2 DMZ APPL_TOP</a:t>
            </a:r>
          </a:p>
          <a:p>
            <a:pPr algn="ctr" eaLnBrk="1" hangingPunct="1"/>
            <a:endParaRPr lang="en-US" altLang="en-US" sz="800" dirty="0"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sp>
        <p:nvSpPr>
          <p:cNvPr id="89" name="TextBox 12">
            <a:extLst>
              <a:ext uri="{FF2B5EF4-FFF2-40B4-BE49-F238E27FC236}">
                <a16:creationId xmlns:a16="http://schemas.microsoft.com/office/drawing/2014/main" id="{12B0A9E6-AAAF-48CF-B871-AF9796CE681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34496" y="5643484"/>
            <a:ext cx="1202194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EC2 Oracle</a:t>
            </a:r>
            <a:br>
              <a:rPr lang="en-US" alt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</a:br>
            <a:endParaRPr lang="en-US" altLang="en-US" sz="800" dirty="0"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sp>
        <p:nvSpPr>
          <p:cNvPr id="94" name="TextBox 12">
            <a:extLst>
              <a:ext uri="{FF2B5EF4-FFF2-40B4-BE49-F238E27FC236}">
                <a16:creationId xmlns:a16="http://schemas.microsoft.com/office/drawing/2014/main" id="{29D591D6-5524-4E55-A3EF-DC8C1155B91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24077" y="1948664"/>
            <a:ext cx="1082378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internet gateway</a:t>
            </a:r>
          </a:p>
        </p:txBody>
      </p:sp>
      <p:sp>
        <p:nvSpPr>
          <p:cNvPr id="95" name="TextBox 19">
            <a:extLst>
              <a:ext uri="{FF2B5EF4-FFF2-40B4-BE49-F238E27FC236}">
                <a16:creationId xmlns:a16="http://schemas.microsoft.com/office/drawing/2014/main" id="{F9B25C97-E7E5-4091-89F6-922BE47C02A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943906" y="3259403"/>
            <a:ext cx="851169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external </a:t>
            </a:r>
            <a:br>
              <a:rPr lang="en-US" alt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</a:br>
            <a:r>
              <a:rPr lang="en-US" alt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load balancer</a:t>
            </a:r>
          </a:p>
        </p:txBody>
      </p:sp>
      <p:cxnSp>
        <p:nvCxnSpPr>
          <p:cNvPr id="96" name="Straight Arrow Connector 95">
            <a:extLst>
              <a:ext uri="{FF2B5EF4-FFF2-40B4-BE49-F238E27FC236}">
                <a16:creationId xmlns:a16="http://schemas.microsoft.com/office/drawing/2014/main" id="{621E17CC-C01D-4326-AE1E-F8F5F0BE2DFD}"/>
              </a:ext>
            </a:extLst>
          </p:cNvPr>
          <p:cNvCxnSpPr>
            <a:cxnSpLocks/>
            <a:endCxn id="94" idx="2"/>
          </p:cNvCxnSpPr>
          <p:nvPr/>
        </p:nvCxnSpPr>
        <p:spPr>
          <a:xfrm flipH="1" flipV="1">
            <a:off x="6365266" y="2164108"/>
            <a:ext cx="0" cy="885626"/>
          </a:xfrm>
          <a:prstGeom prst="straightConnector1">
            <a:avLst/>
          </a:prstGeom>
          <a:ln w="12700">
            <a:solidFill>
              <a:schemeClr val="tx2"/>
            </a:solidFill>
            <a:headEnd type="arrow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7" name="NumBox 1">
            <a:extLst>
              <a:ext uri="{FF2B5EF4-FFF2-40B4-BE49-F238E27FC236}">
                <a16:creationId xmlns:a16="http://schemas.microsoft.com/office/drawing/2014/main" id="{A12AD6BE-FE81-49A4-81C3-FD50C5D6CB66}"/>
              </a:ext>
            </a:extLst>
          </p:cNvPr>
          <p:cNvSpPr/>
          <p:nvPr/>
        </p:nvSpPr>
        <p:spPr>
          <a:xfrm>
            <a:off x="5837154" y="2132909"/>
            <a:ext cx="274320" cy="274320"/>
          </a:xfrm>
          <a:prstGeom prst="roundRect">
            <a:avLst/>
          </a:prstGeom>
          <a:solidFill>
            <a:srgbClr val="007F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t"/>
          <a:lstStyle/>
          <a:p>
            <a:pPr algn="ctr"/>
            <a:r>
              <a:rPr lang="en-US" sz="10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3</a:t>
            </a:r>
          </a:p>
        </p:txBody>
      </p:sp>
      <p:sp>
        <p:nvSpPr>
          <p:cNvPr id="99" name="Freeform 88">
            <a:extLst>
              <a:ext uri="{FF2B5EF4-FFF2-40B4-BE49-F238E27FC236}">
                <a16:creationId xmlns:a16="http://schemas.microsoft.com/office/drawing/2014/main" id="{AAC699E2-4BEE-4304-B5F2-9C5E6A8F68B1}"/>
              </a:ext>
            </a:extLst>
          </p:cNvPr>
          <p:cNvSpPr/>
          <p:nvPr/>
        </p:nvSpPr>
        <p:spPr>
          <a:xfrm flipH="1" flipV="1">
            <a:off x="5821466" y="1557402"/>
            <a:ext cx="366461" cy="263043"/>
          </a:xfrm>
          <a:custGeom>
            <a:avLst/>
            <a:gdLst>
              <a:gd name="connsiteX0" fmla="*/ 1371600 w 1371600"/>
              <a:gd name="connsiteY0" fmla="*/ 711200 h 711200"/>
              <a:gd name="connsiteX1" fmla="*/ 1371600 w 1371600"/>
              <a:gd name="connsiteY1" fmla="*/ 0 h 711200"/>
              <a:gd name="connsiteX2" fmla="*/ 0 w 1371600"/>
              <a:gd name="connsiteY2" fmla="*/ 0 h 711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371600" h="711200">
                <a:moveTo>
                  <a:pt x="1371600" y="711200"/>
                </a:moveTo>
                <a:lnTo>
                  <a:pt x="1371600" y="0"/>
                </a:lnTo>
                <a:lnTo>
                  <a:pt x="0" y="0"/>
                </a:lnTo>
              </a:path>
            </a:pathLst>
          </a:custGeom>
          <a:noFill/>
          <a:ln w="12700">
            <a:solidFill>
              <a:schemeClr val="tx2"/>
            </a:solidFill>
            <a:headEnd type="none" w="med" len="med"/>
            <a:tailEnd type="arrow" w="med" len="sm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00" name="NumBox 1">
            <a:extLst>
              <a:ext uri="{FF2B5EF4-FFF2-40B4-BE49-F238E27FC236}">
                <a16:creationId xmlns:a16="http://schemas.microsoft.com/office/drawing/2014/main" id="{310B5CFE-3092-4BE4-9F6E-CDDF8EBB1D55}"/>
              </a:ext>
            </a:extLst>
          </p:cNvPr>
          <p:cNvSpPr/>
          <p:nvPr/>
        </p:nvSpPr>
        <p:spPr>
          <a:xfrm>
            <a:off x="5566189" y="800482"/>
            <a:ext cx="274320" cy="274320"/>
          </a:xfrm>
          <a:prstGeom prst="roundRect">
            <a:avLst/>
          </a:prstGeom>
          <a:solidFill>
            <a:srgbClr val="007F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t"/>
          <a:lstStyle/>
          <a:p>
            <a:pPr algn="ctr"/>
            <a:r>
              <a:rPr lang="en-US" sz="10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4</a:t>
            </a:r>
          </a:p>
        </p:txBody>
      </p:sp>
      <p:pic>
        <p:nvPicPr>
          <p:cNvPr id="101" name="Graphic 12">
            <a:extLst>
              <a:ext uri="{FF2B5EF4-FFF2-40B4-BE49-F238E27FC236}">
                <a16:creationId xmlns:a16="http://schemas.microsoft.com/office/drawing/2014/main" id="{F20CD10A-0C52-4E36-B5C1-CE9E470FEA4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25005" y="751341"/>
            <a:ext cx="274320" cy="274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" name="Freeform 98">
            <a:extLst>
              <a:ext uri="{FF2B5EF4-FFF2-40B4-BE49-F238E27FC236}">
                <a16:creationId xmlns:a16="http://schemas.microsoft.com/office/drawing/2014/main" id="{EC6C8F9A-7D0C-4667-B219-BD9E9AC901FC}"/>
              </a:ext>
            </a:extLst>
          </p:cNvPr>
          <p:cNvSpPr/>
          <p:nvPr/>
        </p:nvSpPr>
        <p:spPr>
          <a:xfrm rot="10800000" flipH="1">
            <a:off x="7055908" y="1106847"/>
            <a:ext cx="822960" cy="182880"/>
          </a:xfrm>
          <a:custGeom>
            <a:avLst/>
            <a:gdLst>
              <a:gd name="connsiteX0" fmla="*/ 1371600 w 1371600"/>
              <a:gd name="connsiteY0" fmla="*/ 711200 h 711200"/>
              <a:gd name="connsiteX1" fmla="*/ 1371600 w 1371600"/>
              <a:gd name="connsiteY1" fmla="*/ 0 h 711200"/>
              <a:gd name="connsiteX2" fmla="*/ 0 w 1371600"/>
              <a:gd name="connsiteY2" fmla="*/ 0 h 711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371600" h="711200">
                <a:moveTo>
                  <a:pt x="1371600" y="711200"/>
                </a:moveTo>
                <a:lnTo>
                  <a:pt x="1371600" y="0"/>
                </a:lnTo>
                <a:lnTo>
                  <a:pt x="0" y="0"/>
                </a:lnTo>
              </a:path>
            </a:pathLst>
          </a:custGeom>
          <a:noFill/>
          <a:ln w="12700">
            <a:solidFill>
              <a:schemeClr val="tx2"/>
            </a:solidFill>
            <a:headEnd type="none" w="med" len="med"/>
            <a:tailEnd type="arrow" w="med" len="sm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cxnSp>
        <p:nvCxnSpPr>
          <p:cNvPr id="108" name="Straight Arrow Connector 107">
            <a:extLst>
              <a:ext uri="{FF2B5EF4-FFF2-40B4-BE49-F238E27FC236}">
                <a16:creationId xmlns:a16="http://schemas.microsoft.com/office/drawing/2014/main" id="{6B9317DA-D272-4EAC-82EF-DDAE36168276}"/>
              </a:ext>
            </a:extLst>
          </p:cNvPr>
          <p:cNvCxnSpPr>
            <a:cxnSpLocks/>
          </p:cNvCxnSpPr>
          <p:nvPr/>
        </p:nvCxnSpPr>
        <p:spPr>
          <a:xfrm>
            <a:off x="6065535" y="1296859"/>
            <a:ext cx="447325" cy="0"/>
          </a:xfrm>
          <a:prstGeom prst="straightConnector1">
            <a:avLst/>
          </a:prstGeom>
          <a:ln w="12700">
            <a:solidFill>
              <a:srgbClr val="545B64"/>
            </a:solidFill>
            <a:headEnd type="arrow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9" name="NumBox 1">
            <a:extLst>
              <a:ext uri="{FF2B5EF4-FFF2-40B4-BE49-F238E27FC236}">
                <a16:creationId xmlns:a16="http://schemas.microsoft.com/office/drawing/2014/main" id="{27017C48-07F5-498E-90A9-DF887461B6EC}"/>
              </a:ext>
            </a:extLst>
          </p:cNvPr>
          <p:cNvSpPr/>
          <p:nvPr/>
        </p:nvSpPr>
        <p:spPr>
          <a:xfrm>
            <a:off x="6849611" y="802322"/>
            <a:ext cx="274320" cy="274320"/>
          </a:xfrm>
          <a:prstGeom prst="roundRect">
            <a:avLst/>
          </a:prstGeom>
          <a:solidFill>
            <a:srgbClr val="007F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t"/>
          <a:lstStyle/>
          <a:p>
            <a:pPr algn="ctr"/>
            <a:r>
              <a:rPr lang="en-US" sz="10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5</a:t>
            </a:r>
          </a:p>
        </p:txBody>
      </p:sp>
      <p:pic>
        <p:nvPicPr>
          <p:cNvPr id="153" name="Graphic 23">
            <a:extLst>
              <a:ext uri="{FF2B5EF4-FFF2-40B4-BE49-F238E27FC236}">
                <a16:creationId xmlns:a16="http://schemas.microsoft.com/office/drawing/2014/main" id="{E5564F26-19AA-4C26-BE86-76F9BA6EECC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rcRect/>
          <a:stretch/>
        </p:blipFill>
        <p:spPr bwMode="auto">
          <a:xfrm flipH="1">
            <a:off x="1706668" y="3885323"/>
            <a:ext cx="259082" cy="274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4" name="Freeform 103">
            <a:extLst>
              <a:ext uri="{FF2B5EF4-FFF2-40B4-BE49-F238E27FC236}">
                <a16:creationId xmlns:a16="http://schemas.microsoft.com/office/drawing/2014/main" id="{E86111A9-2FAA-451A-85E3-933E95230E23}"/>
              </a:ext>
            </a:extLst>
          </p:cNvPr>
          <p:cNvSpPr/>
          <p:nvPr/>
        </p:nvSpPr>
        <p:spPr>
          <a:xfrm flipH="1" flipV="1">
            <a:off x="3196555" y="4024906"/>
            <a:ext cx="986089" cy="1521009"/>
          </a:xfrm>
          <a:custGeom>
            <a:avLst/>
            <a:gdLst>
              <a:gd name="connsiteX0" fmla="*/ 1371600 w 1371600"/>
              <a:gd name="connsiteY0" fmla="*/ 711200 h 711200"/>
              <a:gd name="connsiteX1" fmla="*/ 1371600 w 1371600"/>
              <a:gd name="connsiteY1" fmla="*/ 0 h 711200"/>
              <a:gd name="connsiteX2" fmla="*/ 0 w 1371600"/>
              <a:gd name="connsiteY2" fmla="*/ 0 h 711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371600" h="711200">
                <a:moveTo>
                  <a:pt x="1371600" y="711200"/>
                </a:moveTo>
                <a:lnTo>
                  <a:pt x="1371600" y="0"/>
                </a:lnTo>
                <a:lnTo>
                  <a:pt x="0" y="0"/>
                </a:lnTo>
              </a:path>
            </a:pathLst>
          </a:custGeom>
          <a:ln w="12700">
            <a:headEnd type="none" w="med" len="med"/>
            <a:tailEnd type="arrow" w="med" len="sm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n w="28575">
                <a:solidFill>
                  <a:schemeClr val="tx1"/>
                </a:solidFill>
              </a:ln>
            </a:endParaRPr>
          </a:p>
        </p:txBody>
      </p:sp>
      <p:cxnSp>
        <p:nvCxnSpPr>
          <p:cNvPr id="155" name="Straight Arrow Connector 154">
            <a:extLst>
              <a:ext uri="{FF2B5EF4-FFF2-40B4-BE49-F238E27FC236}">
                <a16:creationId xmlns:a16="http://schemas.microsoft.com/office/drawing/2014/main" id="{5F6A8821-FFAB-43A1-8DB7-F5DC303DBF47}"/>
              </a:ext>
            </a:extLst>
          </p:cNvPr>
          <p:cNvCxnSpPr>
            <a:cxnSpLocks/>
          </p:cNvCxnSpPr>
          <p:nvPr/>
        </p:nvCxnSpPr>
        <p:spPr>
          <a:xfrm>
            <a:off x="2839139" y="4020558"/>
            <a:ext cx="365760" cy="0"/>
          </a:xfrm>
          <a:prstGeom prst="straightConnector1">
            <a:avLst/>
          </a:prstGeom>
          <a:ln w="12700">
            <a:solidFill>
              <a:srgbClr val="545B64"/>
            </a:solidFill>
            <a:headEnd type="none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6" name="Straight Arrow Connector 155">
            <a:extLst>
              <a:ext uri="{FF2B5EF4-FFF2-40B4-BE49-F238E27FC236}">
                <a16:creationId xmlns:a16="http://schemas.microsoft.com/office/drawing/2014/main" id="{3077C73B-90FE-40A5-A8C2-C67F6F00827C}"/>
              </a:ext>
            </a:extLst>
          </p:cNvPr>
          <p:cNvCxnSpPr>
            <a:cxnSpLocks/>
          </p:cNvCxnSpPr>
          <p:nvPr/>
        </p:nvCxnSpPr>
        <p:spPr>
          <a:xfrm>
            <a:off x="1996228" y="4020558"/>
            <a:ext cx="457200" cy="0"/>
          </a:xfrm>
          <a:prstGeom prst="straightConnector1">
            <a:avLst/>
          </a:prstGeom>
          <a:ln w="12700">
            <a:solidFill>
              <a:srgbClr val="545B64"/>
            </a:solidFill>
            <a:headEnd type="none" w="med" len="med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7" name="NumBox 1">
            <a:extLst>
              <a:ext uri="{FF2B5EF4-FFF2-40B4-BE49-F238E27FC236}">
                <a16:creationId xmlns:a16="http://schemas.microsoft.com/office/drawing/2014/main" id="{74A870AB-588F-42D6-8C08-D3063120EA87}"/>
              </a:ext>
            </a:extLst>
          </p:cNvPr>
          <p:cNvSpPr/>
          <p:nvPr/>
        </p:nvSpPr>
        <p:spPr>
          <a:xfrm>
            <a:off x="2409304" y="3569803"/>
            <a:ext cx="274320" cy="274320"/>
          </a:xfrm>
          <a:prstGeom prst="roundRect">
            <a:avLst/>
          </a:prstGeom>
          <a:solidFill>
            <a:srgbClr val="007F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t"/>
          <a:lstStyle/>
          <a:p>
            <a:pPr algn="ctr"/>
            <a:r>
              <a:rPr lang="en-US" sz="10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6</a:t>
            </a:r>
          </a:p>
        </p:txBody>
      </p:sp>
      <p:sp>
        <p:nvSpPr>
          <p:cNvPr id="158" name="TextBox 12">
            <a:extLst>
              <a:ext uri="{FF2B5EF4-FFF2-40B4-BE49-F238E27FC236}">
                <a16:creationId xmlns:a16="http://schemas.microsoft.com/office/drawing/2014/main" id="{ED830C34-D44F-4FF9-8408-9A78111BC4F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35035" y="4159643"/>
            <a:ext cx="786984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Amazon</a:t>
            </a:r>
          </a:p>
          <a:p>
            <a:pPr algn="ctr" eaLnBrk="1" hangingPunct="1"/>
            <a:r>
              <a:rPr lang="en-US" alt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WorkSpaces</a:t>
            </a:r>
            <a:br>
              <a:rPr lang="en-US" alt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</a:br>
            <a:r>
              <a:rPr lang="en-US" altLang="en-US" sz="800" i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client</a:t>
            </a:r>
          </a:p>
        </p:txBody>
      </p:sp>
      <p:sp>
        <p:nvSpPr>
          <p:cNvPr id="159" name="TextBox 12">
            <a:extLst>
              <a:ext uri="{FF2B5EF4-FFF2-40B4-BE49-F238E27FC236}">
                <a16:creationId xmlns:a16="http://schemas.microsoft.com/office/drawing/2014/main" id="{5AD6A0BC-0CEA-4FDE-81DC-A1C179598A3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02602" y="5545696"/>
            <a:ext cx="1142324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Oracle Data Guard synchronous replication</a:t>
            </a:r>
          </a:p>
        </p:txBody>
      </p:sp>
      <p:sp>
        <p:nvSpPr>
          <p:cNvPr id="160" name="TextBox 12">
            <a:extLst>
              <a:ext uri="{FF2B5EF4-FFF2-40B4-BE49-F238E27FC236}">
                <a16:creationId xmlns:a16="http://schemas.microsoft.com/office/drawing/2014/main" id="{D04DEE4B-09A9-4C6C-821B-9E2B7AFF84B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204859" y="3505419"/>
            <a:ext cx="940091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Amazon Simple Storage Service</a:t>
            </a:r>
          </a:p>
        </p:txBody>
      </p:sp>
      <p:sp>
        <p:nvSpPr>
          <p:cNvPr id="161" name="NumBox 1">
            <a:extLst>
              <a:ext uri="{FF2B5EF4-FFF2-40B4-BE49-F238E27FC236}">
                <a16:creationId xmlns:a16="http://schemas.microsoft.com/office/drawing/2014/main" id="{6F7EEF80-C9F5-41B6-9379-E9CD083CA024}"/>
              </a:ext>
            </a:extLst>
          </p:cNvPr>
          <p:cNvSpPr/>
          <p:nvPr/>
        </p:nvSpPr>
        <p:spPr>
          <a:xfrm>
            <a:off x="9861697" y="3167612"/>
            <a:ext cx="274320" cy="274320"/>
          </a:xfrm>
          <a:prstGeom prst="roundRect">
            <a:avLst/>
          </a:prstGeom>
          <a:solidFill>
            <a:srgbClr val="007F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t"/>
          <a:lstStyle/>
          <a:p>
            <a:pPr algn="ctr"/>
            <a:r>
              <a:rPr lang="en-US" sz="10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7</a:t>
            </a:r>
          </a:p>
        </p:txBody>
      </p:sp>
      <p:cxnSp>
        <p:nvCxnSpPr>
          <p:cNvPr id="162" name="Straight Arrow Connector 161">
            <a:extLst>
              <a:ext uri="{FF2B5EF4-FFF2-40B4-BE49-F238E27FC236}">
                <a16:creationId xmlns:a16="http://schemas.microsoft.com/office/drawing/2014/main" id="{EE1C9C3C-D7F9-4C5B-A507-0C8A6D6D9615}"/>
              </a:ext>
            </a:extLst>
          </p:cNvPr>
          <p:cNvCxnSpPr>
            <a:cxnSpLocks/>
          </p:cNvCxnSpPr>
          <p:nvPr/>
        </p:nvCxnSpPr>
        <p:spPr>
          <a:xfrm flipV="1">
            <a:off x="4655554" y="5535296"/>
            <a:ext cx="3150743" cy="2116"/>
          </a:xfrm>
          <a:prstGeom prst="straightConnector1">
            <a:avLst/>
          </a:prstGeom>
          <a:ln w="12700">
            <a:solidFill>
              <a:srgbClr val="545B64"/>
            </a:solidFill>
            <a:prstDash val="sysDash"/>
            <a:headEnd type="none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4" name="NumBox 1">
            <a:extLst>
              <a:ext uri="{FF2B5EF4-FFF2-40B4-BE49-F238E27FC236}">
                <a16:creationId xmlns:a16="http://schemas.microsoft.com/office/drawing/2014/main" id="{5E835FDF-C5BA-45CF-A001-D8852B2A6289}"/>
              </a:ext>
            </a:extLst>
          </p:cNvPr>
          <p:cNvSpPr/>
          <p:nvPr/>
        </p:nvSpPr>
        <p:spPr>
          <a:xfrm>
            <a:off x="9895157" y="4691865"/>
            <a:ext cx="274320" cy="274320"/>
          </a:xfrm>
          <a:prstGeom prst="roundRect">
            <a:avLst/>
          </a:prstGeom>
          <a:solidFill>
            <a:srgbClr val="007F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t"/>
          <a:lstStyle/>
          <a:p>
            <a:pPr algn="ctr"/>
            <a:r>
              <a:rPr lang="en-US" sz="10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8</a:t>
            </a:r>
          </a:p>
        </p:txBody>
      </p:sp>
      <p:sp>
        <p:nvSpPr>
          <p:cNvPr id="165" name="TextBox 12">
            <a:extLst>
              <a:ext uri="{FF2B5EF4-FFF2-40B4-BE49-F238E27FC236}">
                <a16:creationId xmlns:a16="http://schemas.microsoft.com/office/drawing/2014/main" id="{0BF73F79-E3B4-4FC0-9B6C-6C8631E72A8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121069" y="5015669"/>
            <a:ext cx="1093759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Amazon CloudWatch</a:t>
            </a:r>
          </a:p>
        </p:txBody>
      </p:sp>
      <p:sp>
        <p:nvSpPr>
          <p:cNvPr id="167" name="TextBox 12">
            <a:extLst>
              <a:ext uri="{FF2B5EF4-FFF2-40B4-BE49-F238E27FC236}">
                <a16:creationId xmlns:a16="http://schemas.microsoft.com/office/drawing/2014/main" id="{F2419878-EDF7-4D50-A26E-9B485688BC1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020656" y="4261774"/>
            <a:ext cx="1299972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AWS </a:t>
            </a:r>
          </a:p>
          <a:p>
            <a:pPr algn="ctr" eaLnBrk="1" hangingPunct="1"/>
            <a:r>
              <a:rPr lang="en-US" alt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Systems Manager</a:t>
            </a:r>
          </a:p>
        </p:txBody>
      </p:sp>
      <p:sp>
        <p:nvSpPr>
          <p:cNvPr id="168" name="NumBox 1">
            <a:extLst>
              <a:ext uri="{FF2B5EF4-FFF2-40B4-BE49-F238E27FC236}">
                <a16:creationId xmlns:a16="http://schemas.microsoft.com/office/drawing/2014/main" id="{60B161F5-B42B-4F64-934E-D56DBDFAB618}"/>
              </a:ext>
            </a:extLst>
          </p:cNvPr>
          <p:cNvSpPr/>
          <p:nvPr/>
        </p:nvSpPr>
        <p:spPr>
          <a:xfrm>
            <a:off x="9873735" y="3910376"/>
            <a:ext cx="274320" cy="274320"/>
          </a:xfrm>
          <a:prstGeom prst="roundRect">
            <a:avLst/>
          </a:prstGeom>
          <a:solidFill>
            <a:srgbClr val="007F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t"/>
          <a:lstStyle/>
          <a:p>
            <a:pPr algn="ctr"/>
            <a:r>
              <a:rPr lang="en-US" sz="10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9</a:t>
            </a:r>
          </a:p>
        </p:txBody>
      </p:sp>
      <p:sp>
        <p:nvSpPr>
          <p:cNvPr id="169" name="TextBox 12">
            <a:extLst>
              <a:ext uri="{FF2B5EF4-FFF2-40B4-BE49-F238E27FC236}">
                <a16:creationId xmlns:a16="http://schemas.microsoft.com/office/drawing/2014/main" id="{7C4DD02B-36E8-49FE-A23F-88E3CE626EE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261016" y="2921559"/>
            <a:ext cx="825776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AWS Backup</a:t>
            </a:r>
          </a:p>
        </p:txBody>
      </p:sp>
      <p:sp>
        <p:nvSpPr>
          <p:cNvPr id="170" name="NumBox 1">
            <a:extLst>
              <a:ext uri="{FF2B5EF4-FFF2-40B4-BE49-F238E27FC236}">
                <a16:creationId xmlns:a16="http://schemas.microsoft.com/office/drawing/2014/main" id="{6DBED4CF-E24D-46F0-8D00-A04F6C2B6AB5}"/>
              </a:ext>
            </a:extLst>
          </p:cNvPr>
          <p:cNvSpPr/>
          <p:nvPr/>
        </p:nvSpPr>
        <p:spPr>
          <a:xfrm>
            <a:off x="9861697" y="2485404"/>
            <a:ext cx="271765" cy="274320"/>
          </a:xfrm>
          <a:prstGeom prst="roundRect">
            <a:avLst/>
          </a:prstGeom>
          <a:solidFill>
            <a:srgbClr val="007F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t"/>
          <a:lstStyle/>
          <a:p>
            <a:pPr algn="ctr"/>
            <a:r>
              <a:rPr lang="en-US" sz="10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10</a:t>
            </a:r>
          </a:p>
        </p:txBody>
      </p:sp>
      <p:sp>
        <p:nvSpPr>
          <p:cNvPr id="172" name="TextBox 12">
            <a:extLst>
              <a:ext uri="{FF2B5EF4-FFF2-40B4-BE49-F238E27FC236}">
                <a16:creationId xmlns:a16="http://schemas.microsoft.com/office/drawing/2014/main" id="{D4CC644F-FC25-409E-8294-2B3DFE07346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182997" y="2165649"/>
            <a:ext cx="969905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AWS </a:t>
            </a:r>
          </a:p>
          <a:p>
            <a:pPr algn="ctr" eaLnBrk="1" hangingPunct="1"/>
            <a:r>
              <a:rPr lang="en-US" alt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Directory Service</a:t>
            </a:r>
          </a:p>
        </p:txBody>
      </p:sp>
      <p:sp>
        <p:nvSpPr>
          <p:cNvPr id="177" name="Rectangle 176">
            <a:extLst>
              <a:ext uri="{FF2B5EF4-FFF2-40B4-BE49-F238E27FC236}">
                <a16:creationId xmlns:a16="http://schemas.microsoft.com/office/drawing/2014/main" id="{212FAED7-4462-43EF-A9F6-3FEB6D4AC05A}"/>
              </a:ext>
            </a:extLst>
          </p:cNvPr>
          <p:cNvSpPr/>
          <p:nvPr/>
        </p:nvSpPr>
        <p:spPr>
          <a:xfrm>
            <a:off x="2949849" y="1881260"/>
            <a:ext cx="6282596" cy="4182963"/>
          </a:xfrm>
          <a:prstGeom prst="rect">
            <a:avLst/>
          </a:prstGeom>
          <a:noFill/>
          <a:ln w="12700">
            <a:solidFill>
              <a:srgbClr val="8C4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02920" tIns="9144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800" dirty="0">
              <a:ln w="0"/>
              <a:solidFill>
                <a:srgbClr val="693BC5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9" name="TextBox 12">
            <a:extLst>
              <a:ext uri="{FF2B5EF4-FFF2-40B4-BE49-F238E27FC236}">
                <a16:creationId xmlns:a16="http://schemas.microsoft.com/office/drawing/2014/main" id="{F11128C6-5A50-44D0-94E2-FF76B34C63C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77215" y="1902794"/>
            <a:ext cx="585963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alt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VPC</a:t>
            </a:r>
          </a:p>
        </p:txBody>
      </p:sp>
      <p:sp>
        <p:nvSpPr>
          <p:cNvPr id="180" name="Rectangle 179">
            <a:extLst>
              <a:ext uri="{FF2B5EF4-FFF2-40B4-BE49-F238E27FC236}">
                <a16:creationId xmlns:a16="http://schemas.microsoft.com/office/drawing/2014/main" id="{8F971CB3-D594-4769-B232-35C4BB794DEC}"/>
              </a:ext>
            </a:extLst>
          </p:cNvPr>
          <p:cNvSpPr/>
          <p:nvPr/>
        </p:nvSpPr>
        <p:spPr>
          <a:xfrm>
            <a:off x="7070314" y="1921347"/>
            <a:ext cx="2030687" cy="732723"/>
          </a:xfrm>
          <a:prstGeom prst="rect">
            <a:avLst/>
          </a:prstGeom>
          <a:noFill/>
          <a:ln w="12700">
            <a:solidFill>
              <a:srgbClr val="7AA116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02920"/>
          <a:lstStyle/>
          <a:p>
            <a:pPr>
              <a:defRPr/>
            </a:pPr>
            <a:endParaRPr lang="en-US" sz="800" b="1" dirty="0">
              <a:solidFill>
                <a:srgbClr val="1E89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2" name="TextBox 12">
            <a:extLst>
              <a:ext uri="{FF2B5EF4-FFF2-40B4-BE49-F238E27FC236}">
                <a16:creationId xmlns:a16="http://schemas.microsoft.com/office/drawing/2014/main" id="{C62816F8-89B3-4944-A045-C2C8EC29698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255278" y="1936369"/>
            <a:ext cx="914975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Public subnet</a:t>
            </a:r>
          </a:p>
        </p:txBody>
      </p:sp>
      <p:sp>
        <p:nvSpPr>
          <p:cNvPr id="184" name="TextBox 12">
            <a:extLst>
              <a:ext uri="{FF2B5EF4-FFF2-40B4-BE49-F238E27FC236}">
                <a16:creationId xmlns:a16="http://schemas.microsoft.com/office/drawing/2014/main" id="{CE0F50EF-ED4F-4A16-85B8-5F88CCF2782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583407" y="2328044"/>
            <a:ext cx="851258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NAT gateway</a:t>
            </a:r>
          </a:p>
        </p:txBody>
      </p:sp>
      <p:sp>
        <p:nvSpPr>
          <p:cNvPr id="188" name="TextBox 12">
            <a:extLst>
              <a:ext uri="{FF2B5EF4-FFF2-40B4-BE49-F238E27FC236}">
                <a16:creationId xmlns:a16="http://schemas.microsoft.com/office/drawing/2014/main" id="{9D14BAB0-FBA1-4BF5-8C0D-08DC9009CEC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230218" y="2754065"/>
            <a:ext cx="965096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Public subnet</a:t>
            </a:r>
          </a:p>
        </p:txBody>
      </p:sp>
      <p:sp>
        <p:nvSpPr>
          <p:cNvPr id="190" name="TextBox 12">
            <a:extLst>
              <a:ext uri="{FF2B5EF4-FFF2-40B4-BE49-F238E27FC236}">
                <a16:creationId xmlns:a16="http://schemas.microsoft.com/office/drawing/2014/main" id="{C5BEF45F-D216-4E1E-AEF6-64D0B84A28C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64545" y="4546108"/>
            <a:ext cx="743522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800" dirty="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EC2 APPL_TOP</a:t>
            </a:r>
          </a:p>
        </p:txBody>
      </p:sp>
      <p:sp>
        <p:nvSpPr>
          <p:cNvPr id="192" name="TextBox 12">
            <a:extLst>
              <a:ext uri="{FF2B5EF4-FFF2-40B4-BE49-F238E27FC236}">
                <a16:creationId xmlns:a16="http://schemas.microsoft.com/office/drawing/2014/main" id="{EC635CB6-04A3-4627-BDC1-CCB513E69A4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175981" y="4547971"/>
            <a:ext cx="743522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EC2 APPL_TOP</a:t>
            </a:r>
          </a:p>
        </p:txBody>
      </p:sp>
      <p:sp>
        <p:nvSpPr>
          <p:cNvPr id="194" name="TextBox 12">
            <a:extLst>
              <a:ext uri="{FF2B5EF4-FFF2-40B4-BE49-F238E27FC236}">
                <a16:creationId xmlns:a16="http://schemas.microsoft.com/office/drawing/2014/main" id="{1CD815F2-2CA7-4431-A08C-995257448A4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054470" y="4547971"/>
            <a:ext cx="743522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EC2 APPL_TOP</a:t>
            </a:r>
          </a:p>
        </p:txBody>
      </p:sp>
      <p:sp>
        <p:nvSpPr>
          <p:cNvPr id="196" name="TextBox 12">
            <a:extLst>
              <a:ext uri="{FF2B5EF4-FFF2-40B4-BE49-F238E27FC236}">
                <a16:creationId xmlns:a16="http://schemas.microsoft.com/office/drawing/2014/main" id="{7BF66814-ACCB-48AF-995F-027B98DBF22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166710" y="5676971"/>
            <a:ext cx="1060914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AWS CloudFormation</a:t>
            </a:r>
          </a:p>
        </p:txBody>
      </p:sp>
      <p:sp>
        <p:nvSpPr>
          <p:cNvPr id="202" name="TextBox 19">
            <a:extLst>
              <a:ext uri="{FF2B5EF4-FFF2-40B4-BE49-F238E27FC236}">
                <a16:creationId xmlns:a16="http://schemas.microsoft.com/office/drawing/2014/main" id="{15D99859-AECC-4705-BC7E-56D5C00C396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927077" y="4498221"/>
            <a:ext cx="851169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internal </a:t>
            </a:r>
            <a:br>
              <a:rPr lang="en-US" alt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</a:br>
            <a:r>
              <a:rPr lang="en-US" alt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load balancer</a:t>
            </a:r>
          </a:p>
        </p:txBody>
      </p:sp>
      <p:sp>
        <p:nvSpPr>
          <p:cNvPr id="203" name="NumBox 1">
            <a:extLst>
              <a:ext uri="{FF2B5EF4-FFF2-40B4-BE49-F238E27FC236}">
                <a16:creationId xmlns:a16="http://schemas.microsoft.com/office/drawing/2014/main" id="{08EF04B1-8B1A-497C-B0E9-4E4D195DA015}"/>
              </a:ext>
            </a:extLst>
          </p:cNvPr>
          <p:cNvSpPr/>
          <p:nvPr/>
        </p:nvSpPr>
        <p:spPr>
          <a:xfrm>
            <a:off x="3118528" y="1158032"/>
            <a:ext cx="274320" cy="274320"/>
          </a:xfrm>
          <a:prstGeom prst="roundRect">
            <a:avLst/>
          </a:prstGeom>
          <a:solidFill>
            <a:srgbClr val="007F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t"/>
          <a:lstStyle/>
          <a:p>
            <a:pPr algn="ctr"/>
            <a:r>
              <a:rPr lang="en-US" sz="10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1</a:t>
            </a:r>
          </a:p>
        </p:txBody>
      </p:sp>
      <p:sp>
        <p:nvSpPr>
          <p:cNvPr id="204" name="TextBox 12">
            <a:extLst>
              <a:ext uri="{FF2B5EF4-FFF2-40B4-BE49-F238E27FC236}">
                <a16:creationId xmlns:a16="http://schemas.microsoft.com/office/drawing/2014/main" id="{67DF9BBB-002F-4977-B014-942F8FA7A4F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66273" y="939309"/>
            <a:ext cx="786984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internet</a:t>
            </a:r>
          </a:p>
        </p:txBody>
      </p:sp>
      <p:sp>
        <p:nvSpPr>
          <p:cNvPr id="205" name="TextBox 12">
            <a:extLst>
              <a:ext uri="{FF2B5EF4-FFF2-40B4-BE49-F238E27FC236}">
                <a16:creationId xmlns:a16="http://schemas.microsoft.com/office/drawing/2014/main" id="{BA0EB2FE-B167-4FC2-98CB-D0B73538DD9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53751" y="1376927"/>
            <a:ext cx="786984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AWS WAF</a:t>
            </a:r>
          </a:p>
        </p:txBody>
      </p:sp>
      <p:sp>
        <p:nvSpPr>
          <p:cNvPr id="206" name="TextBox 12">
            <a:extLst>
              <a:ext uri="{FF2B5EF4-FFF2-40B4-BE49-F238E27FC236}">
                <a16:creationId xmlns:a16="http://schemas.microsoft.com/office/drawing/2014/main" id="{4FC9604D-D859-460D-AC15-112D1DF0953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63676" y="1363691"/>
            <a:ext cx="110607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Amazon Route 53</a:t>
            </a:r>
          </a:p>
        </p:txBody>
      </p:sp>
      <p:sp>
        <p:nvSpPr>
          <p:cNvPr id="207" name="NumBox 1">
            <a:extLst>
              <a:ext uri="{FF2B5EF4-FFF2-40B4-BE49-F238E27FC236}">
                <a16:creationId xmlns:a16="http://schemas.microsoft.com/office/drawing/2014/main" id="{3A96C454-79F3-44B0-9922-4611F31EBA2D}"/>
              </a:ext>
            </a:extLst>
          </p:cNvPr>
          <p:cNvSpPr/>
          <p:nvPr/>
        </p:nvSpPr>
        <p:spPr>
          <a:xfrm>
            <a:off x="3752495" y="1478926"/>
            <a:ext cx="274320" cy="274320"/>
          </a:xfrm>
          <a:prstGeom prst="roundRect">
            <a:avLst/>
          </a:prstGeom>
          <a:solidFill>
            <a:srgbClr val="007F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t"/>
          <a:lstStyle/>
          <a:p>
            <a:pPr algn="ctr"/>
            <a:r>
              <a:rPr lang="en-US" sz="10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2</a:t>
            </a:r>
          </a:p>
        </p:txBody>
      </p:sp>
      <p:pic>
        <p:nvPicPr>
          <p:cNvPr id="208" name="Graphic 22">
            <a:extLst>
              <a:ext uri="{FF2B5EF4-FFF2-40B4-BE49-F238E27FC236}">
                <a16:creationId xmlns:a16="http://schemas.microsoft.com/office/drawing/2014/main" id="{A5628157-A3B8-4B89-98F6-E031CD5AA81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rcRect/>
          <a:stretch/>
        </p:blipFill>
        <p:spPr bwMode="auto">
          <a:xfrm>
            <a:off x="6241978" y="5233164"/>
            <a:ext cx="274320" cy="274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2" name="Graphic 8">
            <a:extLst>
              <a:ext uri="{FF2B5EF4-FFF2-40B4-BE49-F238E27FC236}">
                <a16:creationId xmlns:a16="http://schemas.microsoft.com/office/drawing/2014/main" id="{484CBB45-5E55-4A64-BAFB-7F3A4456702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96DAC541-7B7A-43D3-8B79-37D633B846F1}">
                <asvg:svgBlip xmlns:asvg="http://schemas.microsoft.com/office/drawing/2016/SVG/main" r:embed="rId14"/>
              </a:ext>
            </a:extLst>
          </a:blip>
          <a:srcRect/>
          <a:stretch/>
        </p:blipFill>
        <p:spPr bwMode="auto">
          <a:xfrm>
            <a:off x="9533482" y="3231099"/>
            <a:ext cx="274320" cy="274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24" name="Straight Arrow Connector 123">
            <a:extLst>
              <a:ext uri="{FF2B5EF4-FFF2-40B4-BE49-F238E27FC236}">
                <a16:creationId xmlns:a16="http://schemas.microsoft.com/office/drawing/2014/main" id="{E158BF2D-2FAA-422B-875D-DC86FE9AA7A6}"/>
              </a:ext>
            </a:extLst>
          </p:cNvPr>
          <p:cNvCxnSpPr>
            <a:cxnSpLocks/>
            <a:stCxn id="198" idx="3"/>
          </p:cNvCxnSpPr>
          <p:nvPr/>
        </p:nvCxnSpPr>
        <p:spPr>
          <a:xfrm flipV="1">
            <a:off x="5703349" y="3186894"/>
            <a:ext cx="533207" cy="1"/>
          </a:xfrm>
          <a:prstGeom prst="straightConnector1">
            <a:avLst/>
          </a:prstGeom>
          <a:ln w="12700">
            <a:solidFill>
              <a:schemeClr val="tx2"/>
            </a:solidFill>
            <a:headEnd type="arrow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0" name="Straight Arrow Connector 129">
            <a:extLst>
              <a:ext uri="{FF2B5EF4-FFF2-40B4-BE49-F238E27FC236}">
                <a16:creationId xmlns:a16="http://schemas.microsoft.com/office/drawing/2014/main" id="{E30199B4-AF40-4965-9BD8-DE7CF7BB18E9}"/>
              </a:ext>
            </a:extLst>
          </p:cNvPr>
          <p:cNvCxnSpPr>
            <a:cxnSpLocks/>
          </p:cNvCxnSpPr>
          <p:nvPr/>
        </p:nvCxnSpPr>
        <p:spPr>
          <a:xfrm flipV="1">
            <a:off x="5668052" y="4433456"/>
            <a:ext cx="533207" cy="1"/>
          </a:xfrm>
          <a:prstGeom prst="straightConnector1">
            <a:avLst/>
          </a:prstGeom>
          <a:ln w="12700">
            <a:solidFill>
              <a:schemeClr val="tx2"/>
            </a:solidFill>
            <a:headEnd type="arrow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1" name="Straight Arrow Connector 130">
            <a:extLst>
              <a:ext uri="{FF2B5EF4-FFF2-40B4-BE49-F238E27FC236}">
                <a16:creationId xmlns:a16="http://schemas.microsoft.com/office/drawing/2014/main" id="{6CC7A925-13C6-42AF-B5AC-E3359596BD97}"/>
              </a:ext>
            </a:extLst>
          </p:cNvPr>
          <p:cNvCxnSpPr>
            <a:cxnSpLocks/>
          </p:cNvCxnSpPr>
          <p:nvPr/>
        </p:nvCxnSpPr>
        <p:spPr>
          <a:xfrm flipH="1" flipV="1">
            <a:off x="6467486" y="4433456"/>
            <a:ext cx="602828" cy="0"/>
          </a:xfrm>
          <a:prstGeom prst="straightConnector1">
            <a:avLst/>
          </a:prstGeom>
          <a:ln w="12700">
            <a:solidFill>
              <a:schemeClr val="tx2"/>
            </a:solidFill>
            <a:headEnd type="arrow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4" name="Straight Arrow Connector 133">
            <a:extLst>
              <a:ext uri="{FF2B5EF4-FFF2-40B4-BE49-F238E27FC236}">
                <a16:creationId xmlns:a16="http://schemas.microsoft.com/office/drawing/2014/main" id="{0D844DBB-C74C-43FC-AF90-4345705D5055}"/>
              </a:ext>
            </a:extLst>
          </p:cNvPr>
          <p:cNvCxnSpPr>
            <a:cxnSpLocks/>
          </p:cNvCxnSpPr>
          <p:nvPr/>
        </p:nvCxnSpPr>
        <p:spPr>
          <a:xfrm flipH="1" flipV="1">
            <a:off x="6517349" y="3186895"/>
            <a:ext cx="548238" cy="0"/>
          </a:xfrm>
          <a:prstGeom prst="straightConnector1">
            <a:avLst/>
          </a:prstGeom>
          <a:ln w="12700">
            <a:solidFill>
              <a:schemeClr val="tx2"/>
            </a:solidFill>
            <a:headEnd type="arrow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6" name="Graphic 135">
            <a:extLst>
              <a:ext uri="{FF2B5EF4-FFF2-40B4-BE49-F238E27FC236}">
                <a16:creationId xmlns:a16="http://schemas.microsoft.com/office/drawing/2014/main" id="{48F4B23F-481B-401B-A7DA-D18B373F790B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96DAC541-7B7A-43D3-8B79-37D633B846F1}">
                <asvg:svgBlip xmlns:asvg="http://schemas.microsoft.com/office/drawing/2016/SVG/main" r:embed="rId16"/>
              </a:ext>
            </a:extLst>
          </a:blip>
          <a:srcRect/>
          <a:stretch/>
        </p:blipFill>
        <p:spPr>
          <a:xfrm>
            <a:off x="2250900" y="1543741"/>
            <a:ext cx="274320" cy="274320"/>
          </a:xfrm>
          <a:prstGeom prst="rect">
            <a:avLst/>
          </a:prstGeom>
        </p:spPr>
      </p:pic>
      <p:pic>
        <p:nvPicPr>
          <p:cNvPr id="137" name="Graphic 136">
            <a:extLst>
              <a:ext uri="{FF2B5EF4-FFF2-40B4-BE49-F238E27FC236}">
                <a16:creationId xmlns:a16="http://schemas.microsoft.com/office/drawing/2014/main" id="{62443353-3D3E-4E0C-86A6-68429EA12C7F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96DAC541-7B7A-43D3-8B79-37D633B846F1}">
                <asvg:svgBlip xmlns:asvg="http://schemas.microsoft.com/office/drawing/2016/SVG/main" r:embed="rId18"/>
              </a:ext>
            </a:extLst>
          </a:blip>
          <a:srcRect/>
          <a:stretch/>
        </p:blipFill>
        <p:spPr>
          <a:xfrm>
            <a:off x="3626097" y="1922612"/>
            <a:ext cx="274320" cy="274320"/>
          </a:xfrm>
          <a:prstGeom prst="rect">
            <a:avLst/>
          </a:prstGeom>
        </p:spPr>
      </p:pic>
      <p:pic>
        <p:nvPicPr>
          <p:cNvPr id="139" name="Graphic 138">
            <a:extLst>
              <a:ext uri="{FF2B5EF4-FFF2-40B4-BE49-F238E27FC236}">
                <a16:creationId xmlns:a16="http://schemas.microsoft.com/office/drawing/2014/main" id="{74161404-EFF6-44FC-A969-694EBA0D5CFB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96DAC541-7B7A-43D3-8B79-37D633B846F1}">
                <asvg:svgBlip xmlns:asvg="http://schemas.microsoft.com/office/drawing/2016/SVG/main" r:embed="rId18"/>
              </a:ext>
            </a:extLst>
          </a:blip>
          <a:srcRect/>
          <a:stretch/>
        </p:blipFill>
        <p:spPr>
          <a:xfrm>
            <a:off x="7077468" y="1925676"/>
            <a:ext cx="274320" cy="274320"/>
          </a:xfrm>
          <a:prstGeom prst="rect">
            <a:avLst/>
          </a:prstGeom>
        </p:spPr>
      </p:pic>
      <p:pic>
        <p:nvPicPr>
          <p:cNvPr id="140" name="Graphic 139">
            <a:extLst>
              <a:ext uri="{FF2B5EF4-FFF2-40B4-BE49-F238E27FC236}">
                <a16:creationId xmlns:a16="http://schemas.microsoft.com/office/drawing/2014/main" id="{D2FADC81-AC77-4B00-9B6D-10E3BE2ADA15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96DAC541-7B7A-43D3-8B79-37D633B846F1}">
                <asvg:svgBlip xmlns:asvg="http://schemas.microsoft.com/office/drawing/2016/SVG/main" r:embed="rId18"/>
              </a:ext>
            </a:extLst>
          </a:blip>
          <a:srcRect/>
          <a:stretch/>
        </p:blipFill>
        <p:spPr>
          <a:xfrm>
            <a:off x="3639204" y="2741313"/>
            <a:ext cx="274320" cy="274320"/>
          </a:xfrm>
          <a:prstGeom prst="rect">
            <a:avLst/>
          </a:prstGeom>
        </p:spPr>
      </p:pic>
      <p:pic>
        <p:nvPicPr>
          <p:cNvPr id="141" name="Graphic 140">
            <a:extLst>
              <a:ext uri="{FF2B5EF4-FFF2-40B4-BE49-F238E27FC236}">
                <a16:creationId xmlns:a16="http://schemas.microsoft.com/office/drawing/2014/main" id="{BC2370A1-FBB4-462F-B89A-D5CA36411829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96DAC541-7B7A-43D3-8B79-37D633B846F1}">
                <asvg:svgBlip xmlns:asvg="http://schemas.microsoft.com/office/drawing/2016/SVG/main" r:embed="rId18"/>
              </a:ext>
            </a:extLst>
          </a:blip>
          <a:srcRect/>
          <a:stretch/>
        </p:blipFill>
        <p:spPr>
          <a:xfrm>
            <a:off x="7061098" y="2740259"/>
            <a:ext cx="274320" cy="274320"/>
          </a:xfrm>
          <a:prstGeom prst="rect">
            <a:avLst/>
          </a:prstGeom>
        </p:spPr>
      </p:pic>
      <p:pic>
        <p:nvPicPr>
          <p:cNvPr id="142" name="Graphic 141">
            <a:extLst>
              <a:ext uri="{FF2B5EF4-FFF2-40B4-BE49-F238E27FC236}">
                <a16:creationId xmlns:a16="http://schemas.microsoft.com/office/drawing/2014/main" id="{114B3B19-365C-4BEF-8DAA-61C313243652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96DAC541-7B7A-43D3-8B79-37D633B846F1}">
                <asvg:svgBlip xmlns:asvg="http://schemas.microsoft.com/office/drawing/2016/SVG/main" r:embed="rId20"/>
              </a:ext>
            </a:extLst>
          </a:blip>
          <a:srcRect/>
          <a:stretch/>
        </p:blipFill>
        <p:spPr>
          <a:xfrm>
            <a:off x="3626097" y="3940487"/>
            <a:ext cx="274320" cy="274320"/>
          </a:xfrm>
          <a:prstGeom prst="rect">
            <a:avLst/>
          </a:prstGeom>
        </p:spPr>
      </p:pic>
      <p:pic>
        <p:nvPicPr>
          <p:cNvPr id="143" name="Graphic 142">
            <a:extLst>
              <a:ext uri="{FF2B5EF4-FFF2-40B4-BE49-F238E27FC236}">
                <a16:creationId xmlns:a16="http://schemas.microsoft.com/office/drawing/2014/main" id="{47F7CCBB-3932-4B8B-A45E-39C6716973CC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96DAC541-7B7A-43D3-8B79-37D633B846F1}">
                <asvg:svgBlip xmlns:asvg="http://schemas.microsoft.com/office/drawing/2016/SVG/main" r:embed="rId20"/>
              </a:ext>
            </a:extLst>
          </a:blip>
          <a:srcRect/>
          <a:stretch/>
        </p:blipFill>
        <p:spPr>
          <a:xfrm>
            <a:off x="7068558" y="3942200"/>
            <a:ext cx="274320" cy="274320"/>
          </a:xfrm>
          <a:prstGeom prst="rect">
            <a:avLst/>
          </a:prstGeom>
        </p:spPr>
      </p:pic>
      <p:pic>
        <p:nvPicPr>
          <p:cNvPr id="144" name="Graphic 143">
            <a:extLst>
              <a:ext uri="{FF2B5EF4-FFF2-40B4-BE49-F238E27FC236}">
                <a16:creationId xmlns:a16="http://schemas.microsoft.com/office/drawing/2014/main" id="{A7FFA385-3A29-475C-BFE1-819D713A0A95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96DAC541-7B7A-43D3-8B79-37D633B846F1}">
                <asvg:svgBlip xmlns:asvg="http://schemas.microsoft.com/office/drawing/2016/SVG/main" r:embed="rId20"/>
              </a:ext>
            </a:extLst>
          </a:blip>
          <a:srcRect/>
          <a:stretch/>
        </p:blipFill>
        <p:spPr>
          <a:xfrm>
            <a:off x="3651639" y="5210019"/>
            <a:ext cx="274320" cy="274320"/>
          </a:xfrm>
          <a:prstGeom prst="rect">
            <a:avLst/>
          </a:prstGeom>
        </p:spPr>
      </p:pic>
      <p:pic>
        <p:nvPicPr>
          <p:cNvPr id="145" name="Graphic 144">
            <a:extLst>
              <a:ext uri="{FF2B5EF4-FFF2-40B4-BE49-F238E27FC236}">
                <a16:creationId xmlns:a16="http://schemas.microsoft.com/office/drawing/2014/main" id="{FF47DE45-4AD4-400A-AB56-2E3BE2F2FA4C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96DAC541-7B7A-43D3-8B79-37D633B846F1}">
                <asvg:svgBlip xmlns:asvg="http://schemas.microsoft.com/office/drawing/2016/SVG/main" r:embed="rId20"/>
              </a:ext>
            </a:extLst>
          </a:blip>
          <a:srcRect/>
          <a:stretch/>
        </p:blipFill>
        <p:spPr>
          <a:xfrm>
            <a:off x="7034678" y="5177533"/>
            <a:ext cx="274320" cy="274320"/>
          </a:xfrm>
          <a:prstGeom prst="rect">
            <a:avLst/>
          </a:prstGeom>
        </p:spPr>
      </p:pic>
      <p:pic>
        <p:nvPicPr>
          <p:cNvPr id="146" name="Graphic 145">
            <a:extLst>
              <a:ext uri="{FF2B5EF4-FFF2-40B4-BE49-F238E27FC236}">
                <a16:creationId xmlns:a16="http://schemas.microsoft.com/office/drawing/2014/main" id="{B0E19758-8249-40D1-BFE7-926AC464A0F5}"/>
              </a:ext>
            </a:extLst>
          </p:cNvPr>
          <p:cNvPicPr>
            <a:picLocks noChangeAspect="1"/>
          </p:cNvPicPr>
          <p:nvPr/>
        </p:nvPicPr>
        <p:blipFill>
          <a:blip r:embed="rId21">
            <a:extLst>
              <a:ext uri="{96DAC541-7B7A-43D3-8B79-37D633B846F1}">
                <asvg:svgBlip xmlns:asvg="http://schemas.microsoft.com/office/drawing/2016/SVG/main" r:embed="rId22"/>
              </a:ext>
            </a:extLst>
          </a:blip>
          <a:stretch>
            <a:fillRect/>
          </a:stretch>
        </p:blipFill>
        <p:spPr>
          <a:xfrm>
            <a:off x="6241978" y="3066167"/>
            <a:ext cx="274320" cy="274320"/>
          </a:xfrm>
          <a:prstGeom prst="rect">
            <a:avLst/>
          </a:prstGeom>
        </p:spPr>
      </p:pic>
      <p:pic>
        <p:nvPicPr>
          <p:cNvPr id="147" name="Graphic 146">
            <a:extLst>
              <a:ext uri="{FF2B5EF4-FFF2-40B4-BE49-F238E27FC236}">
                <a16:creationId xmlns:a16="http://schemas.microsoft.com/office/drawing/2014/main" id="{4CD907B7-E30A-4701-A908-73463A662DB1}"/>
              </a:ext>
            </a:extLst>
          </p:cNvPr>
          <p:cNvPicPr>
            <a:picLocks noChangeAspect="1"/>
          </p:cNvPicPr>
          <p:nvPr/>
        </p:nvPicPr>
        <p:blipFill>
          <a:blip r:embed="rId21">
            <a:extLst>
              <a:ext uri="{96DAC541-7B7A-43D3-8B79-37D633B846F1}">
                <asvg:svgBlip xmlns:asvg="http://schemas.microsoft.com/office/drawing/2016/SVG/main" r:embed="rId22"/>
              </a:ext>
            </a:extLst>
          </a:blip>
          <a:stretch>
            <a:fillRect/>
          </a:stretch>
        </p:blipFill>
        <p:spPr>
          <a:xfrm>
            <a:off x="6198057" y="4299879"/>
            <a:ext cx="274320" cy="274320"/>
          </a:xfrm>
          <a:prstGeom prst="rect">
            <a:avLst/>
          </a:prstGeom>
        </p:spPr>
      </p:pic>
      <p:grpSp>
        <p:nvGrpSpPr>
          <p:cNvPr id="17" name="Group 16">
            <a:extLst>
              <a:ext uri="{FF2B5EF4-FFF2-40B4-BE49-F238E27FC236}">
                <a16:creationId xmlns:a16="http://schemas.microsoft.com/office/drawing/2014/main" id="{6AB353F8-854D-4745-9130-C9A51E70D78B}"/>
              </a:ext>
            </a:extLst>
          </p:cNvPr>
          <p:cNvGrpSpPr/>
          <p:nvPr/>
        </p:nvGrpSpPr>
        <p:grpSpPr>
          <a:xfrm>
            <a:off x="6216910" y="1719115"/>
            <a:ext cx="279503" cy="283743"/>
            <a:chOff x="6216910" y="1719115"/>
            <a:chExt cx="279503" cy="283743"/>
          </a:xfrm>
        </p:grpSpPr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ABD3504E-611C-455F-A12F-5E0AC808666C}"/>
                </a:ext>
              </a:extLst>
            </p:cNvPr>
            <p:cNvSpPr/>
            <p:nvPr/>
          </p:nvSpPr>
          <p:spPr>
            <a:xfrm>
              <a:off x="6216910" y="1719115"/>
              <a:ext cx="274320" cy="27432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48" name="Graphic 147">
              <a:extLst>
                <a:ext uri="{FF2B5EF4-FFF2-40B4-BE49-F238E27FC236}">
                  <a16:creationId xmlns:a16="http://schemas.microsoft.com/office/drawing/2014/main" id="{3E8D994A-A1DD-4920-8B98-E66477827FE0}"/>
                </a:ext>
              </a:extLst>
            </p:cNvPr>
            <p:cNvPicPr>
              <a:picLocks noChangeAspect="1"/>
            </p:cNvPicPr>
            <p:nvPr/>
          </p:nvPicPr>
          <p:blipFill>
            <a:blip r:embed="rId23">
              <a:extLst>
                <a:ext uri="{96DAC541-7B7A-43D3-8B79-37D633B846F1}">
                  <asvg:svgBlip xmlns:asvg="http://schemas.microsoft.com/office/drawing/2016/SVG/main" r:embed="rId24"/>
                </a:ext>
              </a:extLst>
            </a:blip>
            <a:stretch>
              <a:fillRect/>
            </a:stretch>
          </p:blipFill>
          <p:spPr>
            <a:xfrm>
              <a:off x="6222093" y="1728538"/>
              <a:ext cx="274320" cy="274320"/>
            </a:xfrm>
            <a:prstGeom prst="rect">
              <a:avLst/>
            </a:prstGeom>
          </p:spPr>
        </p:pic>
      </p:grpSp>
      <p:pic>
        <p:nvPicPr>
          <p:cNvPr id="150" name="Graphic 149">
            <a:extLst>
              <a:ext uri="{FF2B5EF4-FFF2-40B4-BE49-F238E27FC236}">
                <a16:creationId xmlns:a16="http://schemas.microsoft.com/office/drawing/2014/main" id="{D85F47AD-B58B-4FD1-AC59-9FD5E44F2802}"/>
              </a:ext>
            </a:extLst>
          </p:cNvPr>
          <p:cNvPicPr>
            <a:picLocks noChangeAspect="1"/>
          </p:cNvPicPr>
          <p:nvPr/>
        </p:nvPicPr>
        <p:blipFill>
          <a:blip r:embed="rId25">
            <a:extLst>
              <a:ext uri="{96DAC541-7B7A-43D3-8B79-37D633B846F1}">
                <asvg:svgBlip xmlns:asvg="http://schemas.microsoft.com/office/drawing/2016/SVG/main" r:embed="rId26"/>
              </a:ext>
            </a:extLst>
          </a:blip>
          <a:stretch>
            <a:fillRect/>
          </a:stretch>
        </p:blipFill>
        <p:spPr>
          <a:xfrm>
            <a:off x="4474616" y="2109136"/>
            <a:ext cx="274320" cy="274320"/>
          </a:xfrm>
          <a:prstGeom prst="rect">
            <a:avLst/>
          </a:prstGeom>
        </p:spPr>
      </p:pic>
      <p:pic>
        <p:nvPicPr>
          <p:cNvPr id="151" name="Graphic 150">
            <a:extLst>
              <a:ext uri="{FF2B5EF4-FFF2-40B4-BE49-F238E27FC236}">
                <a16:creationId xmlns:a16="http://schemas.microsoft.com/office/drawing/2014/main" id="{94EA7A52-6CBB-4EDC-85E8-D0A6B3D09706}"/>
              </a:ext>
            </a:extLst>
          </p:cNvPr>
          <p:cNvPicPr>
            <a:picLocks noChangeAspect="1"/>
          </p:cNvPicPr>
          <p:nvPr/>
        </p:nvPicPr>
        <p:blipFill>
          <a:blip r:embed="rId25">
            <a:extLst>
              <a:ext uri="{96DAC541-7B7A-43D3-8B79-37D633B846F1}">
                <asvg:svgBlip xmlns:asvg="http://schemas.microsoft.com/office/drawing/2016/SVG/main" r:embed="rId26"/>
              </a:ext>
            </a:extLst>
          </a:blip>
          <a:stretch>
            <a:fillRect/>
          </a:stretch>
        </p:blipFill>
        <p:spPr>
          <a:xfrm>
            <a:off x="7881918" y="2099452"/>
            <a:ext cx="274320" cy="274320"/>
          </a:xfrm>
          <a:prstGeom prst="rect">
            <a:avLst/>
          </a:prstGeom>
        </p:spPr>
      </p:pic>
      <p:pic>
        <p:nvPicPr>
          <p:cNvPr id="152" name="Graphic 60">
            <a:extLst>
              <a:ext uri="{FF2B5EF4-FFF2-40B4-BE49-F238E27FC236}">
                <a16:creationId xmlns:a16="http://schemas.microsoft.com/office/drawing/2014/main" id="{F5D262DC-C919-4306-A45F-4F401989BB9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7">
            <a:extLst>
              <a:ext uri="{96DAC541-7B7A-43D3-8B79-37D633B846F1}">
                <asvg:svgBlip xmlns:asvg="http://schemas.microsoft.com/office/drawing/2016/SVG/main" r:embed="rId28"/>
              </a:ext>
            </a:extLst>
          </a:blip>
          <a:srcRect/>
          <a:stretch/>
        </p:blipFill>
        <p:spPr bwMode="auto">
          <a:xfrm>
            <a:off x="4191614" y="3003770"/>
            <a:ext cx="274320" cy="274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3" name="Graphic 60">
            <a:extLst>
              <a:ext uri="{FF2B5EF4-FFF2-40B4-BE49-F238E27FC236}">
                <a16:creationId xmlns:a16="http://schemas.microsoft.com/office/drawing/2014/main" id="{A1F0BB05-FA8C-4DE3-AEEA-3DD996A43EE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7">
            <a:extLst>
              <a:ext uri="{96DAC541-7B7A-43D3-8B79-37D633B846F1}">
                <asvg:svgBlip xmlns:asvg="http://schemas.microsoft.com/office/drawing/2016/SVG/main" r:embed="rId28"/>
              </a:ext>
            </a:extLst>
          </a:blip>
          <a:srcRect/>
          <a:stretch/>
        </p:blipFill>
        <p:spPr bwMode="auto">
          <a:xfrm>
            <a:off x="4900851" y="3008575"/>
            <a:ext cx="274320" cy="274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4" name="Graphic 60">
            <a:extLst>
              <a:ext uri="{FF2B5EF4-FFF2-40B4-BE49-F238E27FC236}">
                <a16:creationId xmlns:a16="http://schemas.microsoft.com/office/drawing/2014/main" id="{42F0646F-2240-4565-ABB6-9762045B3FC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7">
            <a:extLst>
              <a:ext uri="{96DAC541-7B7A-43D3-8B79-37D633B846F1}">
                <asvg:svgBlip xmlns:asvg="http://schemas.microsoft.com/office/drawing/2016/SVG/main" r:embed="rId28"/>
              </a:ext>
            </a:extLst>
          </a:blip>
          <a:srcRect/>
          <a:stretch/>
        </p:blipFill>
        <p:spPr bwMode="auto">
          <a:xfrm>
            <a:off x="7408754" y="3038438"/>
            <a:ext cx="274320" cy="274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" name="Graphic 60">
            <a:extLst>
              <a:ext uri="{FF2B5EF4-FFF2-40B4-BE49-F238E27FC236}">
                <a16:creationId xmlns:a16="http://schemas.microsoft.com/office/drawing/2014/main" id="{4FFB7DD7-A822-4906-A57D-9AC59D83BBF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7">
            <a:extLst>
              <a:ext uri="{96DAC541-7B7A-43D3-8B79-37D633B846F1}">
                <asvg:svgBlip xmlns:asvg="http://schemas.microsoft.com/office/drawing/2016/SVG/main" r:embed="rId28"/>
              </a:ext>
            </a:extLst>
          </a:blip>
          <a:srcRect/>
          <a:stretch/>
        </p:blipFill>
        <p:spPr bwMode="auto">
          <a:xfrm>
            <a:off x="8230577" y="3032455"/>
            <a:ext cx="274320" cy="274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6" name="Graphic 60">
            <a:extLst>
              <a:ext uri="{FF2B5EF4-FFF2-40B4-BE49-F238E27FC236}">
                <a16:creationId xmlns:a16="http://schemas.microsoft.com/office/drawing/2014/main" id="{494EC47D-4669-4AB5-8142-D7888400DBE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7">
            <a:extLst>
              <a:ext uri="{96DAC541-7B7A-43D3-8B79-37D633B846F1}">
                <asvg:svgBlip xmlns:asvg="http://schemas.microsoft.com/office/drawing/2016/SVG/main" r:embed="rId28"/>
              </a:ext>
            </a:extLst>
          </a:blip>
          <a:srcRect/>
          <a:stretch/>
        </p:blipFill>
        <p:spPr bwMode="auto">
          <a:xfrm>
            <a:off x="4167804" y="4312524"/>
            <a:ext cx="274320" cy="274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7" name="Graphic 60">
            <a:extLst>
              <a:ext uri="{FF2B5EF4-FFF2-40B4-BE49-F238E27FC236}">
                <a16:creationId xmlns:a16="http://schemas.microsoft.com/office/drawing/2014/main" id="{0789D73D-AD25-4292-B275-8EA5C717B9A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7">
            <a:extLst>
              <a:ext uri="{96DAC541-7B7A-43D3-8B79-37D633B846F1}">
                <asvg:svgBlip xmlns:asvg="http://schemas.microsoft.com/office/drawing/2016/SVG/main" r:embed="rId28"/>
              </a:ext>
            </a:extLst>
          </a:blip>
          <a:srcRect/>
          <a:stretch/>
        </p:blipFill>
        <p:spPr bwMode="auto">
          <a:xfrm>
            <a:off x="4900512" y="4312290"/>
            <a:ext cx="274320" cy="274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8" name="Graphic 60">
            <a:extLst>
              <a:ext uri="{FF2B5EF4-FFF2-40B4-BE49-F238E27FC236}">
                <a16:creationId xmlns:a16="http://schemas.microsoft.com/office/drawing/2014/main" id="{339FB2AA-A2D3-4440-938E-3CEEB3C25CF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7">
            <a:extLst>
              <a:ext uri="{96DAC541-7B7A-43D3-8B79-37D633B846F1}">
                <asvg:svgBlip xmlns:asvg="http://schemas.microsoft.com/office/drawing/2016/SVG/main" r:embed="rId28"/>
              </a:ext>
            </a:extLst>
          </a:blip>
          <a:srcRect/>
          <a:stretch/>
        </p:blipFill>
        <p:spPr bwMode="auto">
          <a:xfrm>
            <a:off x="7415889" y="4333391"/>
            <a:ext cx="274320" cy="274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9" name="Graphic 60">
            <a:extLst>
              <a:ext uri="{FF2B5EF4-FFF2-40B4-BE49-F238E27FC236}">
                <a16:creationId xmlns:a16="http://schemas.microsoft.com/office/drawing/2014/main" id="{065E8F5F-52FE-4112-9C6F-D0156C1B163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7">
            <a:extLst>
              <a:ext uri="{96DAC541-7B7A-43D3-8B79-37D633B846F1}">
                <asvg:svgBlip xmlns:asvg="http://schemas.microsoft.com/office/drawing/2016/SVG/main" r:embed="rId28"/>
              </a:ext>
            </a:extLst>
          </a:blip>
          <a:srcRect/>
          <a:stretch/>
        </p:blipFill>
        <p:spPr bwMode="auto">
          <a:xfrm>
            <a:off x="8279932" y="4326610"/>
            <a:ext cx="274320" cy="274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0" name="Graphic 60">
            <a:extLst>
              <a:ext uri="{FF2B5EF4-FFF2-40B4-BE49-F238E27FC236}">
                <a16:creationId xmlns:a16="http://schemas.microsoft.com/office/drawing/2014/main" id="{DFA00264-D340-46CC-B8BC-03109276E23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7">
            <a:extLst>
              <a:ext uri="{96DAC541-7B7A-43D3-8B79-37D633B846F1}">
                <asvg:svgBlip xmlns:asvg="http://schemas.microsoft.com/office/drawing/2016/SVG/main" r:embed="rId28"/>
              </a:ext>
            </a:extLst>
          </a:blip>
          <a:srcRect/>
          <a:stretch/>
        </p:blipFill>
        <p:spPr bwMode="auto">
          <a:xfrm>
            <a:off x="4319490" y="5416867"/>
            <a:ext cx="274320" cy="274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1" name="Graphic 60">
            <a:extLst>
              <a:ext uri="{FF2B5EF4-FFF2-40B4-BE49-F238E27FC236}">
                <a16:creationId xmlns:a16="http://schemas.microsoft.com/office/drawing/2014/main" id="{66B6997B-D70B-4D5F-8D22-87FBE88420F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7">
            <a:extLst>
              <a:ext uri="{96DAC541-7B7A-43D3-8B79-37D633B846F1}">
                <asvg:svgBlip xmlns:asvg="http://schemas.microsoft.com/office/drawing/2016/SVG/main" r:embed="rId28"/>
              </a:ext>
            </a:extLst>
          </a:blip>
          <a:srcRect/>
          <a:stretch/>
        </p:blipFill>
        <p:spPr bwMode="auto">
          <a:xfrm>
            <a:off x="7903587" y="5409428"/>
            <a:ext cx="274320" cy="274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2" name="Graphic 221">
            <a:extLst>
              <a:ext uri="{FF2B5EF4-FFF2-40B4-BE49-F238E27FC236}">
                <a16:creationId xmlns:a16="http://schemas.microsoft.com/office/drawing/2014/main" id="{B51BE44B-02E6-4856-84E0-0203239857A5}"/>
              </a:ext>
            </a:extLst>
          </p:cNvPr>
          <p:cNvPicPr>
            <a:picLocks noChangeAspect="1"/>
          </p:cNvPicPr>
          <p:nvPr/>
        </p:nvPicPr>
        <p:blipFill>
          <a:blip r:embed="rId29">
            <a:extLst>
              <a:ext uri="{96DAC541-7B7A-43D3-8B79-37D633B846F1}">
                <asvg:svgBlip xmlns:asvg="http://schemas.microsoft.com/office/drawing/2016/SVG/main" r:embed="rId30"/>
              </a:ext>
            </a:extLst>
          </a:blip>
          <a:srcRect/>
          <a:stretch/>
        </p:blipFill>
        <p:spPr>
          <a:xfrm>
            <a:off x="2937963" y="1885932"/>
            <a:ext cx="274320" cy="274320"/>
          </a:xfrm>
          <a:prstGeom prst="rect">
            <a:avLst/>
          </a:prstGeom>
        </p:spPr>
      </p:pic>
      <p:pic>
        <p:nvPicPr>
          <p:cNvPr id="223" name="Graphic 21">
            <a:extLst>
              <a:ext uri="{FF2B5EF4-FFF2-40B4-BE49-F238E27FC236}">
                <a16:creationId xmlns:a16="http://schemas.microsoft.com/office/drawing/2014/main" id="{5D821D60-327D-414F-9FC1-BA6670694AE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1">
            <a:extLst>
              <a:ext uri="{96DAC541-7B7A-43D3-8B79-37D633B846F1}">
                <asvg:svgBlip xmlns:asvg="http://schemas.microsoft.com/office/drawing/2016/SVG/main" r:embed="rId32"/>
              </a:ext>
            </a:extLst>
          </a:blip>
          <a:srcRect/>
          <a:stretch/>
        </p:blipFill>
        <p:spPr bwMode="auto">
          <a:xfrm>
            <a:off x="6608946" y="1138253"/>
            <a:ext cx="274320" cy="274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4" name="Graphic 8">
            <a:extLst>
              <a:ext uri="{FF2B5EF4-FFF2-40B4-BE49-F238E27FC236}">
                <a16:creationId xmlns:a16="http://schemas.microsoft.com/office/drawing/2014/main" id="{23333FBD-8531-43B7-A8E8-FC852AA9BEA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3">
            <a:extLst>
              <a:ext uri="{96DAC541-7B7A-43D3-8B79-37D633B846F1}">
                <asvg:svgBlip xmlns:asvg="http://schemas.microsoft.com/office/drawing/2016/SVG/main" r:embed="rId34"/>
              </a:ext>
            </a:extLst>
          </a:blip>
          <a:srcRect/>
          <a:stretch/>
        </p:blipFill>
        <p:spPr bwMode="auto">
          <a:xfrm>
            <a:off x="5713751" y="1133695"/>
            <a:ext cx="274320" cy="274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" name="Graphic 19">
            <a:extLst>
              <a:ext uri="{FF2B5EF4-FFF2-40B4-BE49-F238E27FC236}">
                <a16:creationId xmlns:a16="http://schemas.microsoft.com/office/drawing/2014/main" id="{43AC5BBF-D61D-4365-AEED-183EB329FE6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5">
            <a:extLst>
              <a:ext uri="{96DAC541-7B7A-43D3-8B79-37D633B846F1}">
                <asvg:svgBlip xmlns:asvg="http://schemas.microsoft.com/office/drawing/2016/SVG/main" r:embed="rId36"/>
              </a:ext>
            </a:extLst>
          </a:blip>
          <a:srcRect/>
          <a:stretch/>
        </p:blipFill>
        <p:spPr bwMode="auto">
          <a:xfrm>
            <a:off x="2504516" y="3904052"/>
            <a:ext cx="274320" cy="274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6" name="Graphic 7">
            <a:extLst>
              <a:ext uri="{FF2B5EF4-FFF2-40B4-BE49-F238E27FC236}">
                <a16:creationId xmlns:a16="http://schemas.microsoft.com/office/drawing/2014/main" id="{495526C1-FF7E-440C-BBC0-EEB6727FB73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7">
            <a:extLst>
              <a:ext uri="{96DAC541-7B7A-43D3-8B79-37D633B846F1}">
                <asvg:svgBlip xmlns:asvg="http://schemas.microsoft.com/office/drawing/2016/SVG/main" r:embed="rId38"/>
              </a:ext>
            </a:extLst>
          </a:blip>
          <a:srcRect/>
          <a:stretch/>
        </p:blipFill>
        <p:spPr bwMode="auto">
          <a:xfrm>
            <a:off x="9529635" y="1913863"/>
            <a:ext cx="274320" cy="274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7" name="Graphic 226">
            <a:extLst>
              <a:ext uri="{FF2B5EF4-FFF2-40B4-BE49-F238E27FC236}">
                <a16:creationId xmlns:a16="http://schemas.microsoft.com/office/drawing/2014/main" id="{4E8B6F2F-08CE-4694-96F5-FDB5CABCE816}"/>
              </a:ext>
            </a:extLst>
          </p:cNvPr>
          <p:cNvPicPr>
            <a:picLocks noChangeAspect="1"/>
          </p:cNvPicPr>
          <p:nvPr/>
        </p:nvPicPr>
        <p:blipFill>
          <a:blip r:embed="rId39">
            <a:extLst>
              <a:ext uri="{96DAC541-7B7A-43D3-8B79-37D633B846F1}">
                <asvg:svgBlip xmlns:asvg="http://schemas.microsoft.com/office/drawing/2016/SVG/main" r:embed="rId40"/>
              </a:ext>
            </a:extLst>
          </a:blip>
          <a:srcRect/>
          <a:stretch/>
        </p:blipFill>
        <p:spPr>
          <a:xfrm>
            <a:off x="9542082" y="2659558"/>
            <a:ext cx="274320" cy="274320"/>
          </a:xfrm>
          <a:prstGeom prst="rect">
            <a:avLst/>
          </a:prstGeom>
        </p:spPr>
      </p:pic>
      <p:pic>
        <p:nvPicPr>
          <p:cNvPr id="228" name="Graphic 15">
            <a:extLst>
              <a:ext uri="{FF2B5EF4-FFF2-40B4-BE49-F238E27FC236}">
                <a16:creationId xmlns:a16="http://schemas.microsoft.com/office/drawing/2014/main" id="{1451BC46-8AEF-4170-B921-A298B83E3E5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1">
            <a:extLst>
              <a:ext uri="{96DAC541-7B7A-43D3-8B79-37D633B846F1}">
                <asvg:svgBlip xmlns:asvg="http://schemas.microsoft.com/office/drawing/2016/SVG/main" r:embed="rId42"/>
              </a:ext>
            </a:extLst>
          </a:blip>
          <a:srcRect/>
          <a:stretch/>
        </p:blipFill>
        <p:spPr bwMode="auto">
          <a:xfrm>
            <a:off x="9526611" y="3985157"/>
            <a:ext cx="274320" cy="274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9" name="Graphic 17">
            <a:extLst>
              <a:ext uri="{FF2B5EF4-FFF2-40B4-BE49-F238E27FC236}">
                <a16:creationId xmlns:a16="http://schemas.microsoft.com/office/drawing/2014/main" id="{130699BC-3D65-4CB1-9A81-E892A8768CC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3">
            <a:extLst>
              <a:ext uri="{96DAC541-7B7A-43D3-8B79-37D633B846F1}">
                <asvg:svgBlip xmlns:asvg="http://schemas.microsoft.com/office/drawing/2016/SVG/main" r:embed="rId44"/>
              </a:ext>
            </a:extLst>
          </a:blip>
          <a:srcRect/>
          <a:stretch/>
        </p:blipFill>
        <p:spPr bwMode="auto">
          <a:xfrm>
            <a:off x="9536950" y="4761478"/>
            <a:ext cx="274320" cy="274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0" name="Graphic 21">
            <a:extLst>
              <a:ext uri="{FF2B5EF4-FFF2-40B4-BE49-F238E27FC236}">
                <a16:creationId xmlns:a16="http://schemas.microsoft.com/office/drawing/2014/main" id="{C26F0215-F6BA-4B97-9EDA-AA6B407171E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5">
            <a:extLst>
              <a:ext uri="{96DAC541-7B7A-43D3-8B79-37D633B846F1}">
                <asvg:svgBlip xmlns:asvg="http://schemas.microsoft.com/office/drawing/2016/SVG/main" r:embed="rId46"/>
              </a:ext>
            </a:extLst>
          </a:blip>
          <a:srcRect/>
          <a:stretch/>
        </p:blipFill>
        <p:spPr bwMode="auto">
          <a:xfrm>
            <a:off x="9537443" y="5425668"/>
            <a:ext cx="274320" cy="274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9" name="TextBox 12">
            <a:extLst>
              <a:ext uri="{FF2B5EF4-FFF2-40B4-BE49-F238E27FC236}">
                <a16:creationId xmlns:a16="http://schemas.microsoft.com/office/drawing/2014/main" id="{1946B6CD-232D-4A17-B22E-9F8075CDDD0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87617" y="4129359"/>
            <a:ext cx="851258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users</a:t>
            </a:r>
          </a:p>
        </p:txBody>
      </p:sp>
    </p:spTree>
    <p:extLst>
      <p:ext uri="{BB962C8B-B14F-4D97-AF65-F5344CB8AC3E}">
        <p14:creationId xmlns:p14="http://schemas.microsoft.com/office/powerpoint/2010/main" val="6443758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2C6148-E3E5-664B-8A24-89C2726A7A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3768" y="401065"/>
            <a:ext cx="10515600" cy="982412"/>
          </a:xfrm>
        </p:spPr>
        <p:txBody>
          <a:bodyPr/>
          <a:lstStyle/>
          <a:p>
            <a:r>
              <a:rPr lang="en-US" dirty="0"/>
              <a:t>Resources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ECCB9B0-CBBE-A041-9695-C37896486A2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For all service icons, refer to </a:t>
            </a:r>
            <a:r>
              <a:rPr lang="en-US" dirty="0">
                <a:hlinkClick r:id="rId2"/>
              </a:rPr>
              <a:t>AWS Architecture Icons</a:t>
            </a:r>
            <a:r>
              <a:rPr lang="en-US" dirty="0"/>
              <a:t>.</a:t>
            </a:r>
          </a:p>
          <a:p>
            <a:r>
              <a:rPr lang="en-US" dirty="0"/>
              <a:t>For more architecture diagrams, refer to </a:t>
            </a:r>
            <a:r>
              <a:rPr lang="en-US" dirty="0">
                <a:hlinkClick r:id="rId3"/>
              </a:rPr>
              <a:t>AWS Architecture Center</a:t>
            </a:r>
            <a:r>
              <a:rPr lang="en-US" dirty="0"/>
              <a:t>.</a:t>
            </a:r>
          </a:p>
          <a:p>
            <a:r>
              <a:rPr lang="en-US" dirty="0"/>
              <a:t>For more AWS best practices, refer to </a:t>
            </a:r>
            <a:r>
              <a:rPr lang="en-US" dirty="0">
                <a:hlinkClick r:id="rId4"/>
              </a:rPr>
              <a:t>AWS Well-Architected</a:t>
            </a:r>
            <a:r>
              <a:rPr lang="en-US" dirty="0"/>
              <a:t>.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/>
              <a:t>If you have suggestions about making this experience better, </a:t>
            </a:r>
            <a:r>
              <a:rPr lang="en-US" dirty="0">
                <a:hlinkClick r:id="rId5"/>
              </a:rPr>
              <a:t>provide feedback</a:t>
            </a:r>
            <a:r>
              <a:rPr lang="en-US" dirty="0"/>
              <a:t>.</a:t>
            </a:r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26C8BDD-2AC7-FD49-B718-D5C3842239D0}"/>
              </a:ext>
            </a:extLst>
          </p:cNvPr>
          <p:cNvSpPr txBox="1"/>
          <p:nvPr/>
        </p:nvSpPr>
        <p:spPr>
          <a:xfrm>
            <a:off x="673768" y="1174282"/>
            <a:ext cx="97311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To get started with customizing your architecture diagram, refer to the following resources.</a:t>
            </a:r>
          </a:p>
        </p:txBody>
      </p:sp>
    </p:spTree>
    <p:extLst>
      <p:ext uri="{BB962C8B-B14F-4D97-AF65-F5344CB8AC3E}">
        <p14:creationId xmlns:p14="http://schemas.microsoft.com/office/powerpoint/2010/main" val="249575969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58617</TotalTime>
  <Words>357</Words>
  <Application>Microsoft Office PowerPoint</Application>
  <PresentationFormat>Widescreen</PresentationFormat>
  <Paragraphs>70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Amazon Ember</vt:lpstr>
      <vt:lpstr>Arial</vt:lpstr>
      <vt:lpstr>Calibri</vt:lpstr>
      <vt:lpstr>Calibri Light</vt:lpstr>
      <vt:lpstr>Office Theme</vt:lpstr>
      <vt:lpstr>PowerPoint Presentation</vt:lpstr>
      <vt:lpstr>Resources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High Performance Computing on AWS</dc:title>
  <dc:subject/>
  <dc:creator>Amazon Web Services</dc:creator>
  <cp:keywords/>
  <dc:description/>
  <cp:lastModifiedBy>Courtright, Andrea</cp:lastModifiedBy>
  <cp:revision>100</cp:revision>
  <dcterms:created xsi:type="dcterms:W3CDTF">2020-07-21T19:38:25Z</dcterms:created>
  <dcterms:modified xsi:type="dcterms:W3CDTF">2023-08-11T19:51:42Z</dcterms:modified>
  <cp:category/>
</cp:coreProperties>
</file>