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76" r:id="rId2"/>
    <p:sldId id="27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by Chang" initials="DC" lastIdx="8" clrIdx="0">
    <p:extLst>
      <p:ext uri="{19B8F6BF-5375-455C-9EA6-DF929625EA0E}">
        <p15:presenceInfo xmlns:p15="http://schemas.microsoft.com/office/powerpoint/2012/main" userId="Debby Cha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C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1329"/>
    <p:restoredTop sz="94721"/>
  </p:normalViewPr>
  <p:slideViewPr>
    <p:cSldViewPr snapToGrid="0" snapToObjects="1">
      <p:cViewPr varScale="1">
        <p:scale>
          <a:sx n="131" d="100"/>
          <a:sy n="131" d="100"/>
        </p:scale>
        <p:origin x="144" y="7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B231-60EB-4C49-AAEF-269B5DFF8A47}" type="datetimeFigureOut">
              <a:rPr lang="en-US" smtClean="0"/>
              <a:t>6/13/2023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86CF6-1F11-0F42-9224-21A256809A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3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quip-amazon.com/5XEtAzI2yYvC/Code-Sample-Events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developer initiates an activity in AWS CI/CD pipeline such as push code changes. These activities create Amazon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CloudWatch events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EventBridge event rule detects the CloudWatch events and sends the event data to an Amazon Kinesis Firehose Delivery Stream. One event rule per event source.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event rule is also created to capture event data from Amazon CloudWatch Synthetics Canary if customer has set up the canary – only needed for MTTR.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Firehose uses a Lambda function for data transformation. It extracts relevant data and sends it to an Amazon S3 bucket.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Athena database queries the S3 data and returns the query result to an Amazon QuickSight.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QuickSight obtains the query result and builds dashboard displays for the management team.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236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0B15-2441-8C40-A7FF-E2A903BA0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EDCD3-FE1E-3A42-A167-0D7548E86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736C-3AF2-754D-B90D-CBD09313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6/13/2023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46406-6A04-E148-9208-C65993B6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5A83A-851E-1A44-9FCE-6FFD4813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80F3-24C0-CB47-9701-966500419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C93E1-0242-0D43-9778-62EBD48D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8B7D1-6415-D741-8ED7-723B58CD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6/13/2023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EDD59-7593-9648-BF09-F82F663A9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E32E3-4EBB-0146-BCB3-694DD543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9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1C21A-B8BD-4146-8AD7-8E9448250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2FC8A-61FE-DB4B-8F2A-FE5EDE2F0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F5535-45FC-9A44-81C9-97555F81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6/13/2023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AC401-C660-EF4F-B64A-0D14A2C6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AEFD-3CC8-8F44-9371-5A08F340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5C4C-80D1-964F-8C27-E6533D31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D3B0B-74C5-4245-AEBB-F278384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5128-5C99-924A-8235-4D35BDF56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6/13/2023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3A23-0936-5347-BCEE-94B0BBC5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E944D-764C-594E-89F2-A935820D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3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14EC-30FA-784D-89FE-065ABF8A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02DC6-75AF-934A-8CD0-3860E57B6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1C632-EFB6-984D-9E96-59FFF448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6/13/2023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414A-1C2C-F74E-966B-28ED86075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65928-0931-B243-805D-290462A0E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84D-AA29-BF47-A2C3-00F3CC6F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47C6-5414-4D49-B625-9F62F0182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F339C-0A28-6E45-9806-D043A1E2E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00151-3BFF-394D-AA82-5EC5D874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6/13/2023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515EA-2174-8A4C-9226-DDCFAF19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A7A2B-22F6-B34E-AAAA-F650C35A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9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5B524-B009-1849-954B-63F1A2B2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A1271-2C8E-744E-B3A6-F1F4D0BD5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C27E9-0BB9-684A-83E9-B98AEBE76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C2C89-FB2B-2848-9CBC-845ACD8AEE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8A7B3-5BB6-F142-8991-B826A35EB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7F6A90-BCA7-A844-BDD1-229C0142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6/13/2023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70EB13-5D11-5449-9512-61522443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989CFB-D3AA-5D40-8CD5-82FB72E23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5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C06F-E9D1-9848-8730-019EDC09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6A42A-BD0A-6044-B98A-667A10B9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6/13/2023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F7CE-1782-F34B-8546-4418076A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4FECA-CEB6-EA48-989E-76920583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25ACDC-A542-1644-ACC8-03BEFDCE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6/13/2023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3CAD7-D680-3248-89AC-406C3A2F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4454D-3F33-CF4C-AAEA-B9C5C328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2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DC62-3092-4F47-B1CE-3F896D09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C02A2-C681-EC4D-883E-EDD4C9F35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3D7A2-001A-E546-90B4-92D80CF48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759-F5A3-D041-9C49-871DE939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6/13/2023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6F5AD-6FC4-0546-BCC8-1996C15E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7A332-74A7-C049-9406-D84CFB5A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51D8-6D19-DF4B-9F98-C7AC0FFEE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56044-1EBB-F64A-B5BC-EF7CA4262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5DFA7-FA61-E240-8E13-D17D1C0DA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96980-11CA-3B45-AE34-01194C85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6/13/2023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CCDDE-3E46-2544-ACD5-1F7475EA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FCE0F-973C-2D41-A199-7D2984F7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3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15F298-9AE0-F440-B542-5F54802A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9FAE3-2B3B-D548-B56B-CE84E6538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3DF35-730C-C244-B98A-CB1C9F82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802BD-3636-C34F-81A0-C5C670484C61}" type="datetimeFigureOut">
              <a:rPr lang="en-US" smtClean="0"/>
              <a:t>6/13/2023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F7E14-3D8F-1644-8351-8BCD9C2C7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0F83-AAFE-764D-9B87-A488A02A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18" Type="http://schemas.openxmlformats.org/officeDocument/2006/relationships/image" Target="../media/image15.svg"/><Relationship Id="rId26" Type="http://schemas.openxmlformats.org/officeDocument/2006/relationships/image" Target="../media/image23.svg"/><Relationship Id="rId3" Type="http://schemas.openxmlformats.org/officeDocument/2006/relationships/image" Target="../media/image1.png"/><Relationship Id="rId21" Type="http://schemas.openxmlformats.org/officeDocument/2006/relationships/image" Target="../media/image18.png"/><Relationship Id="rId7" Type="http://schemas.openxmlformats.org/officeDocument/2006/relationships/image" Target="../media/image4.png"/><Relationship Id="rId12" Type="http://schemas.openxmlformats.org/officeDocument/2006/relationships/image" Target="../media/image9.svg"/><Relationship Id="rId17" Type="http://schemas.openxmlformats.org/officeDocument/2006/relationships/image" Target="../media/image14.png"/><Relationship Id="rId25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svg"/><Relationship Id="rId20" Type="http://schemas.openxmlformats.org/officeDocument/2006/relationships/image" Target="../media/image17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24" Type="http://schemas.openxmlformats.org/officeDocument/2006/relationships/image" Target="../media/image21.svg"/><Relationship Id="rId5" Type="http://schemas.openxmlformats.org/officeDocument/2006/relationships/hyperlink" Target="https://docs.aws.amazon.com/architecture-diagrams/latest/secure-htap-data-architecture-with-tidb-cloud/secure-htap-data-architecture-with-tidb-cloud.html" TargetMode="External"/><Relationship Id="rId15" Type="http://schemas.openxmlformats.org/officeDocument/2006/relationships/image" Target="../media/image12.png"/><Relationship Id="rId23" Type="http://schemas.openxmlformats.org/officeDocument/2006/relationships/image" Target="../media/image20.png"/><Relationship Id="rId10" Type="http://schemas.openxmlformats.org/officeDocument/2006/relationships/image" Target="../media/image7.svg"/><Relationship Id="rId19" Type="http://schemas.openxmlformats.org/officeDocument/2006/relationships/image" Target="../media/image16.png"/><Relationship Id="rId4" Type="http://schemas.openxmlformats.org/officeDocument/2006/relationships/image" Target="../media/image2.svg"/><Relationship Id="rId9" Type="http://schemas.openxmlformats.org/officeDocument/2006/relationships/image" Target="../media/image6.png"/><Relationship Id="rId14" Type="http://schemas.openxmlformats.org/officeDocument/2006/relationships/image" Target="../media/image11.svg"/><Relationship Id="rId22" Type="http://schemas.openxmlformats.org/officeDocument/2006/relationships/image" Target="../media/image19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architectur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-feedback.aws.amazon.com/feedback.jsp?feedback_destination_id=a0d18259-7974-4e8f-8382-0a4be53f4374&amp;topic_url=http://docs.aws.amazon.com/en_us/architecture-diagrams/latest/high-performance-computing-on-aws/high-performance-computing-on-aws.html" TargetMode="External"/><Relationship Id="rId4" Type="http://schemas.openxmlformats.org/officeDocument/2006/relationships/hyperlink" Target="https://aws.amazon.com/architecture/well-architected/?wa-lens-whitepapers.sort-by=item.additionalFields.sortDate&amp;wa-lens-whitepapers.sort-order=des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1271BE9C-FDD5-DC4D-9BA5-3B7493EA2D8F}"/>
              </a:ext>
            </a:extLst>
          </p:cNvPr>
          <p:cNvSpPr txBox="1"/>
          <p:nvPr/>
        </p:nvSpPr>
        <p:spPr>
          <a:xfrm>
            <a:off x="95668" y="134489"/>
            <a:ext cx="62719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Secure HTAP Data Architecture Using TiDB Cloud</a:t>
            </a:r>
          </a:p>
        </p:txBody>
      </p:sp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2023, Amazon Web Services, Inc. or its affiliates. All rights reserved.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4BEBEF-567F-BD43-B598-F246075C6BF3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For the architecture description, refer to the </a:t>
            </a:r>
            <a:r>
              <a:rPr lang="en-US" sz="1400" dirty="0">
                <a:hlinkClick r:id="rId5"/>
              </a:rPr>
              <a:t>full diagram</a:t>
            </a:r>
            <a:r>
              <a:rPr lang="en-US" sz="1400" dirty="0"/>
              <a:t>. 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FE802846-944E-41DE-9984-1E7858016818}"/>
              </a:ext>
            </a:extLst>
          </p:cNvPr>
          <p:cNvSpPr/>
          <p:nvPr/>
        </p:nvSpPr>
        <p:spPr>
          <a:xfrm>
            <a:off x="2677435" y="1162833"/>
            <a:ext cx="7638192" cy="4800600"/>
          </a:xfrm>
          <a:prstGeom prst="rect">
            <a:avLst/>
          </a:prstGeom>
          <a:noFill/>
          <a:ln w="12700">
            <a:solidFill>
              <a:srgbClr val="141B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<a:noAutofit/>
          </a:bodyPr>
          <a:lstStyle/>
          <a:p>
            <a:pPr algn="l"/>
            <a:r>
              <a:rPr lang="en-US" sz="12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Cloud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F9D9CA23-696F-4698-8206-A830B0566DA8}"/>
              </a:ext>
            </a:extLst>
          </p:cNvPr>
          <p:cNvSpPr txBox="1"/>
          <p:nvPr/>
        </p:nvSpPr>
        <p:spPr>
          <a:xfrm>
            <a:off x="3439435" y="2915433"/>
            <a:ext cx="845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rgbClr val="545B64"/>
                </a:solidFill>
                <a:latin typeface="Amazon Ember" charset="0"/>
                <a:ea typeface="Amazon Ember" charset="0"/>
                <a:cs typeface="Amazon Ember" charset="0"/>
              </a:rPr>
              <a:t>Amazon</a:t>
            </a:r>
          </a:p>
          <a:p>
            <a:pPr algn="ctr"/>
            <a:r>
              <a:rPr lang="en-US" sz="900" dirty="0">
                <a:solidFill>
                  <a:srgbClr val="545B64"/>
                </a:solidFill>
                <a:latin typeface="Amazon Ember" charset="0"/>
                <a:ea typeface="Amazon Ember" charset="0"/>
                <a:cs typeface="Amazon Ember" charset="0"/>
              </a:rPr>
              <a:t>API Gateway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476ECB67-408C-4DE3-990D-E5A857D30030}"/>
              </a:ext>
            </a:extLst>
          </p:cNvPr>
          <p:cNvSpPr txBox="1"/>
          <p:nvPr/>
        </p:nvSpPr>
        <p:spPr>
          <a:xfrm>
            <a:off x="3440998" y="3919481"/>
            <a:ext cx="91884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rgbClr val="545B64"/>
                </a:solidFill>
                <a:latin typeface="Amazon Ember" charset="0"/>
                <a:ea typeface="Amazon Ember" charset="0"/>
                <a:cs typeface="Amazon Ember" charset="0"/>
              </a:rPr>
              <a:t>AWS AppSync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67DA364-EAA6-4E94-8E15-DF4AAF0EA63C}"/>
              </a:ext>
            </a:extLst>
          </p:cNvPr>
          <p:cNvSpPr txBox="1"/>
          <p:nvPr/>
        </p:nvSpPr>
        <p:spPr>
          <a:xfrm>
            <a:off x="4434517" y="3488870"/>
            <a:ext cx="88357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rgbClr val="545B64"/>
                </a:solidFill>
                <a:latin typeface="Amazon Ember" charset="0"/>
                <a:ea typeface="Amazon Ember" charset="0"/>
                <a:cs typeface="Amazon Ember" charset="0"/>
              </a:rPr>
              <a:t>AWS Lambda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E4CEA451-01FE-4D43-85D0-51257CD7879A}"/>
              </a:ext>
            </a:extLst>
          </p:cNvPr>
          <p:cNvSpPr txBox="1"/>
          <p:nvPr/>
        </p:nvSpPr>
        <p:spPr>
          <a:xfrm>
            <a:off x="3716969" y="5129032"/>
            <a:ext cx="121379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rgbClr val="545B64"/>
                </a:solidFill>
                <a:latin typeface="Amazon Ember" charset="0"/>
                <a:ea typeface="Amazon Ember" charset="0"/>
                <a:cs typeface="Amazon Ember" charset="0"/>
              </a:rPr>
              <a:t>Amazon QuickSight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D722BEC8-EA56-43AE-9E6F-458C9D5A8264}"/>
              </a:ext>
            </a:extLst>
          </p:cNvPr>
          <p:cNvSpPr txBox="1"/>
          <p:nvPr/>
        </p:nvSpPr>
        <p:spPr>
          <a:xfrm>
            <a:off x="5380912" y="3434412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rgbClr val="545B64"/>
                </a:solidFill>
                <a:latin typeface="Amazon Ember" charset="0"/>
                <a:ea typeface="Amazon Ember" charset="0"/>
                <a:cs typeface="Amazon Ember" charset="0"/>
              </a:rPr>
              <a:t>Amazon</a:t>
            </a:r>
          </a:p>
          <a:p>
            <a:pPr algn="ctr"/>
            <a:r>
              <a:rPr lang="en-US" sz="900" dirty="0">
                <a:solidFill>
                  <a:srgbClr val="545B64"/>
                </a:solidFill>
                <a:latin typeface="Amazon Ember" charset="0"/>
                <a:ea typeface="Amazon Ember" charset="0"/>
                <a:cs typeface="Amazon Ember" charset="0"/>
              </a:rPr>
              <a:t>VPC endpoint</a:t>
            </a: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C16402CF-7217-4CFC-B06E-F6473F2EA4A1}"/>
              </a:ext>
            </a:extLst>
          </p:cNvPr>
          <p:cNvSpPr/>
          <p:nvPr/>
        </p:nvSpPr>
        <p:spPr>
          <a:xfrm>
            <a:off x="2826419" y="1639670"/>
            <a:ext cx="3946477" cy="4095163"/>
          </a:xfrm>
          <a:prstGeom prst="rect">
            <a:avLst/>
          </a:prstGeom>
          <a:noFill/>
          <a:ln w="12700">
            <a:solidFill>
              <a:srgbClr val="E715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 account</a:t>
            </a:r>
          </a:p>
        </p:txBody>
      </p:sp>
      <p:cxnSp>
        <p:nvCxnSpPr>
          <p:cNvPr id="156" name="Straight Arrow Connector 155">
            <a:extLst>
              <a:ext uri="{FF2B5EF4-FFF2-40B4-BE49-F238E27FC236}">
                <a16:creationId xmlns:a16="http://schemas.microsoft.com/office/drawing/2014/main" id="{32F20A7C-1747-4083-9FF4-55580B6F0326}"/>
              </a:ext>
            </a:extLst>
          </p:cNvPr>
          <p:cNvCxnSpPr>
            <a:cxnSpLocks/>
          </p:cNvCxnSpPr>
          <p:nvPr/>
        </p:nvCxnSpPr>
        <p:spPr>
          <a:xfrm>
            <a:off x="5096496" y="3200893"/>
            <a:ext cx="526955" cy="727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Rectangle 156">
            <a:extLst>
              <a:ext uri="{FF2B5EF4-FFF2-40B4-BE49-F238E27FC236}">
                <a16:creationId xmlns:a16="http://schemas.microsoft.com/office/drawing/2014/main" id="{991933E7-9F3E-4440-8A05-400B7212170F}"/>
              </a:ext>
            </a:extLst>
          </p:cNvPr>
          <p:cNvSpPr/>
          <p:nvPr/>
        </p:nvSpPr>
        <p:spPr>
          <a:xfrm>
            <a:off x="3210835" y="2037052"/>
            <a:ext cx="3276600" cy="2173781"/>
          </a:xfrm>
          <a:prstGeom prst="rect">
            <a:avLst/>
          </a:prstGeom>
          <a:noFill/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<a:noAutofit/>
          </a:bodyPr>
          <a:lstStyle/>
          <a:p>
            <a:pPr algn="l"/>
            <a:r>
              <a:rPr lang="en-US" sz="1200" dirty="0">
                <a:ln w="0"/>
                <a:solidFill>
                  <a:srgbClr val="8C4FFF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VPC</a:t>
            </a: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12BA19F5-1ECA-4F47-8DF8-236DD21157E2}"/>
              </a:ext>
            </a:extLst>
          </p:cNvPr>
          <p:cNvSpPr/>
          <p:nvPr/>
        </p:nvSpPr>
        <p:spPr>
          <a:xfrm>
            <a:off x="3210835" y="4287033"/>
            <a:ext cx="3276600" cy="1295400"/>
          </a:xfrm>
          <a:prstGeom prst="rect">
            <a:avLst/>
          </a:prstGeom>
          <a:noFill/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<a:noAutofit/>
          </a:bodyPr>
          <a:lstStyle/>
          <a:p>
            <a:pPr algn="l"/>
            <a:r>
              <a:rPr lang="en-US" sz="1200" dirty="0">
                <a:ln w="0"/>
                <a:solidFill>
                  <a:srgbClr val="8C4FFF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VPC</a:t>
            </a: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787D6DA3-1085-4745-AD0B-3AE5D055D3E6}"/>
              </a:ext>
            </a:extLst>
          </p:cNvPr>
          <p:cNvSpPr txBox="1"/>
          <p:nvPr/>
        </p:nvSpPr>
        <p:spPr>
          <a:xfrm>
            <a:off x="5392610" y="5137313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rgbClr val="545B64"/>
                </a:solidFill>
                <a:latin typeface="Amazon Ember" charset="0"/>
                <a:ea typeface="Amazon Ember" charset="0"/>
                <a:cs typeface="Amazon Ember" charset="0"/>
              </a:rPr>
              <a:t>Amazon</a:t>
            </a:r>
          </a:p>
          <a:p>
            <a:pPr algn="ctr"/>
            <a:r>
              <a:rPr lang="en-US" sz="900" dirty="0">
                <a:solidFill>
                  <a:srgbClr val="545B64"/>
                </a:solidFill>
                <a:latin typeface="Amazon Ember" charset="0"/>
                <a:ea typeface="Amazon Ember" charset="0"/>
                <a:cs typeface="Amazon Ember" charset="0"/>
              </a:rPr>
              <a:t>VPC endpoint</a:t>
            </a:r>
          </a:p>
        </p:txBody>
      </p:sp>
      <p:cxnSp>
        <p:nvCxnSpPr>
          <p:cNvPr id="160" name="Straight Arrow Connector 159">
            <a:extLst>
              <a:ext uri="{FF2B5EF4-FFF2-40B4-BE49-F238E27FC236}">
                <a16:creationId xmlns:a16="http://schemas.microsoft.com/office/drawing/2014/main" id="{C2283B91-27E7-4E11-A9DC-EDDD4EE61DF5}"/>
              </a:ext>
            </a:extLst>
          </p:cNvPr>
          <p:cNvCxnSpPr>
            <a:cxnSpLocks/>
          </p:cNvCxnSpPr>
          <p:nvPr/>
        </p:nvCxnSpPr>
        <p:spPr>
          <a:xfrm>
            <a:off x="4519683" y="4912770"/>
            <a:ext cx="1087381" cy="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Rectangle 160">
            <a:extLst>
              <a:ext uri="{FF2B5EF4-FFF2-40B4-BE49-F238E27FC236}">
                <a16:creationId xmlns:a16="http://schemas.microsoft.com/office/drawing/2014/main" id="{290648EE-6611-4200-ABF1-C8931DC3067A}"/>
              </a:ext>
            </a:extLst>
          </p:cNvPr>
          <p:cNvSpPr/>
          <p:nvPr/>
        </p:nvSpPr>
        <p:spPr>
          <a:xfrm>
            <a:off x="7630435" y="1620033"/>
            <a:ext cx="2494400" cy="4114800"/>
          </a:xfrm>
          <a:prstGeom prst="rect">
            <a:avLst/>
          </a:prstGeom>
          <a:noFill/>
          <a:ln w="12700">
            <a:solidFill>
              <a:srgbClr val="E715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provider account</a:t>
            </a:r>
          </a:p>
        </p:txBody>
      </p:sp>
      <p:pic>
        <p:nvPicPr>
          <p:cNvPr id="162" name="Picture 161">
            <a:extLst>
              <a:ext uri="{FF2B5EF4-FFF2-40B4-BE49-F238E27FC236}">
                <a16:creationId xmlns:a16="http://schemas.microsoft.com/office/drawing/2014/main" id="{C149C05D-DBE2-4EAA-85F7-AB69C96301D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88270" y="3641562"/>
            <a:ext cx="564690" cy="457200"/>
          </a:xfrm>
          <a:prstGeom prst="rect">
            <a:avLst/>
          </a:prstGeom>
        </p:spPr>
      </p:pic>
      <p:sp>
        <p:nvSpPr>
          <p:cNvPr id="163" name="TextBox 162">
            <a:extLst>
              <a:ext uri="{FF2B5EF4-FFF2-40B4-BE49-F238E27FC236}">
                <a16:creationId xmlns:a16="http://schemas.microsoft.com/office/drawing/2014/main" id="{E7BCDFDB-FDC7-4D30-B7E8-3088A534D1C9}"/>
              </a:ext>
            </a:extLst>
          </p:cNvPr>
          <p:cNvSpPr txBox="1"/>
          <p:nvPr/>
        </p:nvSpPr>
        <p:spPr>
          <a:xfrm>
            <a:off x="8544835" y="4166009"/>
            <a:ext cx="8382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rgbClr val="545B64"/>
                </a:solidFill>
                <a:latin typeface="Amazon Ember" charset="0"/>
                <a:ea typeface="Amazon Ember" charset="0"/>
                <a:cs typeface="Amazon Ember" charset="0"/>
              </a:rPr>
              <a:t>TiDB cluster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AFADA7D3-03CE-45AD-80A1-6F69777D76FD}"/>
              </a:ext>
            </a:extLst>
          </p:cNvPr>
          <p:cNvSpPr/>
          <p:nvPr/>
        </p:nvSpPr>
        <p:spPr>
          <a:xfrm>
            <a:off x="7859035" y="2235922"/>
            <a:ext cx="2112563" cy="3194111"/>
          </a:xfrm>
          <a:prstGeom prst="rect">
            <a:avLst/>
          </a:prstGeom>
          <a:noFill/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<a:noAutofit/>
          </a:bodyPr>
          <a:lstStyle/>
          <a:p>
            <a:pPr algn="l"/>
            <a:r>
              <a:rPr lang="en-US" sz="1200" dirty="0">
                <a:ln w="0"/>
                <a:solidFill>
                  <a:srgbClr val="8C4FFF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VPC</a:t>
            </a:r>
          </a:p>
        </p:txBody>
      </p:sp>
      <p:sp>
        <p:nvSpPr>
          <p:cNvPr id="165" name="NumBox 2">
            <a:extLst>
              <a:ext uri="{FF2B5EF4-FFF2-40B4-BE49-F238E27FC236}">
                <a16:creationId xmlns:a16="http://schemas.microsoft.com/office/drawing/2014/main" id="{FF63EF4E-CE72-4F5F-9A8F-2FB738AE439A}"/>
              </a:ext>
            </a:extLst>
          </p:cNvPr>
          <p:cNvSpPr/>
          <p:nvPr/>
        </p:nvSpPr>
        <p:spPr>
          <a:xfrm>
            <a:off x="8836188" y="2830268"/>
            <a:ext cx="274320" cy="274519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charset="0"/>
                <a:ea typeface="Amazon Ember" charset="0"/>
                <a:cs typeface="Amazon Ember" charset="0"/>
              </a:rPr>
              <a:t>3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9D74FA33-EA71-4972-8F2A-C520B1062607}"/>
              </a:ext>
            </a:extLst>
          </p:cNvPr>
          <p:cNvSpPr txBox="1"/>
          <p:nvPr/>
        </p:nvSpPr>
        <p:spPr>
          <a:xfrm>
            <a:off x="6851708" y="4125669"/>
            <a:ext cx="769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rgbClr val="545B64"/>
                </a:solidFill>
                <a:latin typeface="Amazon Ember" charset="0"/>
                <a:ea typeface="Amazon Ember" charset="0"/>
                <a:cs typeface="Amazon Ember" charset="0"/>
              </a:rPr>
              <a:t>AWS </a:t>
            </a:r>
          </a:p>
          <a:p>
            <a:pPr algn="ctr"/>
            <a:r>
              <a:rPr lang="en-US" sz="900" dirty="0">
                <a:solidFill>
                  <a:srgbClr val="545B64"/>
                </a:solidFill>
                <a:latin typeface="Amazon Ember" charset="0"/>
                <a:ea typeface="Amazon Ember" charset="0"/>
                <a:cs typeface="Amazon Ember" charset="0"/>
              </a:rPr>
              <a:t>PrivateLink</a:t>
            </a: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85B0A235-9A48-4AD0-BEC8-DDAF87918EC8}"/>
              </a:ext>
            </a:extLst>
          </p:cNvPr>
          <p:cNvSpPr/>
          <p:nvPr/>
        </p:nvSpPr>
        <p:spPr>
          <a:xfrm>
            <a:off x="8011435" y="3238162"/>
            <a:ext cx="1828800" cy="1353671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rgbClr val="5A6B8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endpoint service</a:t>
            </a:r>
          </a:p>
        </p:txBody>
      </p:sp>
      <p:cxnSp>
        <p:nvCxnSpPr>
          <p:cNvPr id="168" name="Elbow Connector 74">
            <a:extLst>
              <a:ext uri="{FF2B5EF4-FFF2-40B4-BE49-F238E27FC236}">
                <a16:creationId xmlns:a16="http://schemas.microsoft.com/office/drawing/2014/main" id="{4F3A61D8-A8B9-4ABE-860E-6751DEF81A6C}"/>
              </a:ext>
            </a:extLst>
          </p:cNvPr>
          <p:cNvCxnSpPr>
            <a:cxnSpLocks/>
          </p:cNvCxnSpPr>
          <p:nvPr/>
        </p:nvCxnSpPr>
        <p:spPr>
          <a:xfrm>
            <a:off x="6080651" y="3201620"/>
            <a:ext cx="940184" cy="552013"/>
          </a:xfrm>
          <a:prstGeom prst="bentConnector3">
            <a:avLst>
              <a:gd name="adj1" fmla="val 58582"/>
            </a:avLst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Elbow Connector 78">
            <a:extLst>
              <a:ext uri="{FF2B5EF4-FFF2-40B4-BE49-F238E27FC236}">
                <a16:creationId xmlns:a16="http://schemas.microsoft.com/office/drawing/2014/main" id="{240A1B3E-F94F-4D37-97BE-F1DD91FA90A0}"/>
              </a:ext>
            </a:extLst>
          </p:cNvPr>
          <p:cNvCxnSpPr>
            <a:cxnSpLocks/>
          </p:cNvCxnSpPr>
          <p:nvPr/>
        </p:nvCxnSpPr>
        <p:spPr>
          <a:xfrm>
            <a:off x="4102880" y="2713946"/>
            <a:ext cx="542308" cy="385263"/>
          </a:xfrm>
          <a:prstGeom prst="bentConnector3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Elbow Connector 79">
            <a:extLst>
              <a:ext uri="{FF2B5EF4-FFF2-40B4-BE49-F238E27FC236}">
                <a16:creationId xmlns:a16="http://schemas.microsoft.com/office/drawing/2014/main" id="{56626B7C-D3D4-4C3C-840A-0A252AFE48BE}"/>
              </a:ext>
            </a:extLst>
          </p:cNvPr>
          <p:cNvCxnSpPr>
            <a:cxnSpLocks/>
          </p:cNvCxnSpPr>
          <p:nvPr/>
        </p:nvCxnSpPr>
        <p:spPr>
          <a:xfrm flipV="1">
            <a:off x="4098341" y="3287469"/>
            <a:ext cx="537882" cy="389964"/>
          </a:xfrm>
          <a:prstGeom prst="bentConnector3">
            <a:avLst>
              <a:gd name="adj1" fmla="val 50000"/>
            </a:avLst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NumBox 1">
            <a:extLst>
              <a:ext uri="{FF2B5EF4-FFF2-40B4-BE49-F238E27FC236}">
                <a16:creationId xmlns:a16="http://schemas.microsoft.com/office/drawing/2014/main" id="{508A34E1-7D68-487E-B5A9-81A347EEF1C6}"/>
              </a:ext>
            </a:extLst>
          </p:cNvPr>
          <p:cNvSpPr/>
          <p:nvPr/>
        </p:nvSpPr>
        <p:spPr>
          <a:xfrm>
            <a:off x="4725870" y="2561327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charset="0"/>
                <a:ea typeface="Amazon Ember" charset="0"/>
                <a:cs typeface="Amazon Ember" charset="0"/>
              </a:rPr>
              <a:t>1</a:t>
            </a:r>
          </a:p>
        </p:txBody>
      </p:sp>
      <p:sp>
        <p:nvSpPr>
          <p:cNvPr id="172" name="NumBox 3">
            <a:extLst>
              <a:ext uri="{FF2B5EF4-FFF2-40B4-BE49-F238E27FC236}">
                <a16:creationId xmlns:a16="http://schemas.microsoft.com/office/drawing/2014/main" id="{5B69D99D-6C86-48BD-AF84-605814F94028}"/>
              </a:ext>
            </a:extLst>
          </p:cNvPr>
          <p:cNvSpPr/>
          <p:nvPr/>
        </p:nvSpPr>
        <p:spPr>
          <a:xfrm>
            <a:off x="4963435" y="4515633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charset="0"/>
                <a:ea typeface="Amazon Ember" charset="0"/>
                <a:cs typeface="Amazon Ember" charset="0"/>
              </a:rPr>
              <a:t>4</a:t>
            </a:r>
          </a:p>
        </p:txBody>
      </p:sp>
      <p:sp>
        <p:nvSpPr>
          <p:cNvPr id="173" name="NumBox 2">
            <a:extLst>
              <a:ext uri="{FF2B5EF4-FFF2-40B4-BE49-F238E27FC236}">
                <a16:creationId xmlns:a16="http://schemas.microsoft.com/office/drawing/2014/main" id="{F0B1A517-18E4-4231-BB70-327484CADF50}"/>
              </a:ext>
            </a:extLst>
          </p:cNvPr>
          <p:cNvSpPr/>
          <p:nvPr/>
        </p:nvSpPr>
        <p:spPr>
          <a:xfrm>
            <a:off x="7097035" y="3238163"/>
            <a:ext cx="274320" cy="274519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charset="0"/>
                <a:ea typeface="Amazon Ember" charset="0"/>
                <a:cs typeface="Amazon Ember" charset="0"/>
              </a:rPr>
              <a:t>2</a:t>
            </a:r>
          </a:p>
        </p:txBody>
      </p:sp>
      <p:cxnSp>
        <p:nvCxnSpPr>
          <p:cNvPr id="174" name="Straight Arrow Connector 173">
            <a:extLst>
              <a:ext uri="{FF2B5EF4-FFF2-40B4-BE49-F238E27FC236}">
                <a16:creationId xmlns:a16="http://schemas.microsoft.com/office/drawing/2014/main" id="{C5B95B0B-0967-4C02-B432-03A9B43CF701}"/>
              </a:ext>
            </a:extLst>
          </p:cNvPr>
          <p:cNvCxnSpPr>
            <a:cxnSpLocks/>
          </p:cNvCxnSpPr>
          <p:nvPr/>
        </p:nvCxnSpPr>
        <p:spPr>
          <a:xfrm>
            <a:off x="7478035" y="3879138"/>
            <a:ext cx="1161837" cy="3586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5" name="Graphic 24">
            <a:extLst>
              <a:ext uri="{FF2B5EF4-FFF2-40B4-BE49-F238E27FC236}">
                <a16:creationId xmlns:a16="http://schemas.microsoft.com/office/drawing/2014/main" id="{4F90C327-793B-4C12-92C3-CA86DE2C51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2735" y="2474941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6" name="Graphic 15">
            <a:extLst>
              <a:ext uri="{FF2B5EF4-FFF2-40B4-BE49-F238E27FC236}">
                <a16:creationId xmlns:a16="http://schemas.microsoft.com/office/drawing/2014/main" id="{6DC02D76-0C8A-48E8-8596-221AFC9277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2735" y="3601233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7" name="Group 25">
            <a:extLst>
              <a:ext uri="{FF2B5EF4-FFF2-40B4-BE49-F238E27FC236}">
                <a16:creationId xmlns:a16="http://schemas.microsoft.com/office/drawing/2014/main" id="{595B79B2-1C46-4FF3-B03B-0A98DAA39772}"/>
              </a:ext>
            </a:extLst>
          </p:cNvPr>
          <p:cNvGrpSpPr>
            <a:grpSpLocks/>
          </p:cNvGrpSpPr>
          <p:nvPr/>
        </p:nvGrpSpPr>
        <p:grpSpPr bwMode="auto">
          <a:xfrm>
            <a:off x="2521046" y="2722691"/>
            <a:ext cx="1120084" cy="954738"/>
            <a:chOff x="2669195" y="1581395"/>
            <a:chExt cx="1483626" cy="369255"/>
          </a:xfrm>
        </p:grpSpPr>
        <p:sp>
          <p:nvSpPr>
            <p:cNvPr id="178" name="Freeform 23">
              <a:extLst>
                <a:ext uri="{FF2B5EF4-FFF2-40B4-BE49-F238E27FC236}">
                  <a16:creationId xmlns:a16="http://schemas.microsoft.com/office/drawing/2014/main" id="{61076F12-5A4C-45E8-B80B-17F888C12F95}"/>
                </a:ext>
              </a:extLst>
            </p:cNvPr>
            <p:cNvSpPr/>
            <p:nvPr/>
          </p:nvSpPr>
          <p:spPr>
            <a:xfrm rot="10800000">
              <a:off x="3247894" y="1581395"/>
              <a:ext cx="904927" cy="369255"/>
            </a:xfrm>
            <a:custGeom>
              <a:avLst/>
              <a:gdLst>
                <a:gd name="connsiteX0" fmla="*/ 0 w 622300"/>
                <a:gd name="connsiteY0" fmla="*/ 0 h 1574800"/>
                <a:gd name="connsiteX1" fmla="*/ 622300 w 622300"/>
                <a:gd name="connsiteY1" fmla="*/ 0 h 1574800"/>
                <a:gd name="connsiteX2" fmla="*/ 622300 w 622300"/>
                <a:gd name="connsiteY2" fmla="*/ 1574800 h 1574800"/>
                <a:gd name="connsiteX3" fmla="*/ 482600 w 622300"/>
                <a:gd name="connsiteY3" fmla="*/ 1574800 h 1574800"/>
                <a:gd name="connsiteX4" fmla="*/ 0 w 622300"/>
                <a:gd name="connsiteY4" fmla="*/ 1574800 h 157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2300" h="1574800">
                  <a:moveTo>
                    <a:pt x="0" y="0"/>
                  </a:moveTo>
                  <a:lnTo>
                    <a:pt x="622300" y="0"/>
                  </a:lnTo>
                  <a:lnTo>
                    <a:pt x="622300" y="1574800"/>
                  </a:lnTo>
                  <a:lnTo>
                    <a:pt x="482600" y="1574800"/>
                  </a:lnTo>
                  <a:lnTo>
                    <a:pt x="0" y="1574800"/>
                  </a:lnTo>
                </a:path>
              </a:pathLst>
            </a:custGeom>
            <a:noFill/>
            <a:ln w="12700">
              <a:solidFill>
                <a:schemeClr val="tx2"/>
              </a:solidFill>
              <a:headEnd type="arrow" w="med" len="sm"/>
              <a:tailEnd type="arrow" w="med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cxnSp>
          <p:nvCxnSpPr>
            <p:cNvPr id="179" name="Straight Arrow Connector 178">
              <a:extLst>
                <a:ext uri="{FF2B5EF4-FFF2-40B4-BE49-F238E27FC236}">
                  <a16:creationId xmlns:a16="http://schemas.microsoft.com/office/drawing/2014/main" id="{65DBB55A-DC69-4DBE-8CB9-B584A05180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69195" y="1765901"/>
              <a:ext cx="587265" cy="444"/>
            </a:xfrm>
            <a:prstGeom prst="straightConnector1">
              <a:avLst/>
            </a:prstGeom>
            <a:ln w="12700">
              <a:solidFill>
                <a:srgbClr val="545B64"/>
              </a:solidFill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0" name="Rectangle 179">
            <a:extLst>
              <a:ext uri="{FF2B5EF4-FFF2-40B4-BE49-F238E27FC236}">
                <a16:creationId xmlns:a16="http://schemas.microsoft.com/office/drawing/2014/main" id="{1F8CC3D5-1F02-440B-A775-A86A06D9EAB5}"/>
              </a:ext>
            </a:extLst>
          </p:cNvPr>
          <p:cNvSpPr/>
          <p:nvPr/>
        </p:nvSpPr>
        <p:spPr>
          <a:xfrm>
            <a:off x="1711745" y="1928625"/>
            <a:ext cx="813289" cy="2678499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rgbClr val="5A6B86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clients</a:t>
            </a:r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B0335767-EEC7-497A-AB25-55D30C475E32}"/>
              </a:ext>
            </a:extLst>
          </p:cNvPr>
          <p:cNvSpPr txBox="1"/>
          <p:nvPr/>
        </p:nvSpPr>
        <p:spPr>
          <a:xfrm>
            <a:off x="1830001" y="4104153"/>
            <a:ext cx="5838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solidFill>
                  <a:srgbClr val="545B64"/>
                </a:solidFill>
                <a:latin typeface="Amazon Ember" charset="0"/>
                <a:ea typeface="Amazon Ember" charset="0"/>
                <a:cs typeface="Amazon Ember" charset="0"/>
              </a:rPr>
              <a:t>mobile</a:t>
            </a:r>
          </a:p>
          <a:p>
            <a:pPr algn="ctr"/>
            <a:r>
              <a:rPr lang="en-US" sz="1000" dirty="0">
                <a:solidFill>
                  <a:srgbClr val="545B64"/>
                </a:solidFill>
                <a:latin typeface="Amazon Ember" charset="0"/>
                <a:ea typeface="Amazon Ember" charset="0"/>
                <a:cs typeface="Amazon Ember" charset="0"/>
              </a:rPr>
              <a:t>clients</a:t>
            </a:r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2DEBF078-2DE5-4ADC-AA5E-53EE9AA18563}"/>
              </a:ext>
            </a:extLst>
          </p:cNvPr>
          <p:cNvSpPr txBox="1"/>
          <p:nvPr/>
        </p:nvSpPr>
        <p:spPr>
          <a:xfrm>
            <a:off x="1724935" y="2984013"/>
            <a:ext cx="7986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545B64"/>
                </a:solidFill>
                <a:latin typeface="Amazon Ember" charset="0"/>
                <a:ea typeface="Amazon Ember" charset="0"/>
                <a:cs typeface="Amazon Ember" charset="0"/>
              </a:rPr>
              <a:t>computer</a:t>
            </a:r>
          </a:p>
          <a:p>
            <a:pPr algn="ctr"/>
            <a:r>
              <a:rPr lang="en-US" sz="1000" dirty="0">
                <a:solidFill>
                  <a:srgbClr val="545B64"/>
                </a:solidFill>
                <a:latin typeface="Amazon Ember" charset="0"/>
                <a:ea typeface="Amazon Ember" charset="0"/>
                <a:cs typeface="Amazon Ember" charset="0"/>
              </a:rPr>
              <a:t>clients</a:t>
            </a:r>
          </a:p>
        </p:txBody>
      </p:sp>
      <p:pic>
        <p:nvPicPr>
          <p:cNvPr id="183" name="Graphic 35">
            <a:extLst>
              <a:ext uri="{FF2B5EF4-FFF2-40B4-BE49-F238E27FC236}">
                <a16:creationId xmlns:a16="http://schemas.microsoft.com/office/drawing/2014/main" id="{861CC494-481C-4219-8112-2CC5586FB16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2677435" y="1162833"/>
            <a:ext cx="384048" cy="384048"/>
          </a:xfrm>
          <a:prstGeom prst="rect">
            <a:avLst/>
          </a:prstGeom>
        </p:spPr>
      </p:pic>
      <p:cxnSp>
        <p:nvCxnSpPr>
          <p:cNvPr id="184" name="Elbow Connector 75">
            <a:extLst>
              <a:ext uri="{FF2B5EF4-FFF2-40B4-BE49-F238E27FC236}">
                <a16:creationId xmlns:a16="http://schemas.microsoft.com/office/drawing/2014/main" id="{35DBF9D1-1565-48B1-B236-2B3D83918767}"/>
              </a:ext>
            </a:extLst>
          </p:cNvPr>
          <p:cNvCxnSpPr>
            <a:cxnSpLocks/>
          </p:cNvCxnSpPr>
          <p:nvPr/>
        </p:nvCxnSpPr>
        <p:spPr>
          <a:xfrm flipV="1">
            <a:off x="6061611" y="3982233"/>
            <a:ext cx="959224" cy="936812"/>
          </a:xfrm>
          <a:prstGeom prst="bentConnector3">
            <a:avLst>
              <a:gd name="adj1" fmla="val 58411"/>
            </a:avLst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5" name="Graphic 184">
            <a:extLst>
              <a:ext uri="{FF2B5EF4-FFF2-40B4-BE49-F238E27FC236}">
                <a16:creationId xmlns:a16="http://schemas.microsoft.com/office/drawing/2014/main" id="{1422E04C-FE91-499F-8BD8-D9E2398AAE2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2829835" y="1642718"/>
            <a:ext cx="381000" cy="381000"/>
          </a:xfrm>
          <a:prstGeom prst="rect">
            <a:avLst/>
          </a:prstGeom>
        </p:spPr>
      </p:pic>
      <p:pic>
        <p:nvPicPr>
          <p:cNvPr id="186" name="Graphic 185">
            <a:extLst>
              <a:ext uri="{FF2B5EF4-FFF2-40B4-BE49-F238E27FC236}">
                <a16:creationId xmlns:a16="http://schemas.microsoft.com/office/drawing/2014/main" id="{7E5C5172-F2DA-4E24-A6D5-50332898DC2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7630435" y="1614252"/>
            <a:ext cx="381000" cy="381000"/>
          </a:xfrm>
          <a:prstGeom prst="rect">
            <a:avLst/>
          </a:prstGeom>
        </p:spPr>
      </p:pic>
      <p:pic>
        <p:nvPicPr>
          <p:cNvPr id="187" name="Graphic 6">
            <a:extLst>
              <a:ext uri="{FF2B5EF4-FFF2-40B4-BE49-F238E27FC236}">
                <a16:creationId xmlns:a16="http://schemas.microsoft.com/office/drawing/2014/main" id="{8898779C-13C6-4C75-B196-A9950E51DD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 bwMode="auto">
          <a:xfrm>
            <a:off x="3212223" y="2033073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8" name="Graphic 6">
            <a:extLst>
              <a:ext uri="{FF2B5EF4-FFF2-40B4-BE49-F238E27FC236}">
                <a16:creationId xmlns:a16="http://schemas.microsoft.com/office/drawing/2014/main" id="{2E478C91-68BB-4BC6-BDF1-0C32884CC0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 bwMode="auto">
          <a:xfrm>
            <a:off x="7863366" y="2233558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9" name="Graphic 32">
            <a:extLst>
              <a:ext uri="{FF2B5EF4-FFF2-40B4-BE49-F238E27FC236}">
                <a16:creationId xmlns:a16="http://schemas.microsoft.com/office/drawing/2014/main" id="{4FB9FF8A-EDC4-4BD5-A39C-1F17720F41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rcRect/>
          <a:stretch/>
        </p:blipFill>
        <p:spPr bwMode="auto">
          <a:xfrm>
            <a:off x="3689129" y="3467217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0" name="Graphic 17">
            <a:extLst>
              <a:ext uri="{FF2B5EF4-FFF2-40B4-BE49-F238E27FC236}">
                <a16:creationId xmlns:a16="http://schemas.microsoft.com/office/drawing/2014/main" id="{91C889FB-5062-49E1-9DF3-1491E63DAD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stretch/>
        </p:blipFill>
        <p:spPr bwMode="auto">
          <a:xfrm>
            <a:off x="3689946" y="2546999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1" name="Graphic 10">
            <a:extLst>
              <a:ext uri="{FF2B5EF4-FFF2-40B4-BE49-F238E27FC236}">
                <a16:creationId xmlns:a16="http://schemas.microsoft.com/office/drawing/2014/main" id="{E2E9D1E9-EA36-4550-AFD7-3C2F217FF7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/>
        </p:blipFill>
        <p:spPr bwMode="auto">
          <a:xfrm>
            <a:off x="4706006" y="3025622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2" name="Graphic 191">
            <a:extLst>
              <a:ext uri="{FF2B5EF4-FFF2-40B4-BE49-F238E27FC236}">
                <a16:creationId xmlns:a16="http://schemas.microsoft.com/office/drawing/2014/main" id="{4D6D971C-964F-4B6A-A749-F97AE169BFAD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5623451" y="2962664"/>
            <a:ext cx="457200" cy="457200"/>
          </a:xfrm>
          <a:prstGeom prst="rect">
            <a:avLst/>
          </a:prstGeom>
        </p:spPr>
      </p:pic>
      <p:pic>
        <p:nvPicPr>
          <p:cNvPr id="193" name="Graphic 23">
            <a:extLst>
              <a:ext uri="{FF2B5EF4-FFF2-40B4-BE49-F238E27FC236}">
                <a16:creationId xmlns:a16="http://schemas.microsoft.com/office/drawing/2014/main" id="{CD79E6A7-A644-4C5F-B9DC-C1B43A0B58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rcRect/>
          <a:stretch/>
        </p:blipFill>
        <p:spPr bwMode="auto">
          <a:xfrm>
            <a:off x="7051315" y="3680262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" name="Graphic 193">
            <a:extLst>
              <a:ext uri="{FF2B5EF4-FFF2-40B4-BE49-F238E27FC236}">
                <a16:creationId xmlns:a16="http://schemas.microsoft.com/office/drawing/2014/main" id="{BDDB2E45-3C39-43CA-9AC0-4A818B3A26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rcRect/>
          <a:stretch/>
        </p:blipFill>
        <p:spPr bwMode="auto">
          <a:xfrm>
            <a:off x="4093859" y="4740362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5" name="Graphic 6">
            <a:extLst>
              <a:ext uri="{FF2B5EF4-FFF2-40B4-BE49-F238E27FC236}">
                <a16:creationId xmlns:a16="http://schemas.microsoft.com/office/drawing/2014/main" id="{DD7DB661-BC2A-455C-A237-95ADB2B741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 bwMode="auto">
          <a:xfrm>
            <a:off x="3212223" y="4292295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6" name="Graphic 195">
            <a:extLst>
              <a:ext uri="{FF2B5EF4-FFF2-40B4-BE49-F238E27FC236}">
                <a16:creationId xmlns:a16="http://schemas.microsoft.com/office/drawing/2014/main" id="{7D79B7F0-6446-4223-A312-496CD25066F5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5593996" y="4687670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3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8" y="401065"/>
            <a:ext cx="10515600" cy="982412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all service icons, refer to </a:t>
            </a:r>
            <a:r>
              <a:rPr lang="en-US" dirty="0">
                <a:hlinkClick r:id="rId2"/>
              </a:rPr>
              <a:t>AWS Architecture Icons</a:t>
            </a:r>
            <a:r>
              <a:rPr lang="en-US" dirty="0"/>
              <a:t>.</a:t>
            </a:r>
          </a:p>
          <a:p>
            <a:r>
              <a:rPr lang="en-US" dirty="0"/>
              <a:t>For more architecture diagrams, refer to </a:t>
            </a:r>
            <a:r>
              <a:rPr lang="en-US" dirty="0">
                <a:hlinkClick r:id="rId3"/>
              </a:rPr>
              <a:t>AWS Architecture Center</a:t>
            </a:r>
            <a:r>
              <a:rPr lang="en-US" dirty="0"/>
              <a:t>.</a:t>
            </a:r>
          </a:p>
          <a:p>
            <a:r>
              <a:rPr lang="en-US" dirty="0"/>
              <a:t>For more AWS best practices, refer to </a:t>
            </a:r>
            <a:r>
              <a:rPr lang="en-US" dirty="0">
                <a:hlinkClick r:id="rId4"/>
              </a:rPr>
              <a:t>AWS Well-Architected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If you have suggestions about making this experience better, </a:t>
            </a:r>
            <a:r>
              <a:rPr lang="en-US" dirty="0">
                <a:hlinkClick r:id="rId5"/>
              </a:rPr>
              <a:t>provide feedback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73768" y="1174282"/>
            <a:ext cx="973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diagram, refer to the following resources.</a:t>
            </a:r>
          </a:p>
        </p:txBody>
      </p:sp>
    </p:spTree>
    <p:extLst>
      <p:ext uri="{BB962C8B-B14F-4D97-AF65-F5344CB8AC3E}">
        <p14:creationId xmlns:p14="http://schemas.microsoft.com/office/powerpoint/2010/main" val="2495759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58603</TotalTime>
  <Words>279</Words>
  <Application>Microsoft Office PowerPoint</Application>
  <PresentationFormat>Widescreen</PresentationFormat>
  <Paragraphs>45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Amazon Ember</vt:lpstr>
      <vt:lpstr>Arial</vt:lpstr>
      <vt:lpstr>Calibri</vt:lpstr>
      <vt:lpstr>Calibri Light</vt:lpstr>
      <vt:lpstr>Office Theme</vt:lpstr>
      <vt:lpstr>PowerPoint Presentation</vt:lpstr>
      <vt:lpstr>Resources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Performance Computing on AWS</dc:title>
  <dc:subject/>
  <dc:creator>Amazon Web Services</dc:creator>
  <cp:keywords/>
  <dc:description/>
  <cp:lastModifiedBy>Courtright, Andrea</cp:lastModifiedBy>
  <cp:revision>97</cp:revision>
  <dcterms:created xsi:type="dcterms:W3CDTF">2020-07-21T19:38:25Z</dcterms:created>
  <dcterms:modified xsi:type="dcterms:W3CDTF">2023-06-13T18:48:13Z</dcterms:modified>
  <cp:category/>
</cp:coreProperties>
</file>