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76" r:id="rId2"/>
    <p:sldId id="278" r:id="rId3"/>
    <p:sldId id="277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bby Chang" initials="DC" lastIdx="8" clrIdx="0">
    <p:extLst>
      <p:ext uri="{19B8F6BF-5375-455C-9EA6-DF929625EA0E}">
        <p15:presenceInfo xmlns:p15="http://schemas.microsoft.com/office/powerpoint/2012/main" userId="Debby Chang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265"/>
    <a:srgbClr val="047C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1353"/>
    <p:restoredTop sz="94721"/>
  </p:normalViewPr>
  <p:slideViewPr>
    <p:cSldViewPr snapToGrid="0" snapToObjects="1">
      <p:cViewPr varScale="1">
        <p:scale>
          <a:sx n="91" d="100"/>
          <a:sy n="91" d="100"/>
        </p:scale>
        <p:origin x="208" y="5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E6B231-60EB-4C49-AAEF-269B5DFF8A47}" type="datetimeFigureOut">
              <a:rPr lang="en-US" smtClean="0"/>
              <a:t>1/4/23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686CF6-1F11-0F42-9224-21A256809AA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17348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quip-amazon.com/5XEtAzI2yYvC/Code-Sample-Events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quip-amazon.com/5XEtAzI2yYvC/Code-Sample-Events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developer initiates an activity in AWS CI/CD pipeline such as push code changes. These activities create Amazon </a:t>
            </a:r>
            <a:r>
              <a:rPr lang="en-US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CloudWatch events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EventBridge event rule detects the CloudWatch events and sends the event data to an Amazon Kinesis Firehose Delivery Stream. One event rule per event source.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event rule is also created to capture event data from Amazon CloudWatch Synthetics Canary if customer has set up the canary – only needed for MTTR.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Firehose uses a Lambda function for data transformation. It extracts relevant data and sends it to an Amazon S3 bucket.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Athena database queries the S3 data and returns the query result to an Amazon QuickSight.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QuickSight obtains the query result and builds dashboard displays for the management team.</a:t>
            </a:r>
          </a:p>
          <a:p>
            <a:endParaRPr lang="en-US" b="1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53B235-0EC1-A945-8A73-E24DD50E928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2364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developer initiates an activity in AWS CI/CD pipeline such as push code changes. These activities create Amazon </a:t>
            </a:r>
            <a:r>
              <a:rPr lang="en-US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CloudWatch events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EventBridge event rule detects the CloudWatch events and sends the event data to an Amazon Kinesis Firehose Delivery Stream. One event rule per event source.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event rule is also created to capture event data from Amazon CloudWatch Synthetics Canary if customer has set up the canary – only needed for MTTR.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Firehose uses a Lambda function for data transformation. It extracts relevant data and sends it to an Amazon S3 bucket.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Athena database queries the S3 data and returns the query result to an Amazon QuickSight.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QuickSight obtains the query result and builds dashboard displays for the management team.</a:t>
            </a:r>
          </a:p>
          <a:p>
            <a:endParaRPr lang="en-US" b="1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53B235-0EC1-A945-8A73-E24DD50E9288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18174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70B15-2441-8C40-A7FF-E2A903BA09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FEDCD3-FE1E-3A42-A167-0D7548E860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AA736C-3AF2-754D-B90D-CBD093139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1/4/23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846406-6A04-E148-9208-C65993B69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F5A83A-851E-1A44-9FCE-6FFD4813A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765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6A80F3-24C0-CB47-9701-966500419C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E4C93E1-0242-0D43-9778-62EBD48D13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F8B7D1-6415-D741-8ED7-723B58CDB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1/4/23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8EDD59-7593-9648-BF09-F82F663A9C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3E32E3-4EBB-0146-BCB3-694DD5433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6394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BD1C21A-B8BD-4146-8AD7-8E9448250F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B22FC8A-61FE-DB4B-8F2A-FE5EDE2F03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7F5535-45FC-9A44-81C9-97555F81DD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1/4/23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8AC401-C660-EF4F-B64A-0D14A2C67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02AEFD-3CC8-8F44-9371-5A08F3407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368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D85C4C-80D1-964F-8C27-E6533D3185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5D3B0B-74C5-4245-AEBB-F278384475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775128-5C99-924A-8235-4D35BDF561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1/4/23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3A23-0936-5347-BCEE-94B0BBC5ED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6E944D-764C-594E-89F2-A935820D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634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5914EC-30FA-784D-89FE-065ABF8A6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902DC6-75AF-934A-8CD0-3860E57B69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21C632-EFB6-984D-9E96-59FFF4489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1/4/23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2F414A-1C2C-F74E-966B-28ED86075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465928-0931-B243-805D-290462A0E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2541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29B84D-AA29-BF47-A2C3-00F3CC6F5C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9547C6-5414-4D49-B625-9F62F01829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7F339C-0A28-6E45-9806-D043A1E2EB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000151-3BFF-394D-AA82-5EC5D874DE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1/4/23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A515EA-2174-8A4C-9226-DDCFAF19DD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8A7A2B-22F6-B34E-AAAA-F650C35AA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797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D5B524-B009-1849-954B-63F1A2B254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1A1271-2C8E-744E-B3A6-F1F4D0BD5C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0C27E9-0BB9-684A-83E9-B98AEBE76C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68C2C89-FB2B-2848-9CBC-845ACD8AEE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318A7B3-5BB6-F142-8991-B826A35EBC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37F6A90-BCA7-A844-BDD1-229C01420A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1/4/23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570EB13-5D11-5449-9512-615224438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D989CFB-D3AA-5D40-8CD5-82FB72E23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552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A4C06F-E9D1-9848-8730-019EDC09AF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4F6A42A-BD0A-6044-B98A-667A10B91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1/4/23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66F7CE-1782-F34B-8546-4418076A07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A4FECA-CEB6-EA48-989E-769205836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83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725ACDC-A542-1644-ACC8-03BEFDCE93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1/4/23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C73CAD7-D680-3248-89AC-406C3A2FB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F4454D-3F33-CF4C-AAEA-B9C5C3288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0323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8DC62-3092-4F47-B1CE-3F896D0903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2C02A2-C681-EC4D-883E-EDD4C9F355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B3D7A2-001A-E546-90B4-92D80CF484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7D9759-F5A3-D041-9C49-871DE9391C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1/4/23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16F5AD-6FC4-0546-BCC8-1996C15EBD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97A332-74A7-C049-9406-D84CFB5A0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8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6A51D8-6D19-DF4B-9F98-C7AC0FFEE2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D56044-1EBB-F64A-B5BC-EF7CA42620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45DFA7-FA61-E240-8E13-D17D1C0DAB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896980-11CA-3B45-AE34-01194C85EF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1/4/23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3CCDDE-3E46-2544-ACD5-1F7475EA95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5FCE0F-973C-2D41-A199-7D2984F73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736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715F298-9AE0-F440-B542-5F54802A7B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99FAE3-2B3B-D548-B56B-CE84E6538C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D3DF35-730C-C244-B98A-CB1C9F822F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D802BD-3636-C34F-81A0-C5C670484C61}" type="datetimeFigureOut">
              <a:rPr lang="en-US" smtClean="0"/>
              <a:t>1/4/23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4F7E14-3D8F-1644-8351-8BCD9C2C76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280F83-AAFE-764D-9B87-A488A02ADD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1210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0.svg"/><Relationship Id="rId18" Type="http://schemas.openxmlformats.org/officeDocument/2006/relationships/image" Target="../media/image14.png"/><Relationship Id="rId3" Type="http://schemas.openxmlformats.org/officeDocument/2006/relationships/image" Target="../media/image1.png"/><Relationship Id="rId21" Type="http://schemas.openxmlformats.org/officeDocument/2006/relationships/image" Target="../media/image17.tiff"/><Relationship Id="rId7" Type="http://schemas.openxmlformats.org/officeDocument/2006/relationships/image" Target="../media/image4.svg"/><Relationship Id="rId12" Type="http://schemas.openxmlformats.org/officeDocument/2006/relationships/image" Target="../media/image9.png"/><Relationship Id="rId17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2.png"/><Relationship Id="rId20" Type="http://schemas.openxmlformats.org/officeDocument/2006/relationships/image" Target="../media/image16.tif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5" Type="http://schemas.openxmlformats.org/officeDocument/2006/relationships/hyperlink" Target="https://docs.aws.amazon.com/architecture-diagrams/latest/automotive-call-center-architecture/automotive-call-center-architecture.html" TargetMode="External"/><Relationship Id="rId15" Type="http://schemas.openxmlformats.org/officeDocument/2006/relationships/image" Target="../media/image11.png"/><Relationship Id="rId10" Type="http://schemas.openxmlformats.org/officeDocument/2006/relationships/image" Target="../media/image7.svg"/><Relationship Id="rId19" Type="http://schemas.openxmlformats.org/officeDocument/2006/relationships/image" Target="../media/image15.tiff"/><Relationship Id="rId4" Type="http://schemas.openxmlformats.org/officeDocument/2006/relationships/image" Target="../media/image2.svg"/><Relationship Id="rId9" Type="http://schemas.openxmlformats.org/officeDocument/2006/relationships/image" Target="../media/image6.png"/><Relationship Id="rId14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4.png"/><Relationship Id="rId18" Type="http://schemas.openxmlformats.org/officeDocument/2006/relationships/image" Target="../media/image21.png"/><Relationship Id="rId3" Type="http://schemas.openxmlformats.org/officeDocument/2006/relationships/image" Target="../media/image1.png"/><Relationship Id="rId21" Type="http://schemas.openxmlformats.org/officeDocument/2006/relationships/image" Target="../media/image24.svg"/><Relationship Id="rId7" Type="http://schemas.openxmlformats.org/officeDocument/2006/relationships/image" Target="../media/image4.svg"/><Relationship Id="rId12" Type="http://schemas.openxmlformats.org/officeDocument/2006/relationships/image" Target="../media/image13.png"/><Relationship Id="rId17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20.png"/><Relationship Id="rId20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hyperlink" Target="https://aws.amazon.com/automotive/solutions/connected-mobility/" TargetMode="External"/><Relationship Id="rId24" Type="http://schemas.openxmlformats.org/officeDocument/2006/relationships/image" Target="../media/image17.tiff"/><Relationship Id="rId5" Type="http://schemas.openxmlformats.org/officeDocument/2006/relationships/hyperlink" Target="https://docs.aws.amazon.com/architecture-diagrams/latest/automotive-call-center-architecture/automotive-call-center-architecture.html" TargetMode="External"/><Relationship Id="rId15" Type="http://schemas.openxmlformats.org/officeDocument/2006/relationships/image" Target="../media/image19.png"/><Relationship Id="rId23" Type="http://schemas.openxmlformats.org/officeDocument/2006/relationships/image" Target="../media/image16.tiff"/><Relationship Id="rId10" Type="http://schemas.openxmlformats.org/officeDocument/2006/relationships/image" Target="../media/image7.svg"/><Relationship Id="rId19" Type="http://schemas.openxmlformats.org/officeDocument/2006/relationships/image" Target="../media/image22.png"/><Relationship Id="rId4" Type="http://schemas.openxmlformats.org/officeDocument/2006/relationships/image" Target="../media/image2.svg"/><Relationship Id="rId9" Type="http://schemas.openxmlformats.org/officeDocument/2006/relationships/image" Target="../media/image6.png"/><Relationship Id="rId14" Type="http://schemas.openxmlformats.org/officeDocument/2006/relationships/image" Target="../media/image18.png"/><Relationship Id="rId22" Type="http://schemas.openxmlformats.org/officeDocument/2006/relationships/image" Target="../media/image15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aws.amazon.com/architecture/" TargetMode="External"/><Relationship Id="rId2" Type="http://schemas.openxmlformats.org/officeDocument/2006/relationships/hyperlink" Target="https://aws.amazon.com/architecture/icons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ocs-feedback.aws.amazon.com/feedback.jsp?feedback_destination_id=a0d18259-7974-4e8f-8382-0a4be53f4374&amp;topic_url=http://docs.aws.amazon.com/en_us/architecture-diagrams/latest/high-performance-computing-on-aws/high-performance-computing-on-aws.html" TargetMode="External"/><Relationship Id="rId4" Type="http://schemas.openxmlformats.org/officeDocument/2006/relationships/hyperlink" Target="https://aws.amazon.com/architecture/well-architected/?wa-lens-whitepapers.sort-by=item.additionalFields.sortDate&amp;wa-lens-whitepapers.sort-order=desc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Box 71">
            <a:extLst>
              <a:ext uri="{FF2B5EF4-FFF2-40B4-BE49-F238E27FC236}">
                <a16:creationId xmlns:a16="http://schemas.microsoft.com/office/drawing/2014/main" id="{1271BE9C-FDD5-DC4D-9BA5-3B7493EA2D8F}"/>
              </a:ext>
            </a:extLst>
          </p:cNvPr>
          <p:cNvSpPr txBox="1"/>
          <p:nvPr/>
        </p:nvSpPr>
        <p:spPr>
          <a:xfrm>
            <a:off x="95668" y="134489"/>
            <a:ext cx="62719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Automotive Call Center Reference Architecture</a:t>
            </a:r>
          </a:p>
        </p:txBody>
      </p:sp>
      <p:pic>
        <p:nvPicPr>
          <p:cNvPr id="103" name="Graphic 102">
            <a:extLst>
              <a:ext uri="{FF2B5EF4-FFF2-40B4-BE49-F238E27FC236}">
                <a16:creationId xmlns:a16="http://schemas.microsoft.com/office/drawing/2014/main" id="{1DD42CEA-08C0-B743-AC84-1AA6A123B8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9392" y="6406198"/>
            <a:ext cx="585391" cy="348070"/>
          </a:xfrm>
          <a:prstGeom prst="rect">
            <a:avLst/>
          </a:prstGeom>
        </p:spPr>
      </p:pic>
      <p:sp>
        <p:nvSpPr>
          <p:cNvPr id="104" name="AWS copyright text">
            <a:extLst>
              <a:ext uri="{FF2B5EF4-FFF2-40B4-BE49-F238E27FC236}">
                <a16:creationId xmlns:a16="http://schemas.microsoft.com/office/drawing/2014/main" id="{E926D9DC-0FDF-1C44-85C5-53E31AA8B8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6795" y="6619133"/>
            <a:ext cx="4036484" cy="14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933" b="0" i="0">
                <a:solidFill>
                  <a:srgbClr val="7F7F7F"/>
                </a:solidFill>
                <a:latin typeface="Amazon Ember" charset="0"/>
                <a:ea typeface="Amazon Ember" charset="0"/>
                <a:cs typeface="Amazon Ember" charset="0"/>
              </a:rPr>
              <a:t>© 2022, </a:t>
            </a:r>
            <a:r>
              <a:rPr lang="en-US" altLang="x-none" sz="933" b="0" i="0" dirty="0">
                <a:solidFill>
                  <a:srgbClr val="7F7F7F"/>
                </a:solidFill>
                <a:latin typeface="Amazon Ember" charset="0"/>
                <a:ea typeface="Amazon Ember" charset="0"/>
                <a:cs typeface="Amazon Ember" charset="0"/>
              </a:rPr>
              <a:t>Amazon Web Services, Inc. or its affiliates. All rights reserved.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54BEBEF-567F-BD43-B598-F246075C6BF3}"/>
              </a:ext>
            </a:extLst>
          </p:cNvPr>
          <p:cNvSpPr txBox="1"/>
          <p:nvPr/>
        </p:nvSpPr>
        <p:spPr>
          <a:xfrm>
            <a:off x="101092" y="458980"/>
            <a:ext cx="48628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For the architecture description, refer to the </a:t>
            </a:r>
            <a:r>
              <a:rPr lang="en-US" sz="1400" dirty="0">
                <a:hlinkClick r:id="rId5"/>
              </a:rPr>
              <a:t>full diagram</a:t>
            </a:r>
            <a:r>
              <a:rPr lang="en-US" sz="1400" dirty="0"/>
              <a:t>.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9612FC9-A7EF-E2C2-9914-A91F56D0BD38}"/>
              </a:ext>
            </a:extLst>
          </p:cNvPr>
          <p:cNvSpPr/>
          <p:nvPr/>
        </p:nvSpPr>
        <p:spPr>
          <a:xfrm>
            <a:off x="3183097" y="3881145"/>
            <a:ext cx="5563318" cy="1835025"/>
          </a:xfrm>
          <a:prstGeom prst="rect">
            <a:avLst/>
          </a:prstGeom>
          <a:solidFill>
            <a:schemeClr val="bg1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0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B48372B0-DBAE-FB39-1843-A356524D7C3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3148849" y="1593507"/>
            <a:ext cx="380623" cy="38062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8288499-EAF5-D910-11D8-8AEBCEED8F2E}"/>
              </a:ext>
            </a:extLst>
          </p:cNvPr>
          <p:cNvSpPr txBox="1"/>
          <p:nvPr/>
        </p:nvSpPr>
        <p:spPr>
          <a:xfrm>
            <a:off x="2134287" y="2219050"/>
            <a:ext cx="9338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DE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Sensor </a:t>
            </a:r>
            <a:br>
              <a:rPr lang="en-DE" sz="10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</a:t>
            </a:r>
            <a:r>
              <a:rPr lang="en-DE" sz="10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ata</a:t>
            </a:r>
            <a:endParaRPr lang="en-DE" sz="10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DE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Location </a:t>
            </a:r>
            <a:br>
              <a:rPr lang="en-DE" sz="10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</a:t>
            </a:r>
            <a:r>
              <a:rPr lang="en-DE" sz="10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ata</a:t>
            </a:r>
            <a:endParaRPr lang="en-DE" sz="10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D5545F1-639A-B0BE-3A77-4C6830288333}"/>
              </a:ext>
            </a:extLst>
          </p:cNvPr>
          <p:cNvGrpSpPr/>
          <p:nvPr/>
        </p:nvGrpSpPr>
        <p:grpSpPr>
          <a:xfrm>
            <a:off x="2131064" y="3616139"/>
            <a:ext cx="952337" cy="646554"/>
            <a:chOff x="-110137" y="3417256"/>
            <a:chExt cx="952337" cy="646554"/>
          </a:xfrm>
        </p:grpSpPr>
        <p:pic>
          <p:nvPicPr>
            <p:cNvPr id="7" name="Graphic 28">
              <a:extLst>
                <a:ext uri="{FF2B5EF4-FFF2-40B4-BE49-F238E27FC236}">
                  <a16:creationId xmlns:a16="http://schemas.microsoft.com/office/drawing/2014/main" id="{38B32A4E-FDBA-3A73-5030-E6FE7735A48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1745" y="3417256"/>
              <a:ext cx="283903" cy="2839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5E0439F1-36A4-CB05-73B4-3CB741000106}"/>
                </a:ext>
              </a:extLst>
            </p:cNvPr>
            <p:cNvSpPr txBox="1"/>
            <p:nvPr/>
          </p:nvSpPr>
          <p:spPr>
            <a:xfrm>
              <a:off x="-110137" y="3663700"/>
              <a:ext cx="95233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DE" sz="10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Vehicle </a:t>
              </a:r>
            </a:p>
            <a:p>
              <a:pPr algn="ctr"/>
              <a:r>
                <a:rPr lang="en-DE" sz="10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on </a:t>
              </a:r>
              <a:r>
                <a:rPr lang="en-DE" sz="100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the </a:t>
              </a:r>
              <a:r>
                <a:rPr lang="en-US" sz="10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r</a:t>
              </a:r>
              <a:r>
                <a:rPr lang="en-DE" sz="100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oad</a:t>
              </a:r>
              <a:endParaRPr lang="en-DE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endParaRPr>
            </a:p>
          </p:txBody>
        </p:sp>
      </p:grpSp>
      <p:pic>
        <p:nvPicPr>
          <p:cNvPr id="9" name="Graphic 17">
            <a:extLst>
              <a:ext uri="{FF2B5EF4-FFF2-40B4-BE49-F238E27FC236}">
                <a16:creationId xmlns:a16="http://schemas.microsoft.com/office/drawing/2014/main" id="{12148378-C6AB-EB99-80AF-8D578BB0FB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/>
        </p:blipFill>
        <p:spPr bwMode="auto">
          <a:xfrm>
            <a:off x="3478316" y="4443577"/>
            <a:ext cx="240361" cy="240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7350C14E-8AF9-2F3B-10E3-015751F1BF06}"/>
              </a:ext>
            </a:extLst>
          </p:cNvPr>
          <p:cNvGrpSpPr/>
          <p:nvPr/>
        </p:nvGrpSpPr>
        <p:grpSpPr>
          <a:xfrm>
            <a:off x="6289660" y="3914851"/>
            <a:ext cx="2339919" cy="641832"/>
            <a:chOff x="1692206" y="5481916"/>
            <a:chExt cx="2365683" cy="642469"/>
          </a:xfrm>
        </p:grpSpPr>
        <p:pic>
          <p:nvPicPr>
            <p:cNvPr id="11" name="Graphic 23">
              <a:extLst>
                <a:ext uri="{FF2B5EF4-FFF2-40B4-BE49-F238E27FC236}">
                  <a16:creationId xmlns:a16="http://schemas.microsoft.com/office/drawing/2014/main" id="{EDAF5719-F22C-732D-707D-431E3B0891C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24768" y="5529155"/>
              <a:ext cx="228968" cy="2289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Graphic 6">
              <a:extLst>
                <a:ext uri="{FF2B5EF4-FFF2-40B4-BE49-F238E27FC236}">
                  <a16:creationId xmlns:a16="http://schemas.microsoft.com/office/drawing/2014/main" id="{BB215B5C-BB53-0E24-F198-369DFF43787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rcRect/>
            <a:stretch/>
          </p:blipFill>
          <p:spPr bwMode="auto">
            <a:xfrm>
              <a:off x="2827740" y="5512683"/>
              <a:ext cx="228968" cy="2289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TextBox 9">
              <a:extLst>
                <a:ext uri="{FF2B5EF4-FFF2-40B4-BE49-F238E27FC236}">
                  <a16:creationId xmlns:a16="http://schemas.microsoft.com/office/drawing/2014/main" id="{479A54E2-3B20-479F-B1E4-D629AF2EF7A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92206" y="5723878"/>
              <a:ext cx="2365683" cy="4005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/>
              <a:r>
                <a:rPr lang="en-US" altLang="en-US" sz="10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Text messages and email notifications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CA3ACF24-01EA-5D58-2E45-8FB57CC7FEA7}"/>
                </a:ext>
              </a:extLst>
            </p:cNvPr>
            <p:cNvSpPr/>
            <p:nvPr/>
          </p:nvSpPr>
          <p:spPr>
            <a:xfrm>
              <a:off x="2400933" y="5481916"/>
              <a:ext cx="876232" cy="278775"/>
            </a:xfrm>
            <a:prstGeom prst="rect">
              <a:avLst/>
            </a:prstGeom>
            <a:solidFill>
              <a:schemeClr val="bg1">
                <a:alpha val="0"/>
              </a:schemeClr>
            </a:solidFill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sz="10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endParaRPr>
            </a:p>
          </p:txBody>
        </p:sp>
      </p:grpSp>
      <p:grpSp>
        <p:nvGrpSpPr>
          <p:cNvPr id="15" name="Group 23">
            <a:extLst>
              <a:ext uri="{FF2B5EF4-FFF2-40B4-BE49-F238E27FC236}">
                <a16:creationId xmlns:a16="http://schemas.microsoft.com/office/drawing/2014/main" id="{1EDD616E-2131-FD73-A94C-B396C3402F72}"/>
              </a:ext>
            </a:extLst>
          </p:cNvPr>
          <p:cNvGrpSpPr>
            <a:grpSpLocks/>
          </p:cNvGrpSpPr>
          <p:nvPr/>
        </p:nvGrpSpPr>
        <p:grpSpPr bwMode="auto">
          <a:xfrm>
            <a:off x="4085360" y="4503101"/>
            <a:ext cx="224384" cy="101280"/>
            <a:chOff x="2674471" y="1567527"/>
            <a:chExt cx="1488360" cy="331243"/>
          </a:xfrm>
        </p:grpSpPr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id="{923A0D82-FD70-B463-3A18-F2DCEAA2D44B}"/>
                </a:ext>
              </a:extLst>
            </p:cNvPr>
            <p:cNvSpPr/>
            <p:nvPr/>
          </p:nvSpPr>
          <p:spPr>
            <a:xfrm rot="10800000">
              <a:off x="3247894" y="1567527"/>
              <a:ext cx="914937" cy="331243"/>
            </a:xfrm>
            <a:custGeom>
              <a:avLst/>
              <a:gdLst>
                <a:gd name="connsiteX0" fmla="*/ 0 w 622300"/>
                <a:gd name="connsiteY0" fmla="*/ 0 h 1574800"/>
                <a:gd name="connsiteX1" fmla="*/ 622300 w 622300"/>
                <a:gd name="connsiteY1" fmla="*/ 0 h 1574800"/>
                <a:gd name="connsiteX2" fmla="*/ 622300 w 622300"/>
                <a:gd name="connsiteY2" fmla="*/ 1574800 h 1574800"/>
                <a:gd name="connsiteX3" fmla="*/ 482600 w 622300"/>
                <a:gd name="connsiteY3" fmla="*/ 1574800 h 1574800"/>
                <a:gd name="connsiteX4" fmla="*/ 0 w 622300"/>
                <a:gd name="connsiteY4" fmla="*/ 1574800 h 157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2300" h="1574800">
                  <a:moveTo>
                    <a:pt x="0" y="0"/>
                  </a:moveTo>
                  <a:lnTo>
                    <a:pt x="622300" y="0"/>
                  </a:lnTo>
                  <a:lnTo>
                    <a:pt x="622300" y="1574800"/>
                  </a:lnTo>
                  <a:lnTo>
                    <a:pt x="482600" y="1574800"/>
                  </a:lnTo>
                  <a:lnTo>
                    <a:pt x="0" y="1574800"/>
                  </a:lnTo>
                </a:path>
              </a:pathLst>
            </a:custGeom>
            <a:noFill/>
            <a:ln w="12700">
              <a:solidFill>
                <a:schemeClr val="accent2">
                  <a:lumMod val="75000"/>
                </a:schemeClr>
              </a:solidFill>
              <a:headEnd type="arrow" w="med" len="sm"/>
              <a:tailEnd type="arrow" w="med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endParaRPr>
            </a:p>
          </p:txBody>
        </p: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F0F8EC70-31D2-3A8E-4B75-5C792ECC50EA}"/>
                </a:ext>
              </a:extLst>
            </p:cNvPr>
            <p:cNvCxnSpPr>
              <a:cxnSpLocks/>
            </p:cNvCxnSpPr>
            <p:nvPr/>
          </p:nvCxnSpPr>
          <p:spPr>
            <a:xfrm>
              <a:off x="2674471" y="1710853"/>
              <a:ext cx="573423" cy="0"/>
            </a:xfrm>
            <a:prstGeom prst="straightConnector1">
              <a:avLst/>
            </a:prstGeom>
            <a:ln w="12700">
              <a:solidFill>
                <a:schemeClr val="accent2">
                  <a:lumMod val="75000"/>
                </a:schemeClr>
              </a:solidFill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Box 9">
            <a:extLst>
              <a:ext uri="{FF2B5EF4-FFF2-40B4-BE49-F238E27FC236}">
                <a16:creationId xmlns:a16="http://schemas.microsoft.com/office/drawing/2014/main" id="{8C43303B-27CF-A5E2-6CDE-CCA4F7B19C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8654" y="4671227"/>
            <a:ext cx="75514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contact flows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F2485FB3-0229-2FB3-6B1F-6A9AA6DE0364}"/>
              </a:ext>
            </a:extLst>
          </p:cNvPr>
          <p:cNvCxnSpPr>
            <a:cxnSpLocks/>
            <a:stCxn id="22" idx="3"/>
            <a:endCxn id="20" idx="2"/>
          </p:cNvCxnSpPr>
          <p:nvPr/>
        </p:nvCxnSpPr>
        <p:spPr>
          <a:xfrm flipV="1">
            <a:off x="4314662" y="4545818"/>
            <a:ext cx="437049" cy="4151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Action Button: Sound 19">
            <a:hlinkClick r:id="" action="ppaction://noaction" highlightClick="1">
              <a:snd r:embed="rId14" name="applause.wav"/>
            </a:hlinkClick>
            <a:extLst>
              <a:ext uri="{FF2B5EF4-FFF2-40B4-BE49-F238E27FC236}">
                <a16:creationId xmlns:a16="http://schemas.microsoft.com/office/drawing/2014/main" id="{8FAC76D8-9098-C632-077C-6ECCE8CA9A1C}"/>
              </a:ext>
            </a:extLst>
          </p:cNvPr>
          <p:cNvSpPr/>
          <p:nvPr/>
        </p:nvSpPr>
        <p:spPr>
          <a:xfrm>
            <a:off x="4751711" y="4439448"/>
            <a:ext cx="215404" cy="212740"/>
          </a:xfrm>
          <a:prstGeom prst="actionButtonSound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0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21" name="TextBox 9">
            <a:extLst>
              <a:ext uri="{FF2B5EF4-FFF2-40B4-BE49-F238E27FC236}">
                <a16:creationId xmlns:a16="http://schemas.microsoft.com/office/drawing/2014/main" id="{BEB978BE-A799-98EA-AC9D-7C155D9F2A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21545" y="4683531"/>
            <a:ext cx="66942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voice ID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F196F9B-600B-FE4C-9CDA-314D14219945}"/>
              </a:ext>
            </a:extLst>
          </p:cNvPr>
          <p:cNvSpPr/>
          <p:nvPr/>
        </p:nvSpPr>
        <p:spPr>
          <a:xfrm>
            <a:off x="4082199" y="4443599"/>
            <a:ext cx="232463" cy="212740"/>
          </a:xfrm>
          <a:prstGeom prst="rect">
            <a:avLst/>
          </a:prstGeom>
          <a:solidFill>
            <a:schemeClr val="tx1">
              <a:alpha val="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00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80C5BF0-665E-F707-D180-90AFD00FD9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02110" y="4638354"/>
            <a:ext cx="75514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Call queue</a:t>
            </a:r>
          </a:p>
        </p:txBody>
      </p:sp>
      <p:pic>
        <p:nvPicPr>
          <p:cNvPr id="24" name="Graphic 29">
            <a:extLst>
              <a:ext uri="{FF2B5EF4-FFF2-40B4-BE49-F238E27FC236}">
                <a16:creationId xmlns:a16="http://schemas.microsoft.com/office/drawing/2014/main" id="{6AFD4828-CDF3-C507-FBE1-B0F177009E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9440" y="4420749"/>
            <a:ext cx="257822" cy="2722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A7DBBA7C-E7BC-2336-834D-A6AF3A87F2D0}"/>
              </a:ext>
            </a:extLst>
          </p:cNvPr>
          <p:cNvCxnSpPr>
            <a:cxnSpLocks/>
          </p:cNvCxnSpPr>
          <p:nvPr/>
        </p:nvCxnSpPr>
        <p:spPr>
          <a:xfrm>
            <a:off x="4969487" y="4545712"/>
            <a:ext cx="233798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4D080C70-F263-F33C-F723-628755D29DD7}"/>
              </a:ext>
            </a:extLst>
          </p:cNvPr>
          <p:cNvSpPr/>
          <p:nvPr/>
        </p:nvSpPr>
        <p:spPr>
          <a:xfrm>
            <a:off x="7980099" y="4851140"/>
            <a:ext cx="801683" cy="357591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sz="100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Call </a:t>
            </a:r>
            <a:r>
              <a:rPr lang="en-US" sz="10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</a:t>
            </a:r>
            <a:r>
              <a:rPr lang="en-DE" sz="100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ummary</a:t>
            </a:r>
            <a:endParaRPr lang="en-DE" sz="1000" dirty="0">
              <a:solidFill>
                <a:schemeClr val="tx1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AC3659EF-E9EE-3F57-E43A-3DA5559C0218}"/>
              </a:ext>
            </a:extLst>
          </p:cNvPr>
          <p:cNvSpPr/>
          <p:nvPr/>
        </p:nvSpPr>
        <p:spPr>
          <a:xfrm>
            <a:off x="5222229" y="4425856"/>
            <a:ext cx="755143" cy="343845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Customer profile</a:t>
            </a:r>
            <a:endParaRPr lang="en-DE" sz="1000" dirty="0">
              <a:solidFill>
                <a:schemeClr val="tx1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7555A9EB-381A-0F57-DF21-48EFC4BC4585}"/>
              </a:ext>
            </a:extLst>
          </p:cNvPr>
          <p:cNvSpPr/>
          <p:nvPr/>
        </p:nvSpPr>
        <p:spPr>
          <a:xfrm>
            <a:off x="5131315" y="3457979"/>
            <a:ext cx="987482" cy="349686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sz="10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CRM System</a:t>
            </a:r>
          </a:p>
          <a:p>
            <a:pPr algn="ctr"/>
            <a:r>
              <a:rPr lang="en-US" sz="10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(</a:t>
            </a:r>
            <a:r>
              <a:rPr lang="en-DE" sz="100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Salesforce</a:t>
            </a:r>
            <a:r>
              <a:rPr lang="en-US" sz="10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)</a:t>
            </a:r>
            <a:endParaRPr lang="en-DE" sz="1000" dirty="0">
              <a:solidFill>
                <a:schemeClr val="tx1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DBA7AC14-B8D6-4C1D-EC28-FCFA6C3EDA54}"/>
              </a:ext>
            </a:extLst>
          </p:cNvPr>
          <p:cNvCxnSpPr>
            <a:cxnSpLocks/>
          </p:cNvCxnSpPr>
          <p:nvPr/>
        </p:nvCxnSpPr>
        <p:spPr>
          <a:xfrm flipH="1">
            <a:off x="5591165" y="3807665"/>
            <a:ext cx="0" cy="631783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Group 29">
            <a:extLst>
              <a:ext uri="{FF2B5EF4-FFF2-40B4-BE49-F238E27FC236}">
                <a16:creationId xmlns:a16="http://schemas.microsoft.com/office/drawing/2014/main" id="{0F49EEF8-5E64-7533-D808-67792FF5B12A}"/>
              </a:ext>
            </a:extLst>
          </p:cNvPr>
          <p:cNvGrpSpPr/>
          <p:nvPr/>
        </p:nvGrpSpPr>
        <p:grpSpPr>
          <a:xfrm>
            <a:off x="6979481" y="4769712"/>
            <a:ext cx="1278997" cy="1165867"/>
            <a:chOff x="2710034" y="3365195"/>
            <a:chExt cx="876233" cy="875263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3F5E6B96-58DD-A287-FDB6-946D3EFE85AF}"/>
                </a:ext>
              </a:extLst>
            </p:cNvPr>
            <p:cNvSpPr/>
            <p:nvPr/>
          </p:nvSpPr>
          <p:spPr>
            <a:xfrm>
              <a:off x="2790803" y="3365195"/>
              <a:ext cx="700252" cy="628246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>
              <a:solidFill>
                <a:schemeClr val="tx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sz="10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endParaRPr>
            </a:p>
          </p:txBody>
        </p:sp>
        <p:sp>
          <p:nvSpPr>
            <p:cNvPr id="32" name="TextBox 9">
              <a:extLst>
                <a:ext uri="{FF2B5EF4-FFF2-40B4-BE49-F238E27FC236}">
                  <a16:creationId xmlns:a16="http://schemas.microsoft.com/office/drawing/2014/main" id="{419ACB2E-C770-B673-0445-119A6C5B763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10034" y="3839951"/>
              <a:ext cx="876233" cy="4005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0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Contact Lens</a:t>
              </a:r>
            </a:p>
          </p:txBody>
        </p:sp>
        <p:pic>
          <p:nvPicPr>
            <p:cNvPr id="33" name="Graphic 8">
              <a:extLst>
                <a:ext uri="{FF2B5EF4-FFF2-40B4-BE49-F238E27FC236}">
                  <a16:creationId xmlns:a16="http://schemas.microsoft.com/office/drawing/2014/main" id="{CABE7363-4840-4214-30F7-32E6EA3EFA1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21416" y="3483229"/>
              <a:ext cx="246141" cy="255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4" name="TextBox 9">
              <a:extLst>
                <a:ext uri="{FF2B5EF4-FFF2-40B4-BE49-F238E27FC236}">
                  <a16:creationId xmlns:a16="http://schemas.microsoft.com/office/drawing/2014/main" id="{4EF280A2-2DA7-C29C-50E1-CC9F6CA2411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90803" y="3694919"/>
              <a:ext cx="733449" cy="4005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0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Amazon S3</a:t>
              </a:r>
            </a:p>
          </p:txBody>
        </p:sp>
      </p:grpSp>
      <p:sp>
        <p:nvSpPr>
          <p:cNvPr id="35" name="TextBox 9">
            <a:extLst>
              <a:ext uri="{FF2B5EF4-FFF2-40B4-BE49-F238E27FC236}">
                <a16:creationId xmlns:a16="http://schemas.microsoft.com/office/drawing/2014/main" id="{E6572D55-25C1-C2E6-861F-34A30EE895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53555" y="4664423"/>
            <a:ext cx="96272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Connect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D1BCE71-88F0-5A3B-8E5F-36BF6DB2FF1A}"/>
              </a:ext>
            </a:extLst>
          </p:cNvPr>
          <p:cNvSpPr txBox="1"/>
          <p:nvPr/>
        </p:nvSpPr>
        <p:spPr>
          <a:xfrm>
            <a:off x="4321040" y="5876681"/>
            <a:ext cx="365905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sz="10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</a:t>
            </a:r>
            <a:r>
              <a:rPr lang="en-DE" sz="1000" b="1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Connect </a:t>
            </a:r>
            <a:r>
              <a:rPr lang="en-US" sz="10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v</a:t>
            </a:r>
            <a:r>
              <a:rPr lang="en-DE" sz="1000" b="1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oice and </a:t>
            </a:r>
            <a:r>
              <a:rPr lang="en-US" sz="10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m</a:t>
            </a:r>
            <a:r>
              <a:rPr lang="en-DE" sz="1000" b="1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essaging </a:t>
            </a:r>
            <a:r>
              <a:rPr lang="en-US" sz="10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</a:t>
            </a:r>
            <a:r>
              <a:rPr lang="en-DE" sz="1000" b="1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upport </a:t>
            </a:r>
            <a:r>
              <a:rPr lang="en-US" sz="10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</a:t>
            </a:r>
            <a:r>
              <a:rPr lang="en-DE" sz="1000" b="1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hannel</a:t>
            </a:r>
            <a:endParaRPr lang="en-DE" sz="1000" b="1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467501F9-685D-47CB-58E7-F0CC63CC3279}"/>
              </a:ext>
            </a:extLst>
          </p:cNvPr>
          <p:cNvSpPr/>
          <p:nvPr/>
        </p:nvSpPr>
        <p:spPr>
          <a:xfrm>
            <a:off x="3147730" y="1597284"/>
            <a:ext cx="5896540" cy="469097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000" dirty="0">
              <a:solidFill>
                <a:sysClr val="windowText" lastClr="000000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6D2552C5-0588-B24C-76E5-B14507BBC26B}"/>
              </a:ext>
            </a:extLst>
          </p:cNvPr>
          <p:cNvSpPr/>
          <p:nvPr/>
        </p:nvSpPr>
        <p:spPr>
          <a:xfrm>
            <a:off x="4226327" y="1744887"/>
            <a:ext cx="3675854" cy="1414049"/>
          </a:xfrm>
          <a:prstGeom prst="rect">
            <a:avLst/>
          </a:prstGeom>
          <a:solidFill>
            <a:schemeClr val="bg1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0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E43446F6-01D7-2D8A-F2BE-6F4E5C220669}"/>
              </a:ext>
            </a:extLst>
          </p:cNvPr>
          <p:cNvSpPr/>
          <p:nvPr/>
        </p:nvSpPr>
        <p:spPr>
          <a:xfrm>
            <a:off x="5677769" y="1769243"/>
            <a:ext cx="1051048" cy="1016841"/>
          </a:xfrm>
          <a:prstGeom prst="rect">
            <a:avLst/>
          </a:prstGeom>
          <a:solidFill>
            <a:srgbClr val="FFC265"/>
          </a:solidFill>
          <a:ln w="15875">
            <a:solidFill>
              <a:schemeClr val="tx1"/>
            </a:solidFill>
            <a:prstDash val="solid"/>
          </a:ln>
          <a:effectLst>
            <a:glow>
              <a:schemeClr val="accent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10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17009E4-64E3-FB7F-4BE8-815CD4FBAB34}"/>
              </a:ext>
            </a:extLst>
          </p:cNvPr>
          <p:cNvSpPr txBox="1"/>
          <p:nvPr/>
        </p:nvSpPr>
        <p:spPr>
          <a:xfrm>
            <a:off x="5828587" y="1934236"/>
            <a:ext cx="8402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Serverless </a:t>
            </a:r>
          </a:p>
          <a:p>
            <a:r>
              <a:rPr lang="en-DE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Connected </a:t>
            </a:r>
          </a:p>
          <a:p>
            <a:r>
              <a:rPr lang="en-DE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Mobility </a:t>
            </a:r>
          </a:p>
          <a:p>
            <a:r>
              <a:rPr lang="en-DE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Backend</a:t>
            </a: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24C29898-647E-81C2-9FA3-8D5E3BECC492}"/>
              </a:ext>
            </a:extLst>
          </p:cNvPr>
          <p:cNvCxnSpPr>
            <a:cxnSpLocks/>
          </p:cNvCxnSpPr>
          <p:nvPr/>
        </p:nvCxnSpPr>
        <p:spPr>
          <a:xfrm>
            <a:off x="5200807" y="2056609"/>
            <a:ext cx="465903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2" name="Graphic 17">
            <a:extLst>
              <a:ext uri="{FF2B5EF4-FFF2-40B4-BE49-F238E27FC236}">
                <a16:creationId xmlns:a16="http://schemas.microsoft.com/office/drawing/2014/main" id="{0F6C62E8-410E-CBC6-FA4D-9BDFB8FBAC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/>
          <a:srcRect/>
          <a:stretch/>
        </p:blipFill>
        <p:spPr bwMode="auto">
          <a:xfrm>
            <a:off x="7024975" y="1890782"/>
            <a:ext cx="335892" cy="3392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74B84814-9A0B-3780-E882-A292B5FB3260}"/>
              </a:ext>
            </a:extLst>
          </p:cNvPr>
          <p:cNvCxnSpPr>
            <a:cxnSpLocks/>
          </p:cNvCxnSpPr>
          <p:nvPr/>
        </p:nvCxnSpPr>
        <p:spPr>
          <a:xfrm>
            <a:off x="6737129" y="2078158"/>
            <a:ext cx="287283" cy="0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4" name="Graphic 10">
            <a:extLst>
              <a:ext uri="{FF2B5EF4-FFF2-40B4-BE49-F238E27FC236}">
                <a16:creationId xmlns:a16="http://schemas.microsoft.com/office/drawing/2014/main" id="{24675100-024B-AEB5-374F-08F241B1E0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9095" y="2713117"/>
            <a:ext cx="236347" cy="238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5" name="Elbow Connector 44">
            <a:extLst>
              <a:ext uri="{FF2B5EF4-FFF2-40B4-BE49-F238E27FC236}">
                <a16:creationId xmlns:a16="http://schemas.microsoft.com/office/drawing/2014/main" id="{FD1119B3-C470-8638-56AF-00057770D017}"/>
              </a:ext>
            </a:extLst>
          </p:cNvPr>
          <p:cNvCxnSpPr>
            <a:cxnSpLocks/>
          </p:cNvCxnSpPr>
          <p:nvPr/>
        </p:nvCxnSpPr>
        <p:spPr>
          <a:xfrm flipV="1">
            <a:off x="4581982" y="2606261"/>
            <a:ext cx="554581" cy="287094"/>
          </a:xfrm>
          <a:prstGeom prst="bentConnector2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9">
            <a:extLst>
              <a:ext uri="{FF2B5EF4-FFF2-40B4-BE49-F238E27FC236}">
                <a16:creationId xmlns:a16="http://schemas.microsoft.com/office/drawing/2014/main" id="{470DC509-926F-96FF-B797-752C9ABD5F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95226" y="2912715"/>
            <a:ext cx="108791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Lambda</a:t>
            </a:r>
          </a:p>
        </p:txBody>
      </p:sp>
      <p:sp>
        <p:nvSpPr>
          <p:cNvPr id="47" name="TextBox 9">
            <a:extLst>
              <a:ext uri="{FF2B5EF4-FFF2-40B4-BE49-F238E27FC236}">
                <a16:creationId xmlns:a16="http://schemas.microsoft.com/office/drawing/2014/main" id="{B71FFA25-77A6-CA25-526D-F54D0113FE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11358" y="2203607"/>
            <a:ext cx="117707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API Gateway</a:t>
            </a:r>
          </a:p>
        </p:txBody>
      </p:sp>
      <p:sp>
        <p:nvSpPr>
          <p:cNvPr id="48" name="TextBox 9">
            <a:extLst>
              <a:ext uri="{FF2B5EF4-FFF2-40B4-BE49-F238E27FC236}">
                <a16:creationId xmlns:a16="http://schemas.microsoft.com/office/drawing/2014/main" id="{9710076A-487B-DBE2-85EB-7114200A61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35996" y="2557831"/>
            <a:ext cx="81965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assign case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02A32EE-EFE7-9AEF-EE11-FD4E64736B5B}"/>
              </a:ext>
            </a:extLst>
          </p:cNvPr>
          <p:cNvSpPr txBox="1"/>
          <p:nvPr/>
        </p:nvSpPr>
        <p:spPr>
          <a:xfrm>
            <a:off x="4824995" y="3116793"/>
            <a:ext cx="294315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DE" sz="1000" b="1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Connected </a:t>
            </a:r>
            <a:r>
              <a:rPr lang="en-US" sz="10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m</a:t>
            </a:r>
            <a:r>
              <a:rPr lang="en-DE" sz="1000" b="1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obility </a:t>
            </a:r>
            <a:r>
              <a:rPr lang="en-US" sz="10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b</a:t>
            </a:r>
            <a:r>
              <a:rPr lang="en-DE" sz="1000" b="1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ackend and </a:t>
            </a:r>
            <a:r>
              <a:rPr lang="en-GB" sz="10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</a:t>
            </a:r>
            <a:r>
              <a:rPr lang="en-DE" sz="1000" b="1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ase ID </a:t>
            </a:r>
            <a:r>
              <a:rPr lang="en-US" sz="10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</a:t>
            </a:r>
            <a:r>
              <a:rPr lang="en-DE" sz="1000" b="1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ync</a:t>
            </a:r>
            <a:endParaRPr lang="en-DE" sz="1000" b="1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cxnSp>
        <p:nvCxnSpPr>
          <p:cNvPr id="50" name="Elbow Connector 49">
            <a:extLst>
              <a:ext uri="{FF2B5EF4-FFF2-40B4-BE49-F238E27FC236}">
                <a16:creationId xmlns:a16="http://schemas.microsoft.com/office/drawing/2014/main" id="{FAC0B4A9-1D66-89D4-4304-201E365FC0B1}"/>
              </a:ext>
            </a:extLst>
          </p:cNvPr>
          <p:cNvCxnSpPr>
            <a:cxnSpLocks/>
          </p:cNvCxnSpPr>
          <p:nvPr/>
        </p:nvCxnSpPr>
        <p:spPr>
          <a:xfrm flipV="1">
            <a:off x="2754487" y="2052511"/>
            <a:ext cx="2037776" cy="1646243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Elbow Connector 50">
            <a:extLst>
              <a:ext uri="{FF2B5EF4-FFF2-40B4-BE49-F238E27FC236}">
                <a16:creationId xmlns:a16="http://schemas.microsoft.com/office/drawing/2014/main" id="{C795DAEC-B744-48C0-C244-6351989B331E}"/>
              </a:ext>
            </a:extLst>
          </p:cNvPr>
          <p:cNvCxnSpPr>
            <a:cxnSpLocks/>
            <a:stCxn id="7" idx="3"/>
            <a:endCxn id="9" idx="1"/>
          </p:cNvCxnSpPr>
          <p:nvPr/>
        </p:nvCxnSpPr>
        <p:spPr>
          <a:xfrm>
            <a:off x="2756849" y="3758091"/>
            <a:ext cx="721467" cy="805667"/>
          </a:xfrm>
          <a:prstGeom prst="bentConnector3">
            <a:avLst>
              <a:gd name="adj1" fmla="val 30285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391499E1-AE16-AE7A-C5DA-1677A1A7EFD9}"/>
              </a:ext>
            </a:extLst>
          </p:cNvPr>
          <p:cNvCxnSpPr>
            <a:stCxn id="9" idx="3"/>
            <a:endCxn id="22" idx="1"/>
          </p:cNvCxnSpPr>
          <p:nvPr/>
        </p:nvCxnSpPr>
        <p:spPr>
          <a:xfrm flipV="1">
            <a:off x="3718677" y="4549969"/>
            <a:ext cx="363522" cy="13789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B7497CCB-A64A-5259-AD89-1C3853F1133A}"/>
              </a:ext>
            </a:extLst>
          </p:cNvPr>
          <p:cNvCxnSpPr>
            <a:cxnSpLocks/>
            <a:stCxn id="27" idx="3"/>
            <a:endCxn id="24" idx="1"/>
          </p:cNvCxnSpPr>
          <p:nvPr/>
        </p:nvCxnSpPr>
        <p:spPr>
          <a:xfrm flipV="1">
            <a:off x="5977372" y="4556863"/>
            <a:ext cx="274320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Elbow Connector 53">
            <a:extLst>
              <a:ext uri="{FF2B5EF4-FFF2-40B4-BE49-F238E27FC236}">
                <a16:creationId xmlns:a16="http://schemas.microsoft.com/office/drawing/2014/main" id="{904F2345-8F99-7AFC-57A0-E22494F51CE4}"/>
              </a:ext>
            </a:extLst>
          </p:cNvPr>
          <p:cNvCxnSpPr>
            <a:stCxn id="24" idx="3"/>
          </p:cNvCxnSpPr>
          <p:nvPr/>
        </p:nvCxnSpPr>
        <p:spPr>
          <a:xfrm flipV="1">
            <a:off x="6497262" y="3837736"/>
            <a:ext cx="3675853" cy="719127"/>
          </a:xfrm>
          <a:prstGeom prst="bentConnector3">
            <a:avLst>
              <a:gd name="adj1" fmla="val 72633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Elbow Connector 54">
            <a:extLst>
              <a:ext uri="{FF2B5EF4-FFF2-40B4-BE49-F238E27FC236}">
                <a16:creationId xmlns:a16="http://schemas.microsoft.com/office/drawing/2014/main" id="{18BF14D6-4117-A9FF-3A78-70750E0C846C}"/>
              </a:ext>
            </a:extLst>
          </p:cNvPr>
          <p:cNvCxnSpPr>
            <a:cxnSpLocks/>
            <a:stCxn id="42" idx="3"/>
          </p:cNvCxnSpPr>
          <p:nvPr/>
        </p:nvCxnSpPr>
        <p:spPr>
          <a:xfrm>
            <a:off x="7360867" y="2060410"/>
            <a:ext cx="2812248" cy="1777326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9F58324E-B163-62FF-3B77-89631E25B825}"/>
              </a:ext>
            </a:extLst>
          </p:cNvPr>
          <p:cNvCxnSpPr>
            <a:cxnSpLocks/>
            <a:endCxn id="31" idx="0"/>
          </p:cNvCxnSpPr>
          <p:nvPr/>
        </p:nvCxnSpPr>
        <p:spPr>
          <a:xfrm>
            <a:off x="7405685" y="4543355"/>
            <a:ext cx="0" cy="226357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EDBF0E54-09BE-509A-A9BF-665FCDFBC191}"/>
              </a:ext>
            </a:extLst>
          </p:cNvPr>
          <p:cNvCxnSpPr>
            <a:cxnSpLocks/>
          </p:cNvCxnSpPr>
          <p:nvPr/>
        </p:nvCxnSpPr>
        <p:spPr>
          <a:xfrm flipV="1">
            <a:off x="7405685" y="4460057"/>
            <a:ext cx="0" cy="27432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D7E1E17A-63B3-85AD-50D9-72CE0F10DF45}"/>
              </a:ext>
            </a:extLst>
          </p:cNvPr>
          <p:cNvCxnSpPr>
            <a:cxnSpLocks/>
            <a:stCxn id="26" idx="0"/>
          </p:cNvCxnSpPr>
          <p:nvPr/>
        </p:nvCxnSpPr>
        <p:spPr>
          <a:xfrm flipH="1" flipV="1">
            <a:off x="8348819" y="4549969"/>
            <a:ext cx="0" cy="301171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Elbow Connector 58">
            <a:extLst>
              <a:ext uri="{FF2B5EF4-FFF2-40B4-BE49-F238E27FC236}">
                <a16:creationId xmlns:a16="http://schemas.microsoft.com/office/drawing/2014/main" id="{04E3E120-6619-FE93-D445-6295CB9BC750}"/>
              </a:ext>
            </a:extLst>
          </p:cNvPr>
          <p:cNvCxnSpPr>
            <a:stCxn id="9" idx="0"/>
            <a:endCxn id="44" idx="1"/>
          </p:cNvCxnSpPr>
          <p:nvPr/>
        </p:nvCxnSpPr>
        <p:spPr>
          <a:xfrm rot="5400000" flipH="1" flipV="1">
            <a:off x="3168245" y="3262727"/>
            <a:ext cx="1611103" cy="750598"/>
          </a:xfrm>
          <a:prstGeom prst="bentConnector2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NumBox 1">
            <a:extLst>
              <a:ext uri="{FF2B5EF4-FFF2-40B4-BE49-F238E27FC236}">
                <a16:creationId xmlns:a16="http://schemas.microsoft.com/office/drawing/2014/main" id="{D03E30FC-A1B6-C8FF-0B74-60CB716B3C9C}"/>
              </a:ext>
            </a:extLst>
          </p:cNvPr>
          <p:cNvSpPr/>
          <p:nvPr/>
        </p:nvSpPr>
        <p:spPr>
          <a:xfrm>
            <a:off x="2472946" y="4361355"/>
            <a:ext cx="241693" cy="240361"/>
          </a:xfrm>
          <a:prstGeom prst="roundRect">
            <a:avLst/>
          </a:prstGeom>
          <a:solidFill>
            <a:srgbClr val="04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0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</a:t>
            </a:r>
          </a:p>
        </p:txBody>
      </p:sp>
      <p:sp>
        <p:nvSpPr>
          <p:cNvPr id="61" name="NumBox 2">
            <a:extLst>
              <a:ext uri="{FF2B5EF4-FFF2-40B4-BE49-F238E27FC236}">
                <a16:creationId xmlns:a16="http://schemas.microsoft.com/office/drawing/2014/main" id="{9B6DFBDF-79A3-2124-18C5-ED052781D37A}"/>
              </a:ext>
            </a:extLst>
          </p:cNvPr>
          <p:cNvSpPr/>
          <p:nvPr/>
        </p:nvSpPr>
        <p:spPr>
          <a:xfrm>
            <a:off x="3435976" y="5024140"/>
            <a:ext cx="241693" cy="240361"/>
          </a:xfrm>
          <a:prstGeom prst="roundRect">
            <a:avLst/>
          </a:prstGeom>
          <a:solidFill>
            <a:srgbClr val="04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0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2</a:t>
            </a:r>
          </a:p>
        </p:txBody>
      </p:sp>
      <p:sp>
        <p:nvSpPr>
          <p:cNvPr id="62" name="NumBox 3">
            <a:extLst>
              <a:ext uri="{FF2B5EF4-FFF2-40B4-BE49-F238E27FC236}">
                <a16:creationId xmlns:a16="http://schemas.microsoft.com/office/drawing/2014/main" id="{12C20125-3461-3529-77CE-FBFC642C2847}"/>
              </a:ext>
            </a:extLst>
          </p:cNvPr>
          <p:cNvSpPr/>
          <p:nvPr/>
        </p:nvSpPr>
        <p:spPr>
          <a:xfrm>
            <a:off x="4200194" y="1749051"/>
            <a:ext cx="241693" cy="240361"/>
          </a:xfrm>
          <a:prstGeom prst="roundRect">
            <a:avLst/>
          </a:prstGeom>
          <a:solidFill>
            <a:srgbClr val="04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0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3</a:t>
            </a:r>
          </a:p>
        </p:txBody>
      </p:sp>
      <p:sp>
        <p:nvSpPr>
          <p:cNvPr id="63" name="NumBox 3">
            <a:extLst>
              <a:ext uri="{FF2B5EF4-FFF2-40B4-BE49-F238E27FC236}">
                <a16:creationId xmlns:a16="http://schemas.microsoft.com/office/drawing/2014/main" id="{406A6596-A234-5756-649B-8BA96614063C}"/>
              </a:ext>
            </a:extLst>
          </p:cNvPr>
          <p:cNvSpPr/>
          <p:nvPr/>
        </p:nvSpPr>
        <p:spPr>
          <a:xfrm>
            <a:off x="4022223" y="5024139"/>
            <a:ext cx="241693" cy="240361"/>
          </a:xfrm>
          <a:prstGeom prst="roundRect">
            <a:avLst/>
          </a:prstGeom>
          <a:solidFill>
            <a:srgbClr val="04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0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4</a:t>
            </a:r>
          </a:p>
        </p:txBody>
      </p:sp>
      <p:sp>
        <p:nvSpPr>
          <p:cNvPr id="64" name="NumBox 4">
            <a:extLst>
              <a:ext uri="{FF2B5EF4-FFF2-40B4-BE49-F238E27FC236}">
                <a16:creationId xmlns:a16="http://schemas.microsoft.com/office/drawing/2014/main" id="{848BF31E-6B11-EB49-0DF9-CBBC76489575}"/>
              </a:ext>
            </a:extLst>
          </p:cNvPr>
          <p:cNvSpPr/>
          <p:nvPr/>
        </p:nvSpPr>
        <p:spPr>
          <a:xfrm>
            <a:off x="4676894" y="5027370"/>
            <a:ext cx="241693" cy="240361"/>
          </a:xfrm>
          <a:prstGeom prst="roundRect">
            <a:avLst/>
          </a:prstGeom>
          <a:solidFill>
            <a:srgbClr val="04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0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5</a:t>
            </a:r>
          </a:p>
        </p:txBody>
      </p:sp>
      <p:sp>
        <p:nvSpPr>
          <p:cNvPr id="65" name="NumBox 5">
            <a:extLst>
              <a:ext uri="{FF2B5EF4-FFF2-40B4-BE49-F238E27FC236}">
                <a16:creationId xmlns:a16="http://schemas.microsoft.com/office/drawing/2014/main" id="{4F1001EF-3D2C-04AE-7050-F2F1E1B486DF}"/>
              </a:ext>
            </a:extLst>
          </p:cNvPr>
          <p:cNvSpPr/>
          <p:nvPr/>
        </p:nvSpPr>
        <p:spPr>
          <a:xfrm>
            <a:off x="5349472" y="5018534"/>
            <a:ext cx="241693" cy="240361"/>
          </a:xfrm>
          <a:prstGeom prst="roundRect">
            <a:avLst/>
          </a:prstGeom>
          <a:solidFill>
            <a:srgbClr val="04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0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6</a:t>
            </a:r>
          </a:p>
        </p:txBody>
      </p:sp>
      <p:sp>
        <p:nvSpPr>
          <p:cNvPr id="66" name="NumBox 6">
            <a:extLst>
              <a:ext uri="{FF2B5EF4-FFF2-40B4-BE49-F238E27FC236}">
                <a16:creationId xmlns:a16="http://schemas.microsoft.com/office/drawing/2014/main" id="{A02316C5-10EF-EB74-379E-E2952FFBA223}"/>
              </a:ext>
            </a:extLst>
          </p:cNvPr>
          <p:cNvSpPr/>
          <p:nvPr/>
        </p:nvSpPr>
        <p:spPr>
          <a:xfrm>
            <a:off x="6201114" y="4835276"/>
            <a:ext cx="241693" cy="240361"/>
          </a:xfrm>
          <a:prstGeom prst="roundRect">
            <a:avLst/>
          </a:prstGeom>
          <a:solidFill>
            <a:srgbClr val="04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0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7</a:t>
            </a:r>
          </a:p>
        </p:txBody>
      </p:sp>
      <p:sp>
        <p:nvSpPr>
          <p:cNvPr id="67" name="NumBox 7">
            <a:extLst>
              <a:ext uri="{FF2B5EF4-FFF2-40B4-BE49-F238E27FC236}">
                <a16:creationId xmlns:a16="http://schemas.microsoft.com/office/drawing/2014/main" id="{653B959E-999B-ADAB-27C6-15AB6D71DE8C}"/>
              </a:ext>
            </a:extLst>
          </p:cNvPr>
          <p:cNvSpPr/>
          <p:nvPr/>
        </p:nvSpPr>
        <p:spPr>
          <a:xfrm>
            <a:off x="7541562" y="4692855"/>
            <a:ext cx="241694" cy="240361"/>
          </a:xfrm>
          <a:prstGeom prst="roundRect">
            <a:avLst/>
          </a:prstGeom>
          <a:solidFill>
            <a:srgbClr val="04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0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8</a:t>
            </a:r>
          </a:p>
        </p:txBody>
      </p:sp>
      <p:sp>
        <p:nvSpPr>
          <p:cNvPr id="68" name="NumBox 8">
            <a:extLst>
              <a:ext uri="{FF2B5EF4-FFF2-40B4-BE49-F238E27FC236}">
                <a16:creationId xmlns:a16="http://schemas.microsoft.com/office/drawing/2014/main" id="{C549C07C-B595-0242-929C-55F55236449F}"/>
              </a:ext>
            </a:extLst>
          </p:cNvPr>
          <p:cNvSpPr/>
          <p:nvPr/>
        </p:nvSpPr>
        <p:spPr>
          <a:xfrm>
            <a:off x="7741225" y="3783794"/>
            <a:ext cx="241693" cy="240361"/>
          </a:xfrm>
          <a:prstGeom prst="roundRect">
            <a:avLst/>
          </a:prstGeom>
          <a:solidFill>
            <a:srgbClr val="04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0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9</a:t>
            </a:r>
          </a:p>
        </p:txBody>
      </p:sp>
      <p:sp>
        <p:nvSpPr>
          <p:cNvPr id="69" name="NumBox 9">
            <a:extLst>
              <a:ext uri="{FF2B5EF4-FFF2-40B4-BE49-F238E27FC236}">
                <a16:creationId xmlns:a16="http://schemas.microsoft.com/office/drawing/2014/main" id="{1625E9C6-E978-D891-3364-C2BFEE9D1BFA}"/>
              </a:ext>
            </a:extLst>
          </p:cNvPr>
          <p:cNvSpPr/>
          <p:nvPr/>
        </p:nvSpPr>
        <p:spPr>
          <a:xfrm>
            <a:off x="8556336" y="4668975"/>
            <a:ext cx="271938" cy="222878"/>
          </a:xfrm>
          <a:prstGeom prst="roundRect">
            <a:avLst/>
          </a:prstGeom>
          <a:solidFill>
            <a:srgbClr val="04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0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10</a:t>
            </a:r>
          </a:p>
        </p:txBody>
      </p:sp>
      <p:sp>
        <p:nvSpPr>
          <p:cNvPr id="70" name="NumBoxInside 10">
            <a:extLst>
              <a:ext uri="{FF2B5EF4-FFF2-40B4-BE49-F238E27FC236}">
                <a16:creationId xmlns:a16="http://schemas.microsoft.com/office/drawing/2014/main" id="{DE0D3270-32D6-070D-AA26-235B0A939EC3}"/>
              </a:ext>
            </a:extLst>
          </p:cNvPr>
          <p:cNvSpPr/>
          <p:nvPr/>
        </p:nvSpPr>
        <p:spPr>
          <a:xfrm>
            <a:off x="9539254" y="3878039"/>
            <a:ext cx="241693" cy="240361"/>
          </a:xfrm>
          <a:prstGeom prst="roundRect">
            <a:avLst/>
          </a:prstGeom>
          <a:solidFill>
            <a:srgbClr val="04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2860" rIns="22860" rtlCol="0" anchor="t"/>
          <a:lstStyle/>
          <a:p>
            <a:pPr algn="ctr"/>
            <a:r>
              <a:rPr lang="en-US" sz="10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11</a:t>
            </a:r>
          </a:p>
        </p:txBody>
      </p:sp>
      <p:pic>
        <p:nvPicPr>
          <p:cNvPr id="71" name="Graphic 17">
            <a:extLst>
              <a:ext uri="{FF2B5EF4-FFF2-40B4-BE49-F238E27FC236}">
                <a16:creationId xmlns:a16="http://schemas.microsoft.com/office/drawing/2014/main" id="{F08B382B-0BE2-389D-2CE7-7420844BD3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/>
          <a:srcRect/>
          <a:stretch/>
        </p:blipFill>
        <p:spPr bwMode="auto">
          <a:xfrm>
            <a:off x="4840097" y="1883253"/>
            <a:ext cx="335892" cy="3392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3" name="TextBox 9">
            <a:extLst>
              <a:ext uri="{FF2B5EF4-FFF2-40B4-BE49-F238E27FC236}">
                <a16:creationId xmlns:a16="http://schemas.microsoft.com/office/drawing/2014/main" id="{97116264-450A-18BA-28DC-DC81B28ACC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28635" y="2175228"/>
            <a:ext cx="117707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API Gateway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72DBF84E-BCA9-EA3B-369D-A10E96ED86E8}"/>
              </a:ext>
            </a:extLst>
          </p:cNvPr>
          <p:cNvSpPr/>
          <p:nvPr/>
        </p:nvSpPr>
        <p:spPr>
          <a:xfrm>
            <a:off x="10499849" y="3028501"/>
            <a:ext cx="714878" cy="1411413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800" dirty="0">
              <a:solidFill>
                <a:sysClr val="windowText" lastClr="000000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pic>
        <p:nvPicPr>
          <p:cNvPr id="81" name="Picture 80">
            <a:extLst>
              <a:ext uri="{FF2B5EF4-FFF2-40B4-BE49-F238E27FC236}">
                <a16:creationId xmlns:a16="http://schemas.microsoft.com/office/drawing/2014/main" id="{D9388C3F-0845-F8C6-1788-7788F7D0B8D2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10767446" y="3088001"/>
            <a:ext cx="203129" cy="183215"/>
          </a:xfrm>
          <a:prstGeom prst="rect">
            <a:avLst/>
          </a:prstGeom>
        </p:spPr>
      </p:pic>
      <p:pic>
        <p:nvPicPr>
          <p:cNvPr id="82" name="Picture 81">
            <a:extLst>
              <a:ext uri="{FF2B5EF4-FFF2-40B4-BE49-F238E27FC236}">
                <a16:creationId xmlns:a16="http://schemas.microsoft.com/office/drawing/2014/main" id="{A028867E-E10D-5D60-DFB0-A3E94E4B809D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10734793" y="4046305"/>
            <a:ext cx="262735" cy="211218"/>
          </a:xfrm>
          <a:prstGeom prst="rect">
            <a:avLst/>
          </a:prstGeom>
        </p:spPr>
      </p:pic>
      <p:sp>
        <p:nvSpPr>
          <p:cNvPr id="83" name="TextBox 82">
            <a:extLst>
              <a:ext uri="{FF2B5EF4-FFF2-40B4-BE49-F238E27FC236}">
                <a16:creationId xmlns:a16="http://schemas.microsoft.com/office/drawing/2014/main" id="{0B2A92AF-9CC6-A2A7-C740-025D8E471502}"/>
              </a:ext>
            </a:extLst>
          </p:cNvPr>
          <p:cNvSpPr txBox="1"/>
          <p:nvPr/>
        </p:nvSpPr>
        <p:spPr>
          <a:xfrm>
            <a:off x="10541484" y="3245863"/>
            <a:ext cx="70884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Computer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FFBAF9B5-8B5A-3589-C75F-277B4EA1A189}"/>
              </a:ext>
            </a:extLst>
          </p:cNvPr>
          <p:cNvSpPr txBox="1"/>
          <p:nvPr/>
        </p:nvSpPr>
        <p:spPr>
          <a:xfrm>
            <a:off x="10617248" y="4242717"/>
            <a:ext cx="51648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Phone</a:t>
            </a:r>
          </a:p>
        </p:txBody>
      </p:sp>
      <p:sp>
        <p:nvSpPr>
          <p:cNvPr id="85" name="TextBox 10">
            <a:extLst>
              <a:ext uri="{FF2B5EF4-FFF2-40B4-BE49-F238E27FC236}">
                <a16:creationId xmlns:a16="http://schemas.microsoft.com/office/drawing/2014/main" id="{9BF187D0-97DE-DFB8-09A8-B152FD8DAB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15033" y="4520306"/>
            <a:ext cx="187585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Call center/home office</a:t>
            </a:r>
          </a:p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agents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BCFFA8A6-2F9C-93DB-AE6D-285C41DA0EB5}"/>
              </a:ext>
            </a:extLst>
          </p:cNvPr>
          <p:cNvSpPr txBox="1"/>
          <p:nvPr/>
        </p:nvSpPr>
        <p:spPr>
          <a:xfrm>
            <a:off x="10622373" y="3794516"/>
            <a:ext cx="49885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Agent</a:t>
            </a:r>
          </a:p>
        </p:txBody>
      </p:sp>
      <p:sp>
        <p:nvSpPr>
          <p:cNvPr id="87" name="TextBox 12">
            <a:extLst>
              <a:ext uri="{FF2B5EF4-FFF2-40B4-BE49-F238E27FC236}">
                <a16:creationId xmlns:a16="http://schemas.microsoft.com/office/drawing/2014/main" id="{BE3DD2AF-9626-39FB-38B8-E3A2D432BB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70403" y="2533878"/>
            <a:ext cx="140707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171450" indent="-171450">
              <a:buSzPct val="100000"/>
              <a:buFont typeface="Arial" panose="020B0604020202020204" pitchFamily="34" charset="0"/>
              <a:buChar char="•"/>
            </a:pPr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Case ID</a:t>
            </a:r>
          </a:p>
          <a:p>
            <a:pPr marL="171450" indent="-171450">
              <a:buSzPct val="100000"/>
              <a:buFont typeface="Arial" panose="020B0604020202020204" pitchFamily="34" charset="0"/>
              <a:buChar char="•"/>
            </a:pPr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Vehicle data </a:t>
            </a:r>
          </a:p>
          <a:p>
            <a:pPr marL="171450" indent="-171450">
              <a:buSzPct val="100000"/>
              <a:buFont typeface="Arial" panose="020B0604020202020204" pitchFamily="34" charset="0"/>
              <a:buChar char="•"/>
            </a:pPr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Voice call</a:t>
            </a:r>
          </a:p>
          <a:p>
            <a:pPr marL="171450" indent="-171450" eaLnBrk="1" hangingPunct="1">
              <a:buSzPct val="100000"/>
              <a:buFont typeface="Arial" panose="020B0604020202020204" pitchFamily="34" charset="0"/>
              <a:buChar char="•"/>
            </a:pPr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Customer profile</a:t>
            </a:r>
          </a:p>
          <a:p>
            <a:pPr marL="171450" indent="-171450" eaLnBrk="1" hangingPunct="1">
              <a:buSzPct val="100000"/>
              <a:buFont typeface="Arial" panose="020B0604020202020204" pitchFamily="34" charset="0"/>
              <a:buChar char="•"/>
            </a:pPr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Call summary</a:t>
            </a:r>
          </a:p>
          <a:p>
            <a:pPr marL="171450" indent="-171450">
              <a:buSzPct val="100000"/>
              <a:buFont typeface="Arial" panose="020B0604020202020204" pitchFamily="34" charset="0"/>
              <a:buChar char="•"/>
            </a:pPr>
            <a:r>
              <a:rPr lang="en-GB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Connect Contact Lens Insights</a:t>
            </a:r>
            <a:endParaRPr lang="en-US" altLang="en-US" sz="9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pic>
        <p:nvPicPr>
          <p:cNvPr id="88" name="Picture 87">
            <a:extLst>
              <a:ext uri="{FF2B5EF4-FFF2-40B4-BE49-F238E27FC236}">
                <a16:creationId xmlns:a16="http://schemas.microsoft.com/office/drawing/2014/main" id="{B0B50B32-4324-671E-7391-3539CE74BDF9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10734793" y="3507727"/>
            <a:ext cx="240814" cy="286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4375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Box 71">
            <a:extLst>
              <a:ext uri="{FF2B5EF4-FFF2-40B4-BE49-F238E27FC236}">
                <a16:creationId xmlns:a16="http://schemas.microsoft.com/office/drawing/2014/main" id="{1271BE9C-FDD5-DC4D-9BA5-3B7493EA2D8F}"/>
              </a:ext>
            </a:extLst>
          </p:cNvPr>
          <p:cNvSpPr txBox="1"/>
          <p:nvPr/>
        </p:nvSpPr>
        <p:spPr>
          <a:xfrm>
            <a:off x="95668" y="134489"/>
            <a:ext cx="62719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Automotive Call Center Reference Architecture</a:t>
            </a:r>
          </a:p>
        </p:txBody>
      </p:sp>
      <p:pic>
        <p:nvPicPr>
          <p:cNvPr id="103" name="Graphic 102">
            <a:extLst>
              <a:ext uri="{FF2B5EF4-FFF2-40B4-BE49-F238E27FC236}">
                <a16:creationId xmlns:a16="http://schemas.microsoft.com/office/drawing/2014/main" id="{1DD42CEA-08C0-B743-AC84-1AA6A123B8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9392" y="6406198"/>
            <a:ext cx="585391" cy="34807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54BEBEF-567F-BD43-B598-F246075C6BF3}"/>
              </a:ext>
            </a:extLst>
          </p:cNvPr>
          <p:cNvSpPr txBox="1"/>
          <p:nvPr/>
        </p:nvSpPr>
        <p:spPr>
          <a:xfrm>
            <a:off x="101092" y="458980"/>
            <a:ext cx="48628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For the architecture description, refer to the </a:t>
            </a:r>
            <a:r>
              <a:rPr lang="en-US" sz="1400" dirty="0">
                <a:hlinkClick r:id="rId5"/>
              </a:rPr>
              <a:t>full diagram</a:t>
            </a:r>
            <a:r>
              <a:rPr lang="en-US" sz="1400" dirty="0"/>
              <a:t>. </a:t>
            </a:r>
          </a:p>
        </p:txBody>
      </p:sp>
      <p:pic>
        <p:nvPicPr>
          <p:cNvPr id="164" name="Graphic 163">
            <a:extLst>
              <a:ext uri="{FF2B5EF4-FFF2-40B4-BE49-F238E27FC236}">
                <a16:creationId xmlns:a16="http://schemas.microsoft.com/office/drawing/2014/main" id="{E18478AD-7C25-23A9-9AFE-F5149EE4032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3212814" y="1487039"/>
            <a:ext cx="380623" cy="380623"/>
          </a:xfrm>
          <a:prstGeom prst="rect">
            <a:avLst/>
          </a:prstGeom>
        </p:spPr>
      </p:pic>
      <p:sp>
        <p:nvSpPr>
          <p:cNvPr id="165" name="TextBox 164">
            <a:extLst>
              <a:ext uri="{FF2B5EF4-FFF2-40B4-BE49-F238E27FC236}">
                <a16:creationId xmlns:a16="http://schemas.microsoft.com/office/drawing/2014/main" id="{EF21C4EE-1DE1-74E9-C915-D8CDD4FB2F51}"/>
              </a:ext>
            </a:extLst>
          </p:cNvPr>
          <p:cNvSpPr txBox="1"/>
          <p:nvPr/>
        </p:nvSpPr>
        <p:spPr>
          <a:xfrm>
            <a:off x="2339995" y="2119715"/>
            <a:ext cx="8313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DE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Sensor </a:t>
            </a:r>
            <a:br>
              <a:rPr lang="en-DE" sz="8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</a:t>
            </a:r>
            <a:r>
              <a:rPr lang="en-DE" sz="8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ata</a:t>
            </a:r>
            <a:endParaRPr lang="en-DE" sz="8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DE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Location </a:t>
            </a:r>
            <a:br>
              <a:rPr lang="en-DE" sz="8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</a:t>
            </a:r>
            <a:r>
              <a:rPr lang="en-DE" sz="8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ata</a:t>
            </a:r>
            <a:endParaRPr lang="en-DE" sz="8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4DC24679-B16C-B0EB-110B-E543446C874E}"/>
              </a:ext>
            </a:extLst>
          </p:cNvPr>
          <p:cNvSpPr txBox="1"/>
          <p:nvPr/>
        </p:nvSpPr>
        <p:spPr>
          <a:xfrm>
            <a:off x="2507542" y="4268206"/>
            <a:ext cx="6003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DE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cCall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DE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hCall</a:t>
            </a:r>
          </a:p>
        </p:txBody>
      </p:sp>
      <p:grpSp>
        <p:nvGrpSpPr>
          <p:cNvPr id="167" name="Group 166">
            <a:extLst>
              <a:ext uri="{FF2B5EF4-FFF2-40B4-BE49-F238E27FC236}">
                <a16:creationId xmlns:a16="http://schemas.microsoft.com/office/drawing/2014/main" id="{EF6C0807-53DE-1DC5-5C17-36092DA8D1A9}"/>
              </a:ext>
            </a:extLst>
          </p:cNvPr>
          <p:cNvGrpSpPr/>
          <p:nvPr/>
        </p:nvGrpSpPr>
        <p:grpSpPr>
          <a:xfrm>
            <a:off x="2286930" y="3509671"/>
            <a:ext cx="776224" cy="570941"/>
            <a:chOff x="-18236" y="3417256"/>
            <a:chExt cx="776224" cy="570941"/>
          </a:xfrm>
        </p:grpSpPr>
        <p:pic>
          <p:nvPicPr>
            <p:cNvPr id="168" name="Graphic 28">
              <a:extLst>
                <a:ext uri="{FF2B5EF4-FFF2-40B4-BE49-F238E27FC236}">
                  <a16:creationId xmlns:a16="http://schemas.microsoft.com/office/drawing/2014/main" id="{D637C79F-5743-2518-59B0-04A996450BE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1745" y="3417256"/>
              <a:ext cx="283903" cy="2839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9" name="TextBox 168">
              <a:extLst>
                <a:ext uri="{FF2B5EF4-FFF2-40B4-BE49-F238E27FC236}">
                  <a16:creationId xmlns:a16="http://schemas.microsoft.com/office/drawing/2014/main" id="{C873E983-30D4-E56F-AE93-65905A35A25F}"/>
                </a:ext>
              </a:extLst>
            </p:cNvPr>
            <p:cNvSpPr txBox="1"/>
            <p:nvPr/>
          </p:nvSpPr>
          <p:spPr>
            <a:xfrm>
              <a:off x="-18236" y="3649643"/>
              <a:ext cx="77622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DE" sz="800" b="1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Vehicle </a:t>
              </a:r>
            </a:p>
            <a:p>
              <a:pPr algn="ctr"/>
              <a:r>
                <a:rPr lang="en-DE" sz="800" b="1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on </a:t>
              </a:r>
              <a:r>
                <a:rPr lang="en-DE" sz="800" b="1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the </a:t>
              </a:r>
              <a:r>
                <a:rPr lang="en-US" sz="800" b="1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r</a:t>
              </a:r>
              <a:r>
                <a:rPr lang="en-DE" sz="800" b="1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oad</a:t>
              </a:r>
              <a:endParaRPr lang="en-DE" sz="8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endParaRPr>
            </a:p>
          </p:txBody>
        </p:sp>
      </p:grpSp>
      <p:pic>
        <p:nvPicPr>
          <p:cNvPr id="170" name="Graphic 17">
            <a:extLst>
              <a:ext uri="{FF2B5EF4-FFF2-40B4-BE49-F238E27FC236}">
                <a16:creationId xmlns:a16="http://schemas.microsoft.com/office/drawing/2014/main" id="{1F048A57-08B0-504C-FCF2-B9A617A368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/>
        </p:blipFill>
        <p:spPr bwMode="auto">
          <a:xfrm>
            <a:off x="3564461" y="4421080"/>
            <a:ext cx="240361" cy="240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1" name="TextBox 9">
            <a:extLst>
              <a:ext uri="{FF2B5EF4-FFF2-40B4-BE49-F238E27FC236}">
                <a16:creationId xmlns:a16="http://schemas.microsoft.com/office/drawing/2014/main" id="{F507EF2C-EF65-6EB8-9D6F-CB6BD69A70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92436" y="4633235"/>
            <a:ext cx="962727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7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Connect</a:t>
            </a:r>
          </a:p>
        </p:txBody>
      </p:sp>
      <p:sp>
        <p:nvSpPr>
          <p:cNvPr id="172" name="Rectangle 171">
            <a:extLst>
              <a:ext uri="{FF2B5EF4-FFF2-40B4-BE49-F238E27FC236}">
                <a16:creationId xmlns:a16="http://schemas.microsoft.com/office/drawing/2014/main" id="{85A07F8C-E6F9-0BB0-8697-EF8397873C8E}"/>
              </a:ext>
            </a:extLst>
          </p:cNvPr>
          <p:cNvSpPr/>
          <p:nvPr/>
        </p:nvSpPr>
        <p:spPr>
          <a:xfrm>
            <a:off x="3211695" y="1490817"/>
            <a:ext cx="5362016" cy="419509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800" dirty="0">
              <a:solidFill>
                <a:sysClr val="windowText" lastClr="000000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grpSp>
        <p:nvGrpSpPr>
          <p:cNvPr id="173" name="Group 172">
            <a:extLst>
              <a:ext uri="{FF2B5EF4-FFF2-40B4-BE49-F238E27FC236}">
                <a16:creationId xmlns:a16="http://schemas.microsoft.com/office/drawing/2014/main" id="{34BDEE25-12FD-E9A1-D0CD-BE2E5FC2EAFF}"/>
              </a:ext>
            </a:extLst>
          </p:cNvPr>
          <p:cNvGrpSpPr/>
          <p:nvPr/>
        </p:nvGrpSpPr>
        <p:grpSpPr>
          <a:xfrm>
            <a:off x="4159191" y="1638419"/>
            <a:ext cx="3873618" cy="1501981"/>
            <a:chOff x="2130253" y="1578011"/>
            <a:chExt cx="3916269" cy="1503468"/>
          </a:xfrm>
        </p:grpSpPr>
        <p:sp>
          <p:nvSpPr>
            <p:cNvPr id="174" name="Rectangle 173">
              <a:extLst>
                <a:ext uri="{FF2B5EF4-FFF2-40B4-BE49-F238E27FC236}">
                  <a16:creationId xmlns:a16="http://schemas.microsoft.com/office/drawing/2014/main" id="{99F2ED99-0E62-9620-243D-63DAAC830F7C}"/>
                </a:ext>
              </a:extLst>
            </p:cNvPr>
            <p:cNvSpPr/>
            <p:nvPr/>
          </p:nvSpPr>
          <p:spPr>
            <a:xfrm>
              <a:off x="2262798" y="1578011"/>
              <a:ext cx="3716328" cy="1324350"/>
            </a:xfrm>
            <a:prstGeom prst="rect">
              <a:avLst/>
            </a:prstGeom>
            <a:solidFill>
              <a:schemeClr val="bg1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endParaRPr>
            </a:p>
          </p:txBody>
        </p:sp>
        <p:sp>
          <p:nvSpPr>
            <p:cNvPr id="175" name="Rectangle 174">
              <a:extLst>
                <a:ext uri="{FF2B5EF4-FFF2-40B4-BE49-F238E27FC236}">
                  <a16:creationId xmlns:a16="http://schemas.microsoft.com/office/drawing/2014/main" id="{567505AA-6246-D2E6-5F22-91BB9D44E493}"/>
                </a:ext>
              </a:extLst>
            </p:cNvPr>
            <p:cNvSpPr/>
            <p:nvPr/>
          </p:nvSpPr>
          <p:spPr>
            <a:xfrm>
              <a:off x="3730221" y="1602391"/>
              <a:ext cx="1062621" cy="1017847"/>
            </a:xfrm>
            <a:prstGeom prst="rect">
              <a:avLst/>
            </a:prstGeom>
            <a:solidFill>
              <a:srgbClr val="FFC265"/>
            </a:solidFill>
            <a:ln w="15875">
              <a:solidFill>
                <a:schemeClr val="tx1"/>
              </a:solidFill>
              <a:prstDash val="solid"/>
            </a:ln>
            <a:effectLst>
              <a:glow>
                <a:schemeClr val="accent1"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endParaRPr>
            </a:p>
          </p:txBody>
        </p:sp>
        <p:sp>
          <p:nvSpPr>
            <p:cNvPr id="176" name="TextBox 175">
              <a:extLst>
                <a:ext uri="{FF2B5EF4-FFF2-40B4-BE49-F238E27FC236}">
                  <a16:creationId xmlns:a16="http://schemas.microsoft.com/office/drawing/2014/main" id="{30F78805-9598-5B54-94D2-9CE4EEF67934}"/>
                </a:ext>
              </a:extLst>
            </p:cNvPr>
            <p:cNvSpPr txBox="1"/>
            <p:nvPr/>
          </p:nvSpPr>
          <p:spPr>
            <a:xfrm>
              <a:off x="3857821" y="1728061"/>
              <a:ext cx="773376" cy="7856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DE" sz="9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Serverless </a:t>
              </a:r>
            </a:p>
            <a:p>
              <a:r>
                <a:rPr lang="en-US" sz="9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c</a:t>
              </a:r>
              <a:r>
                <a:rPr lang="en-DE" sz="90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onnected </a:t>
              </a:r>
              <a:endParaRPr lang="en-DE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endParaRPr>
            </a:p>
            <a:p>
              <a:r>
                <a:rPr lang="en-US" sz="9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m</a:t>
              </a:r>
              <a:r>
                <a:rPr lang="en-DE" sz="90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obility </a:t>
              </a:r>
              <a:endParaRPr lang="en-DE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endParaRPr>
            </a:p>
            <a:p>
              <a:r>
                <a:rPr lang="en-US" sz="9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b</a:t>
              </a:r>
              <a:r>
                <a:rPr lang="en-DE" sz="90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ackend</a:t>
              </a:r>
              <a:endParaRPr lang="en-DE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endParaRPr>
            </a:p>
            <a:p>
              <a:r>
                <a:rPr lang="en-US" sz="9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(</a:t>
              </a:r>
              <a:r>
                <a:rPr lang="en-DE" sz="90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  <a:hlinkClick r:id="rId11"/>
                </a:rPr>
                <a:t>AWS CMS</a:t>
              </a:r>
              <a:r>
                <a:rPr lang="en-US" sz="9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)</a:t>
              </a:r>
              <a:endParaRPr lang="en-DE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endParaRPr>
            </a:p>
          </p:txBody>
        </p:sp>
        <p:pic>
          <p:nvPicPr>
            <p:cNvPr id="177" name="Graphic 17">
              <a:extLst>
                <a:ext uri="{FF2B5EF4-FFF2-40B4-BE49-F238E27FC236}">
                  <a16:creationId xmlns:a16="http://schemas.microsoft.com/office/drawing/2014/main" id="{6CA1E742-21C6-644B-8CCA-AC890C1D1C6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/>
            <a:srcRect/>
            <a:stretch/>
          </p:blipFill>
          <p:spPr bwMode="auto">
            <a:xfrm>
              <a:off x="3092421" y="1988188"/>
              <a:ext cx="240297" cy="2402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8" name="TextBox 9">
              <a:extLst>
                <a:ext uri="{FF2B5EF4-FFF2-40B4-BE49-F238E27FC236}">
                  <a16:creationId xmlns:a16="http://schemas.microsoft.com/office/drawing/2014/main" id="{444A0C16-FE03-DBA8-131D-7E3D85CBB8F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91536" y="2215262"/>
              <a:ext cx="1190037" cy="200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7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Amazon API Gateway</a:t>
              </a:r>
            </a:p>
          </p:txBody>
        </p:sp>
        <p:cxnSp>
          <p:nvCxnSpPr>
            <p:cNvPr id="179" name="Straight Arrow Connector 178">
              <a:extLst>
                <a:ext uri="{FF2B5EF4-FFF2-40B4-BE49-F238E27FC236}">
                  <a16:creationId xmlns:a16="http://schemas.microsoft.com/office/drawing/2014/main" id="{3B3970DF-D3AB-A72C-78D2-0297CD7977B9}"/>
                </a:ext>
              </a:extLst>
            </p:cNvPr>
            <p:cNvCxnSpPr>
              <a:cxnSpLocks/>
              <a:stCxn id="177" idx="3"/>
              <a:endCxn id="175" idx="1"/>
            </p:cNvCxnSpPr>
            <p:nvPr/>
          </p:nvCxnSpPr>
          <p:spPr>
            <a:xfrm>
              <a:off x="3332718" y="2108337"/>
              <a:ext cx="397503" cy="2978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80" name="Graphic 17">
              <a:extLst>
                <a:ext uri="{FF2B5EF4-FFF2-40B4-BE49-F238E27FC236}">
                  <a16:creationId xmlns:a16="http://schemas.microsoft.com/office/drawing/2014/main" id="{4B819D09-2D88-DB73-BFF7-F34650788BF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/>
            <a:srcRect/>
            <a:stretch/>
          </p:blipFill>
          <p:spPr bwMode="auto">
            <a:xfrm>
              <a:off x="5334751" y="1993241"/>
              <a:ext cx="240645" cy="2406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81" name="Straight Arrow Connector 180">
              <a:extLst>
                <a:ext uri="{FF2B5EF4-FFF2-40B4-BE49-F238E27FC236}">
                  <a16:creationId xmlns:a16="http://schemas.microsoft.com/office/drawing/2014/main" id="{01E133B7-81B4-671E-9ADA-11A3474DC3FA}"/>
                </a:ext>
              </a:extLst>
            </p:cNvPr>
            <p:cNvCxnSpPr>
              <a:cxnSpLocks/>
              <a:stCxn id="175" idx="3"/>
              <a:endCxn id="180" idx="1"/>
            </p:cNvCxnSpPr>
            <p:nvPr/>
          </p:nvCxnSpPr>
          <p:spPr>
            <a:xfrm>
              <a:off x="4792842" y="2111315"/>
              <a:ext cx="541909" cy="2249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82" name="Graphic 10">
              <a:extLst>
                <a:ext uri="{FF2B5EF4-FFF2-40B4-BE49-F238E27FC236}">
                  <a16:creationId xmlns:a16="http://schemas.microsoft.com/office/drawing/2014/main" id="{51F8C5E7-0241-5445-3408-EAA4168D9C5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79631" y="2546770"/>
              <a:ext cx="238949" cy="2389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83" name="Elbow Connector 182">
              <a:extLst>
                <a:ext uri="{FF2B5EF4-FFF2-40B4-BE49-F238E27FC236}">
                  <a16:creationId xmlns:a16="http://schemas.microsoft.com/office/drawing/2014/main" id="{E9C37875-D386-AFA5-D5C6-6F6E73AE41B9}"/>
                </a:ext>
              </a:extLst>
            </p:cNvPr>
            <p:cNvCxnSpPr>
              <a:cxnSpLocks/>
              <a:stCxn id="182" idx="3"/>
              <a:endCxn id="178" idx="2"/>
            </p:cNvCxnSpPr>
            <p:nvPr/>
          </p:nvCxnSpPr>
          <p:spPr>
            <a:xfrm flipV="1">
              <a:off x="2618580" y="2415317"/>
              <a:ext cx="567975" cy="250928"/>
            </a:xfrm>
            <a:prstGeom prst="bentConnector2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4" name="TextBox 9">
              <a:extLst>
                <a:ext uri="{FF2B5EF4-FFF2-40B4-BE49-F238E27FC236}">
                  <a16:creationId xmlns:a16="http://schemas.microsoft.com/office/drawing/2014/main" id="{C06C72B4-9D08-CAC6-7E57-350EB52872C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30253" y="2746995"/>
              <a:ext cx="828682" cy="200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7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AWS Lambda</a:t>
              </a:r>
            </a:p>
          </p:txBody>
        </p:sp>
        <p:sp>
          <p:nvSpPr>
            <p:cNvPr id="185" name="TextBox 9">
              <a:extLst>
                <a:ext uri="{FF2B5EF4-FFF2-40B4-BE49-F238E27FC236}">
                  <a16:creationId xmlns:a16="http://schemas.microsoft.com/office/drawing/2014/main" id="{E04BFB35-D4FC-F8CF-D901-FBE812C7EB5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56485" y="2218946"/>
              <a:ext cx="1190037" cy="200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7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Amazon API Gateway</a:t>
              </a:r>
            </a:p>
          </p:txBody>
        </p:sp>
        <p:sp>
          <p:nvSpPr>
            <p:cNvPr id="186" name="TextBox 9">
              <a:extLst>
                <a:ext uri="{FF2B5EF4-FFF2-40B4-BE49-F238E27FC236}">
                  <a16:creationId xmlns:a16="http://schemas.microsoft.com/office/drawing/2014/main" id="{1149B7BB-B539-71E4-F3BB-1F0263D110A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80549" y="2504067"/>
              <a:ext cx="828682" cy="2156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8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assign case</a:t>
              </a:r>
            </a:p>
          </p:txBody>
        </p:sp>
        <p:sp>
          <p:nvSpPr>
            <p:cNvPr id="187" name="TextBox 186">
              <a:extLst>
                <a:ext uri="{FF2B5EF4-FFF2-40B4-BE49-F238E27FC236}">
                  <a16:creationId xmlns:a16="http://schemas.microsoft.com/office/drawing/2014/main" id="{B4FEA45B-DB92-7677-CA16-32E017366375}"/>
                </a:ext>
              </a:extLst>
            </p:cNvPr>
            <p:cNvSpPr txBox="1"/>
            <p:nvPr/>
          </p:nvSpPr>
          <p:spPr>
            <a:xfrm>
              <a:off x="2827381" y="2866035"/>
              <a:ext cx="261452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DE" sz="800" b="1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Connected </a:t>
              </a:r>
              <a:r>
                <a:rPr lang="en-US" sz="800" b="1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m</a:t>
              </a:r>
              <a:r>
                <a:rPr lang="en-DE" sz="800" b="1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obility </a:t>
              </a:r>
              <a:r>
                <a:rPr lang="en-US" sz="800" b="1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b</a:t>
              </a:r>
              <a:r>
                <a:rPr lang="en-DE" sz="800" b="1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ackend and </a:t>
              </a:r>
              <a:r>
                <a:rPr lang="en-GB" sz="800" b="1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c</a:t>
              </a:r>
              <a:r>
                <a:rPr lang="en-DE" sz="800" b="1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ase ID </a:t>
              </a:r>
              <a:r>
                <a:rPr lang="en-US" sz="800" b="1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s</a:t>
              </a:r>
              <a:r>
                <a:rPr lang="en-DE" sz="800" b="1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ync</a:t>
              </a:r>
              <a:endParaRPr lang="en-DE" sz="8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endParaRPr>
            </a:p>
          </p:txBody>
        </p:sp>
      </p:grpSp>
      <p:cxnSp>
        <p:nvCxnSpPr>
          <p:cNvPr id="188" name="Elbow Connector 187">
            <a:extLst>
              <a:ext uri="{FF2B5EF4-FFF2-40B4-BE49-F238E27FC236}">
                <a16:creationId xmlns:a16="http://schemas.microsoft.com/office/drawing/2014/main" id="{6375D461-9094-EF0F-8014-48F235AD6872}"/>
              </a:ext>
            </a:extLst>
          </p:cNvPr>
          <p:cNvCxnSpPr>
            <a:stCxn id="168" idx="3"/>
            <a:endCxn id="177" idx="1"/>
          </p:cNvCxnSpPr>
          <p:nvPr/>
        </p:nvCxnSpPr>
        <p:spPr>
          <a:xfrm flipV="1">
            <a:off x="2820814" y="2168220"/>
            <a:ext cx="2290066" cy="1483403"/>
          </a:xfrm>
          <a:prstGeom prst="bentConnector3">
            <a:avLst>
              <a:gd name="adj1" fmla="val 9627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Elbow Connector 188">
            <a:extLst>
              <a:ext uri="{FF2B5EF4-FFF2-40B4-BE49-F238E27FC236}">
                <a16:creationId xmlns:a16="http://schemas.microsoft.com/office/drawing/2014/main" id="{052812E6-A65B-5745-796A-C3E9BD9066D3}"/>
              </a:ext>
            </a:extLst>
          </p:cNvPr>
          <p:cNvCxnSpPr>
            <a:cxnSpLocks/>
            <a:stCxn id="168" idx="3"/>
            <a:endCxn id="170" idx="1"/>
          </p:cNvCxnSpPr>
          <p:nvPr/>
        </p:nvCxnSpPr>
        <p:spPr>
          <a:xfrm>
            <a:off x="2820814" y="3651623"/>
            <a:ext cx="743647" cy="889638"/>
          </a:xfrm>
          <a:prstGeom prst="bentConnector3">
            <a:avLst>
              <a:gd name="adj1" fmla="val 29983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Elbow Connector 189">
            <a:extLst>
              <a:ext uri="{FF2B5EF4-FFF2-40B4-BE49-F238E27FC236}">
                <a16:creationId xmlns:a16="http://schemas.microsoft.com/office/drawing/2014/main" id="{F3EA0F9C-B24C-D220-4DFC-AD70CDAF7470}"/>
              </a:ext>
            </a:extLst>
          </p:cNvPr>
          <p:cNvCxnSpPr>
            <a:stCxn id="180" idx="3"/>
          </p:cNvCxnSpPr>
          <p:nvPr/>
        </p:nvCxnSpPr>
        <p:spPr>
          <a:xfrm>
            <a:off x="7566813" y="2173442"/>
            <a:ext cx="2684092" cy="1371427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Elbow Connector 190">
            <a:extLst>
              <a:ext uri="{FF2B5EF4-FFF2-40B4-BE49-F238E27FC236}">
                <a16:creationId xmlns:a16="http://schemas.microsoft.com/office/drawing/2014/main" id="{5D62D1ED-3A67-3B58-F1A1-2937658C8F69}"/>
              </a:ext>
            </a:extLst>
          </p:cNvPr>
          <p:cNvCxnSpPr>
            <a:cxnSpLocks/>
            <a:stCxn id="170" idx="0"/>
            <a:endCxn id="182" idx="1"/>
          </p:cNvCxnSpPr>
          <p:nvPr/>
        </p:nvCxnSpPr>
        <p:spPr>
          <a:xfrm rot="5400000" flipH="1" flipV="1">
            <a:off x="3197496" y="3212724"/>
            <a:ext cx="1695503" cy="721211"/>
          </a:xfrm>
          <a:prstGeom prst="bentConnector2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2" name="Group 191">
            <a:extLst>
              <a:ext uri="{FF2B5EF4-FFF2-40B4-BE49-F238E27FC236}">
                <a16:creationId xmlns:a16="http://schemas.microsoft.com/office/drawing/2014/main" id="{BBEB12F8-507C-316E-45D3-A6E5E501179F}"/>
              </a:ext>
            </a:extLst>
          </p:cNvPr>
          <p:cNvGrpSpPr/>
          <p:nvPr/>
        </p:nvGrpSpPr>
        <p:grpSpPr>
          <a:xfrm>
            <a:off x="5297403" y="4088207"/>
            <a:ext cx="2971772" cy="1538563"/>
            <a:chOff x="2618476" y="3649444"/>
            <a:chExt cx="2971772" cy="1538563"/>
          </a:xfrm>
        </p:grpSpPr>
        <p:sp>
          <p:nvSpPr>
            <p:cNvPr id="193" name="Rectangle 192">
              <a:extLst>
                <a:ext uri="{FF2B5EF4-FFF2-40B4-BE49-F238E27FC236}">
                  <a16:creationId xmlns:a16="http://schemas.microsoft.com/office/drawing/2014/main" id="{59A2E5AB-4E00-1A8D-0927-197C6B81077C}"/>
                </a:ext>
              </a:extLst>
            </p:cNvPr>
            <p:cNvSpPr/>
            <p:nvPr/>
          </p:nvSpPr>
          <p:spPr>
            <a:xfrm>
              <a:off x="2697508" y="3649444"/>
              <a:ext cx="2857511" cy="1261762"/>
            </a:xfrm>
            <a:prstGeom prst="rect">
              <a:avLst/>
            </a:prstGeom>
            <a:solidFill>
              <a:schemeClr val="bg1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endParaRPr>
            </a:p>
          </p:txBody>
        </p:sp>
        <p:sp>
          <p:nvSpPr>
            <p:cNvPr id="194" name="TextBox 193">
              <a:extLst>
                <a:ext uri="{FF2B5EF4-FFF2-40B4-BE49-F238E27FC236}">
                  <a16:creationId xmlns:a16="http://schemas.microsoft.com/office/drawing/2014/main" id="{382C30D7-606A-113A-8B03-EEF5EF1468C4}"/>
                </a:ext>
              </a:extLst>
            </p:cNvPr>
            <p:cNvSpPr txBox="1"/>
            <p:nvPr/>
          </p:nvSpPr>
          <p:spPr>
            <a:xfrm>
              <a:off x="2713681" y="4972563"/>
              <a:ext cx="2800347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DE" sz="800" b="1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Sentiment </a:t>
              </a:r>
              <a:r>
                <a:rPr lang="en-US" sz="800" b="1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</a:t>
              </a:r>
              <a:r>
                <a:rPr lang="en-DE" sz="800" b="1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nalysis, </a:t>
              </a:r>
              <a:r>
                <a:rPr lang="en-US" sz="800" b="1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c</a:t>
              </a:r>
              <a:r>
                <a:rPr lang="en-DE" sz="800" b="1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all </a:t>
              </a:r>
              <a:r>
                <a:rPr lang="en-US" sz="800" b="1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m</a:t>
              </a:r>
              <a:r>
                <a:rPr lang="en-DE" sz="800" b="1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atrix</a:t>
              </a:r>
              <a:r>
                <a:rPr lang="en-US" sz="800" b="1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,</a:t>
              </a:r>
              <a:r>
                <a:rPr lang="en-DE" sz="800" b="1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 and </a:t>
              </a:r>
              <a:r>
                <a:rPr lang="en-US" sz="800" b="1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p</a:t>
              </a:r>
              <a:r>
                <a:rPr lang="en-DE" sz="800" b="1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roduct </a:t>
              </a:r>
              <a:r>
                <a:rPr lang="en-US" sz="800" b="1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f</a:t>
              </a:r>
              <a:r>
                <a:rPr lang="en-DE" sz="800" b="1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eedback</a:t>
              </a:r>
              <a:endParaRPr lang="en-DE" sz="8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endParaRPr>
            </a:p>
          </p:txBody>
        </p:sp>
        <p:pic>
          <p:nvPicPr>
            <p:cNvPr id="195" name="Graphic 14">
              <a:extLst>
                <a:ext uri="{FF2B5EF4-FFF2-40B4-BE49-F238E27FC236}">
                  <a16:creationId xmlns:a16="http://schemas.microsoft.com/office/drawing/2014/main" id="{6AA97A91-EE4F-023A-1DEF-7FB054B9781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3827" y="3757013"/>
              <a:ext cx="248674" cy="2486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6" name="TextBox 17">
              <a:extLst>
                <a:ext uri="{FF2B5EF4-FFF2-40B4-BE49-F238E27FC236}">
                  <a16:creationId xmlns:a16="http://schemas.microsoft.com/office/drawing/2014/main" id="{2EC0F9D2-1A36-35D8-AA1F-4D04FC1CD2F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38882" y="3969575"/>
              <a:ext cx="938065" cy="200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7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Amazon Athena</a:t>
              </a:r>
            </a:p>
          </p:txBody>
        </p:sp>
        <p:cxnSp>
          <p:nvCxnSpPr>
            <p:cNvPr id="197" name="Straight Arrow Connector 196">
              <a:extLst>
                <a:ext uri="{FF2B5EF4-FFF2-40B4-BE49-F238E27FC236}">
                  <a16:creationId xmlns:a16="http://schemas.microsoft.com/office/drawing/2014/main" id="{A7D8D99D-609F-F0FD-CE4E-A5CE886BD5A6}"/>
                </a:ext>
              </a:extLst>
            </p:cNvPr>
            <p:cNvCxnSpPr>
              <a:cxnSpLocks/>
              <a:endCxn id="198" idx="1"/>
            </p:cNvCxnSpPr>
            <p:nvPr/>
          </p:nvCxnSpPr>
          <p:spPr>
            <a:xfrm>
              <a:off x="4332501" y="3883970"/>
              <a:ext cx="527802" cy="0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soli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98" name="Graphic 7">
              <a:extLst>
                <a:ext uri="{FF2B5EF4-FFF2-40B4-BE49-F238E27FC236}">
                  <a16:creationId xmlns:a16="http://schemas.microsoft.com/office/drawing/2014/main" id="{EA0B76F3-C5EA-F61E-2635-2D846B29865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60303" y="3762253"/>
              <a:ext cx="238170" cy="2434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9" name="TextBox 10">
              <a:extLst>
                <a:ext uri="{FF2B5EF4-FFF2-40B4-BE49-F238E27FC236}">
                  <a16:creationId xmlns:a16="http://schemas.microsoft.com/office/drawing/2014/main" id="{3EE029A9-1984-09C2-DEF0-1E5E5F7A600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72059" y="3966014"/>
              <a:ext cx="1118189" cy="200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7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Amazon QuickSight</a:t>
              </a:r>
            </a:p>
          </p:txBody>
        </p:sp>
        <p:pic>
          <p:nvPicPr>
            <p:cNvPr id="200" name="Graphic 24">
              <a:extLst>
                <a:ext uri="{FF2B5EF4-FFF2-40B4-BE49-F238E27FC236}">
                  <a16:creationId xmlns:a16="http://schemas.microsoft.com/office/drawing/2014/main" id="{003D987A-80FA-77F1-E8EA-BB12C089DE5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84675" y="4388093"/>
              <a:ext cx="246141" cy="255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1" name="Graphic 8">
              <a:extLst>
                <a:ext uri="{FF2B5EF4-FFF2-40B4-BE49-F238E27FC236}">
                  <a16:creationId xmlns:a16="http://schemas.microsoft.com/office/drawing/2014/main" id="{5682D44E-E59F-2126-E180-7AF585BCB4D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7606" y="4388093"/>
              <a:ext cx="246141" cy="255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202" name="Straight Arrow Connector 201">
              <a:extLst>
                <a:ext uri="{FF2B5EF4-FFF2-40B4-BE49-F238E27FC236}">
                  <a16:creationId xmlns:a16="http://schemas.microsoft.com/office/drawing/2014/main" id="{9B8F43A6-E1BE-6060-526A-3DBE23FF54B9}"/>
                </a:ext>
              </a:extLst>
            </p:cNvPr>
            <p:cNvCxnSpPr>
              <a:cxnSpLocks/>
              <a:stCxn id="200" idx="3"/>
              <a:endCxn id="201" idx="1"/>
            </p:cNvCxnSpPr>
            <p:nvPr/>
          </p:nvCxnSpPr>
          <p:spPr>
            <a:xfrm>
              <a:off x="3630816" y="4515926"/>
              <a:ext cx="456790" cy="0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soli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Straight Arrow Connector 202">
              <a:extLst>
                <a:ext uri="{FF2B5EF4-FFF2-40B4-BE49-F238E27FC236}">
                  <a16:creationId xmlns:a16="http://schemas.microsoft.com/office/drawing/2014/main" id="{E9487C3E-FD08-1295-6F6C-67E674E6FDDB}"/>
                </a:ext>
              </a:extLst>
            </p:cNvPr>
            <p:cNvCxnSpPr>
              <a:cxnSpLocks/>
              <a:stCxn id="201" idx="0"/>
              <a:endCxn id="196" idx="2"/>
            </p:cNvCxnSpPr>
            <p:nvPr/>
          </p:nvCxnSpPr>
          <p:spPr>
            <a:xfrm flipH="1" flipV="1">
              <a:off x="4207915" y="4169630"/>
              <a:ext cx="2762" cy="21846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4" name="TextBox 19">
              <a:extLst>
                <a:ext uri="{FF2B5EF4-FFF2-40B4-BE49-F238E27FC236}">
                  <a16:creationId xmlns:a16="http://schemas.microsoft.com/office/drawing/2014/main" id="{7C445A24-F1AB-69F7-D1BD-593CDAFB605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26208" y="4623594"/>
              <a:ext cx="1516235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7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Amazon Simple </a:t>
              </a:r>
            </a:p>
            <a:p>
              <a:pPr algn="ctr" eaLnBrk="1" hangingPunct="1"/>
              <a:r>
                <a:rPr lang="en-US" altLang="en-US" sz="7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Storage Service (Amazon S3)</a:t>
              </a:r>
            </a:p>
          </p:txBody>
        </p:sp>
        <p:sp>
          <p:nvSpPr>
            <p:cNvPr id="205" name="TextBox 12">
              <a:extLst>
                <a:ext uri="{FF2B5EF4-FFF2-40B4-BE49-F238E27FC236}">
                  <a16:creationId xmlns:a16="http://schemas.microsoft.com/office/drawing/2014/main" id="{35CABBC2-B977-DAA2-4731-B5079884A86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52885" y="3707178"/>
              <a:ext cx="1183775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8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Contact Lens Insights</a:t>
              </a:r>
            </a:p>
          </p:txBody>
        </p:sp>
        <p:sp>
          <p:nvSpPr>
            <p:cNvPr id="206" name="TextBox 12">
              <a:extLst>
                <a:ext uri="{FF2B5EF4-FFF2-40B4-BE49-F238E27FC236}">
                  <a16:creationId xmlns:a16="http://schemas.microsoft.com/office/drawing/2014/main" id="{966687FB-C3BA-9358-9B68-0D9F23C8ED1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18476" y="4331780"/>
              <a:ext cx="793290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8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Call metrics</a:t>
              </a:r>
            </a:p>
          </p:txBody>
        </p:sp>
      </p:grpSp>
      <p:grpSp>
        <p:nvGrpSpPr>
          <p:cNvPr id="207" name="Group 206">
            <a:extLst>
              <a:ext uri="{FF2B5EF4-FFF2-40B4-BE49-F238E27FC236}">
                <a16:creationId xmlns:a16="http://schemas.microsoft.com/office/drawing/2014/main" id="{DA122FCC-1C09-FC6A-7EB7-38FE5C92B070}"/>
              </a:ext>
            </a:extLst>
          </p:cNvPr>
          <p:cNvGrpSpPr/>
          <p:nvPr/>
        </p:nvGrpSpPr>
        <p:grpSpPr>
          <a:xfrm>
            <a:off x="4161544" y="3238802"/>
            <a:ext cx="2505976" cy="772492"/>
            <a:chOff x="2624475" y="3299512"/>
            <a:chExt cx="2505976" cy="772492"/>
          </a:xfrm>
        </p:grpSpPr>
        <p:sp>
          <p:nvSpPr>
            <p:cNvPr id="208" name="Rectangle 207">
              <a:extLst>
                <a:ext uri="{FF2B5EF4-FFF2-40B4-BE49-F238E27FC236}">
                  <a16:creationId xmlns:a16="http://schemas.microsoft.com/office/drawing/2014/main" id="{7715E0DE-72EB-2FCB-5632-DF6EBC4B3977}"/>
                </a:ext>
              </a:extLst>
            </p:cNvPr>
            <p:cNvSpPr/>
            <p:nvPr/>
          </p:nvSpPr>
          <p:spPr>
            <a:xfrm>
              <a:off x="2711764" y="3299512"/>
              <a:ext cx="2418687" cy="598090"/>
            </a:xfrm>
            <a:prstGeom prst="rect">
              <a:avLst/>
            </a:prstGeom>
            <a:solidFill>
              <a:schemeClr val="bg1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endParaRPr>
            </a:p>
          </p:txBody>
        </p:sp>
        <p:sp>
          <p:nvSpPr>
            <p:cNvPr id="209" name="TextBox 208">
              <a:extLst>
                <a:ext uri="{FF2B5EF4-FFF2-40B4-BE49-F238E27FC236}">
                  <a16:creationId xmlns:a16="http://schemas.microsoft.com/office/drawing/2014/main" id="{60989A1E-E7D2-BDCE-1BE8-CD915C004CEE}"/>
                </a:ext>
              </a:extLst>
            </p:cNvPr>
            <p:cNvSpPr txBox="1"/>
            <p:nvPr/>
          </p:nvSpPr>
          <p:spPr>
            <a:xfrm>
              <a:off x="3044199" y="3856560"/>
              <a:ext cx="175560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DE" sz="800" b="1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Conversational </a:t>
              </a:r>
              <a:r>
                <a:rPr lang="en-US" sz="800" b="1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c</a:t>
              </a:r>
              <a:r>
                <a:rPr lang="en-DE" sz="800" b="1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hat </a:t>
              </a:r>
              <a:r>
                <a:rPr lang="en-US" sz="800" b="1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b</a:t>
              </a:r>
              <a:r>
                <a:rPr lang="en-DE" sz="800" b="1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ot </a:t>
              </a:r>
              <a:r>
                <a:rPr lang="en-US" sz="800" b="1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c</a:t>
              </a:r>
              <a:r>
                <a:rPr lang="en-DE" sz="800" b="1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hannel</a:t>
              </a:r>
              <a:endParaRPr lang="en-DE" sz="8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endParaRPr>
            </a:p>
          </p:txBody>
        </p:sp>
        <p:pic>
          <p:nvPicPr>
            <p:cNvPr id="210" name="Graphic 23">
              <a:extLst>
                <a:ext uri="{FF2B5EF4-FFF2-40B4-BE49-F238E27FC236}">
                  <a16:creationId xmlns:a16="http://schemas.microsoft.com/office/drawing/2014/main" id="{62B65A47-2B8B-FF52-1441-009B998D0A6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54712" y="3517513"/>
              <a:ext cx="232968" cy="2329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1" name="TextBox 15">
              <a:extLst>
                <a:ext uri="{FF2B5EF4-FFF2-40B4-BE49-F238E27FC236}">
                  <a16:creationId xmlns:a16="http://schemas.microsoft.com/office/drawing/2014/main" id="{D1FE3FD3-DD3F-2E92-FD79-CBC429207EC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24475" y="3742308"/>
              <a:ext cx="778742" cy="200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7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Amazon Lex</a:t>
              </a:r>
            </a:p>
          </p:txBody>
        </p:sp>
        <p:pic>
          <p:nvPicPr>
            <p:cNvPr id="212" name="Graphic 10">
              <a:extLst>
                <a:ext uri="{FF2B5EF4-FFF2-40B4-BE49-F238E27FC236}">
                  <a16:creationId xmlns:a16="http://schemas.microsoft.com/office/drawing/2014/main" id="{4A226E06-4C93-60E0-3448-36755BEF6C2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11201" y="3505660"/>
              <a:ext cx="238949" cy="2389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3" name="TextBox 15">
              <a:extLst>
                <a:ext uri="{FF2B5EF4-FFF2-40B4-BE49-F238E27FC236}">
                  <a16:creationId xmlns:a16="http://schemas.microsoft.com/office/drawing/2014/main" id="{EEDD5862-F39F-3C8D-CABF-1EDE38351B9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61482" y="3735561"/>
              <a:ext cx="810640" cy="200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7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AWS Lambda</a:t>
              </a:r>
            </a:p>
          </p:txBody>
        </p:sp>
        <p:pic>
          <p:nvPicPr>
            <p:cNvPr id="214" name="Graphic 23">
              <a:extLst>
                <a:ext uri="{FF2B5EF4-FFF2-40B4-BE49-F238E27FC236}">
                  <a16:creationId xmlns:a16="http://schemas.microsoft.com/office/drawing/2014/main" id="{39E7F1E0-DB32-8A02-16F2-70BF75DA5B0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09586" y="3514522"/>
              <a:ext cx="238949" cy="2389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5" name="TextBox 12">
              <a:extLst>
                <a:ext uri="{FF2B5EF4-FFF2-40B4-BE49-F238E27FC236}">
                  <a16:creationId xmlns:a16="http://schemas.microsoft.com/office/drawing/2014/main" id="{8EF2A248-4E47-C4B6-C61A-D08F20F2FA3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00876" y="3736878"/>
              <a:ext cx="1117480" cy="200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7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Amazon DynamoDB</a:t>
              </a:r>
            </a:p>
          </p:txBody>
        </p:sp>
        <p:cxnSp>
          <p:nvCxnSpPr>
            <p:cNvPr id="216" name="Straight Arrow Connector 215">
              <a:extLst>
                <a:ext uri="{FF2B5EF4-FFF2-40B4-BE49-F238E27FC236}">
                  <a16:creationId xmlns:a16="http://schemas.microsoft.com/office/drawing/2014/main" id="{A61C14D0-077A-B320-DB21-FAE87652EB90}"/>
                </a:ext>
              </a:extLst>
            </p:cNvPr>
            <p:cNvCxnSpPr>
              <a:stCxn id="210" idx="3"/>
              <a:endCxn id="212" idx="1"/>
            </p:cNvCxnSpPr>
            <p:nvPr/>
          </p:nvCxnSpPr>
          <p:spPr>
            <a:xfrm flipV="1">
              <a:off x="3187680" y="3625135"/>
              <a:ext cx="523521" cy="8862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Arrow Connector 216">
              <a:extLst>
                <a:ext uri="{FF2B5EF4-FFF2-40B4-BE49-F238E27FC236}">
                  <a16:creationId xmlns:a16="http://schemas.microsoft.com/office/drawing/2014/main" id="{ABB2439F-EA85-10DE-2D69-4DAA32D15FCE}"/>
                </a:ext>
              </a:extLst>
            </p:cNvPr>
            <p:cNvCxnSpPr>
              <a:stCxn id="212" idx="3"/>
              <a:endCxn id="214" idx="1"/>
            </p:cNvCxnSpPr>
            <p:nvPr/>
          </p:nvCxnSpPr>
          <p:spPr>
            <a:xfrm>
              <a:off x="3950150" y="3625135"/>
              <a:ext cx="459436" cy="8862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18" name="Straight Arrow Connector 217">
            <a:extLst>
              <a:ext uri="{FF2B5EF4-FFF2-40B4-BE49-F238E27FC236}">
                <a16:creationId xmlns:a16="http://schemas.microsoft.com/office/drawing/2014/main" id="{2CDA34E3-66A4-5DB8-56D3-FC5707F4B30A}"/>
              </a:ext>
            </a:extLst>
          </p:cNvPr>
          <p:cNvCxnSpPr>
            <a:cxnSpLocks/>
            <a:stCxn id="208" idx="3"/>
          </p:cNvCxnSpPr>
          <p:nvPr/>
        </p:nvCxnSpPr>
        <p:spPr>
          <a:xfrm>
            <a:off x="6667520" y="3537847"/>
            <a:ext cx="3583385" cy="7021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Elbow Connector 218">
            <a:extLst>
              <a:ext uri="{FF2B5EF4-FFF2-40B4-BE49-F238E27FC236}">
                <a16:creationId xmlns:a16="http://schemas.microsoft.com/office/drawing/2014/main" id="{68C15DDA-FFC7-883E-907C-E74848834B1A}"/>
              </a:ext>
            </a:extLst>
          </p:cNvPr>
          <p:cNvCxnSpPr>
            <a:cxnSpLocks/>
            <a:stCxn id="170" idx="3"/>
          </p:cNvCxnSpPr>
          <p:nvPr/>
        </p:nvCxnSpPr>
        <p:spPr>
          <a:xfrm flipV="1">
            <a:off x="3804822" y="4319198"/>
            <a:ext cx="2968436" cy="222063"/>
          </a:xfrm>
          <a:prstGeom prst="bentConnector3">
            <a:avLst>
              <a:gd name="adj1" fmla="val 3806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Elbow Connector 219">
            <a:extLst>
              <a:ext uri="{FF2B5EF4-FFF2-40B4-BE49-F238E27FC236}">
                <a16:creationId xmlns:a16="http://schemas.microsoft.com/office/drawing/2014/main" id="{88242369-061A-2E96-245E-F2AF89ECBC1D}"/>
              </a:ext>
            </a:extLst>
          </p:cNvPr>
          <p:cNvCxnSpPr>
            <a:cxnSpLocks/>
            <a:stCxn id="170" idx="3"/>
            <a:endCxn id="200" idx="1"/>
          </p:cNvCxnSpPr>
          <p:nvPr/>
        </p:nvCxnSpPr>
        <p:spPr>
          <a:xfrm>
            <a:off x="3804822" y="4541261"/>
            <a:ext cx="2258780" cy="413428"/>
          </a:xfrm>
          <a:prstGeom prst="bentConnector3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Arrow Connector 220">
            <a:extLst>
              <a:ext uri="{FF2B5EF4-FFF2-40B4-BE49-F238E27FC236}">
                <a16:creationId xmlns:a16="http://schemas.microsoft.com/office/drawing/2014/main" id="{3BADF7C1-97FE-327C-63AB-6F35C890DBB9}"/>
              </a:ext>
            </a:extLst>
          </p:cNvPr>
          <p:cNvCxnSpPr>
            <a:cxnSpLocks/>
            <a:endCxn id="210" idx="1"/>
          </p:cNvCxnSpPr>
          <p:nvPr/>
        </p:nvCxnSpPr>
        <p:spPr>
          <a:xfrm>
            <a:off x="3683554" y="3573287"/>
            <a:ext cx="808227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2" name="Group 221">
            <a:extLst>
              <a:ext uri="{FF2B5EF4-FFF2-40B4-BE49-F238E27FC236}">
                <a16:creationId xmlns:a16="http://schemas.microsoft.com/office/drawing/2014/main" id="{4643C616-A5E0-B98C-6FBF-5E00A964E816}"/>
              </a:ext>
            </a:extLst>
          </p:cNvPr>
          <p:cNvGrpSpPr/>
          <p:nvPr/>
        </p:nvGrpSpPr>
        <p:grpSpPr>
          <a:xfrm>
            <a:off x="9343433" y="4077361"/>
            <a:ext cx="437227" cy="618278"/>
            <a:chOff x="7919714" y="2860268"/>
            <a:chExt cx="437227" cy="618278"/>
          </a:xfrm>
        </p:grpSpPr>
        <p:pic>
          <p:nvPicPr>
            <p:cNvPr id="223" name="Graphic 22">
              <a:extLst>
                <a:ext uri="{FF2B5EF4-FFF2-40B4-BE49-F238E27FC236}">
                  <a16:creationId xmlns:a16="http://schemas.microsoft.com/office/drawing/2014/main" id="{609764BB-E70A-2E1B-4907-FCE7B08D2AA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96DAC541-7B7A-43D3-8B79-37D633B846F1}">
                  <asvg:svgBlip xmlns:asvg="http://schemas.microsoft.com/office/drawing/2016/SVG/main" r:embed="rId21"/>
                </a:ext>
              </a:extLst>
            </a:blip>
            <a:srcRect/>
            <a:stretch/>
          </p:blipFill>
          <p:spPr bwMode="auto">
            <a:xfrm>
              <a:off x="7996119" y="2891574"/>
              <a:ext cx="291771" cy="2917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4" name="Rectangle 223">
              <a:extLst>
                <a:ext uri="{FF2B5EF4-FFF2-40B4-BE49-F238E27FC236}">
                  <a16:creationId xmlns:a16="http://schemas.microsoft.com/office/drawing/2014/main" id="{376F6376-3233-A136-91E0-5BC138381D10}"/>
                </a:ext>
              </a:extLst>
            </p:cNvPr>
            <p:cNvSpPr/>
            <p:nvPr/>
          </p:nvSpPr>
          <p:spPr>
            <a:xfrm>
              <a:off x="7969903" y="2860268"/>
              <a:ext cx="345331" cy="561332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02920" tIns="9144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800" dirty="0">
                <a:solidFill>
                  <a:sysClr val="windowText" lastClr="00000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endParaRPr>
            </a:p>
          </p:txBody>
        </p:sp>
        <p:sp>
          <p:nvSpPr>
            <p:cNvPr id="225" name="TextBox 12">
              <a:extLst>
                <a:ext uri="{FF2B5EF4-FFF2-40B4-BE49-F238E27FC236}">
                  <a16:creationId xmlns:a16="http://schemas.microsoft.com/office/drawing/2014/main" id="{51D14E0E-D67E-8961-CE95-E12753A1899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919714" y="3139992"/>
              <a:ext cx="437227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8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OEM </a:t>
              </a:r>
            </a:p>
            <a:p>
              <a:pPr algn="ctr" eaLnBrk="1" hangingPunct="1"/>
              <a:r>
                <a:rPr lang="en-US" altLang="en-US" sz="800" dirty="0"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users</a:t>
              </a:r>
            </a:p>
          </p:txBody>
        </p:sp>
      </p:grpSp>
      <p:cxnSp>
        <p:nvCxnSpPr>
          <p:cNvPr id="226" name="Straight Arrow Connector 225">
            <a:extLst>
              <a:ext uri="{FF2B5EF4-FFF2-40B4-BE49-F238E27FC236}">
                <a16:creationId xmlns:a16="http://schemas.microsoft.com/office/drawing/2014/main" id="{1C52A685-A70F-B7FF-8BEB-F09B301DD542}"/>
              </a:ext>
            </a:extLst>
          </p:cNvPr>
          <p:cNvCxnSpPr>
            <a:cxnSpLocks/>
          </p:cNvCxnSpPr>
          <p:nvPr/>
        </p:nvCxnSpPr>
        <p:spPr>
          <a:xfrm>
            <a:off x="7777400" y="4319198"/>
            <a:ext cx="1604290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7" name="TextBox 12">
            <a:extLst>
              <a:ext uri="{FF2B5EF4-FFF2-40B4-BE49-F238E27FC236}">
                <a16:creationId xmlns:a16="http://schemas.microsoft.com/office/drawing/2014/main" id="{3C836822-0EE3-A2B8-A9DE-03A61CEDE2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91491" y="4132231"/>
            <a:ext cx="73236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Dashboards</a:t>
            </a:r>
          </a:p>
        </p:txBody>
      </p:sp>
      <p:sp>
        <p:nvSpPr>
          <p:cNvPr id="228" name="NumBox 1">
            <a:extLst>
              <a:ext uri="{FF2B5EF4-FFF2-40B4-BE49-F238E27FC236}">
                <a16:creationId xmlns:a16="http://schemas.microsoft.com/office/drawing/2014/main" id="{E1EF67A8-A08B-7849-C675-84FCF435C0FF}"/>
              </a:ext>
            </a:extLst>
          </p:cNvPr>
          <p:cNvSpPr/>
          <p:nvPr/>
        </p:nvSpPr>
        <p:spPr>
          <a:xfrm>
            <a:off x="2593256" y="3260659"/>
            <a:ext cx="239779" cy="248048"/>
          </a:xfrm>
          <a:prstGeom prst="roundRect">
            <a:avLst/>
          </a:prstGeom>
          <a:solidFill>
            <a:srgbClr val="04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0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</a:t>
            </a:r>
          </a:p>
        </p:txBody>
      </p:sp>
      <p:sp>
        <p:nvSpPr>
          <p:cNvPr id="229" name="NumBox 1">
            <a:extLst>
              <a:ext uri="{FF2B5EF4-FFF2-40B4-BE49-F238E27FC236}">
                <a16:creationId xmlns:a16="http://schemas.microsoft.com/office/drawing/2014/main" id="{6D1F4934-0EB8-3CD3-C28A-1D958F072D65}"/>
              </a:ext>
            </a:extLst>
          </p:cNvPr>
          <p:cNvSpPr/>
          <p:nvPr/>
        </p:nvSpPr>
        <p:spPr>
          <a:xfrm>
            <a:off x="3565043" y="4826821"/>
            <a:ext cx="239779" cy="248048"/>
          </a:xfrm>
          <a:prstGeom prst="roundRect">
            <a:avLst/>
          </a:prstGeom>
          <a:solidFill>
            <a:srgbClr val="04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0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2</a:t>
            </a:r>
          </a:p>
        </p:txBody>
      </p:sp>
      <p:sp>
        <p:nvSpPr>
          <p:cNvPr id="230" name="NumBox 1">
            <a:extLst>
              <a:ext uri="{FF2B5EF4-FFF2-40B4-BE49-F238E27FC236}">
                <a16:creationId xmlns:a16="http://schemas.microsoft.com/office/drawing/2014/main" id="{D627EEBB-DCB7-02AD-3771-09ADD966B386}"/>
              </a:ext>
            </a:extLst>
          </p:cNvPr>
          <p:cNvSpPr/>
          <p:nvPr/>
        </p:nvSpPr>
        <p:spPr>
          <a:xfrm>
            <a:off x="4247745" y="3246906"/>
            <a:ext cx="239779" cy="248048"/>
          </a:xfrm>
          <a:prstGeom prst="roundRect">
            <a:avLst/>
          </a:prstGeom>
          <a:solidFill>
            <a:srgbClr val="04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0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3</a:t>
            </a:r>
          </a:p>
        </p:txBody>
      </p:sp>
      <p:sp>
        <p:nvSpPr>
          <p:cNvPr id="231" name="NumBox 1">
            <a:extLst>
              <a:ext uri="{FF2B5EF4-FFF2-40B4-BE49-F238E27FC236}">
                <a16:creationId xmlns:a16="http://schemas.microsoft.com/office/drawing/2014/main" id="{FE952056-9529-AE7D-246D-7886EEA0DE53}"/>
              </a:ext>
            </a:extLst>
          </p:cNvPr>
          <p:cNvSpPr/>
          <p:nvPr/>
        </p:nvSpPr>
        <p:spPr>
          <a:xfrm>
            <a:off x="8023294" y="5043455"/>
            <a:ext cx="239779" cy="248048"/>
          </a:xfrm>
          <a:prstGeom prst="roundRect">
            <a:avLst/>
          </a:prstGeom>
          <a:solidFill>
            <a:srgbClr val="04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0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5</a:t>
            </a:r>
          </a:p>
        </p:txBody>
      </p:sp>
      <p:sp>
        <p:nvSpPr>
          <p:cNvPr id="232" name="NumBox 1">
            <a:extLst>
              <a:ext uri="{FF2B5EF4-FFF2-40B4-BE49-F238E27FC236}">
                <a16:creationId xmlns:a16="http://schemas.microsoft.com/office/drawing/2014/main" id="{B3FC0701-3648-5C42-EA90-759E25F18B4D}"/>
              </a:ext>
            </a:extLst>
          </p:cNvPr>
          <p:cNvSpPr/>
          <p:nvPr/>
        </p:nvSpPr>
        <p:spPr>
          <a:xfrm>
            <a:off x="9458995" y="4670279"/>
            <a:ext cx="239779" cy="248048"/>
          </a:xfrm>
          <a:prstGeom prst="roundRect">
            <a:avLst/>
          </a:prstGeom>
          <a:solidFill>
            <a:srgbClr val="04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0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6</a:t>
            </a:r>
          </a:p>
        </p:txBody>
      </p:sp>
      <p:sp>
        <p:nvSpPr>
          <p:cNvPr id="233" name="NumBox 1">
            <a:extLst>
              <a:ext uri="{FF2B5EF4-FFF2-40B4-BE49-F238E27FC236}">
                <a16:creationId xmlns:a16="http://schemas.microsoft.com/office/drawing/2014/main" id="{54C3777E-0B14-1699-6420-30F1CEF66C42}"/>
              </a:ext>
            </a:extLst>
          </p:cNvPr>
          <p:cNvSpPr/>
          <p:nvPr/>
        </p:nvSpPr>
        <p:spPr>
          <a:xfrm>
            <a:off x="10505293" y="4654728"/>
            <a:ext cx="239779" cy="248048"/>
          </a:xfrm>
          <a:prstGeom prst="roundRect">
            <a:avLst/>
          </a:prstGeom>
          <a:solidFill>
            <a:srgbClr val="04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0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7</a:t>
            </a:r>
          </a:p>
        </p:txBody>
      </p:sp>
      <p:cxnSp>
        <p:nvCxnSpPr>
          <p:cNvPr id="234" name="Straight Arrow Connector 233">
            <a:extLst>
              <a:ext uri="{FF2B5EF4-FFF2-40B4-BE49-F238E27FC236}">
                <a16:creationId xmlns:a16="http://schemas.microsoft.com/office/drawing/2014/main" id="{26FB612B-696F-D665-3D11-2ED1D28A44AC}"/>
              </a:ext>
            </a:extLst>
          </p:cNvPr>
          <p:cNvCxnSpPr>
            <a:cxnSpLocks/>
            <a:stCxn id="212" idx="0"/>
          </p:cNvCxnSpPr>
          <p:nvPr/>
        </p:nvCxnSpPr>
        <p:spPr>
          <a:xfrm flipV="1">
            <a:off x="5367745" y="3078436"/>
            <a:ext cx="0" cy="366514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5" name="TextBox 19">
            <a:extLst>
              <a:ext uri="{FF2B5EF4-FFF2-40B4-BE49-F238E27FC236}">
                <a16:creationId xmlns:a16="http://schemas.microsoft.com/office/drawing/2014/main" id="{9C2E3D00-3DF1-D720-B1D0-17878B400C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72213" y="5046546"/>
            <a:ext cx="138528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7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Kinesis</a:t>
            </a:r>
          </a:p>
          <a:p>
            <a:pPr algn="ctr" eaLnBrk="1" hangingPunct="1"/>
            <a:r>
              <a:rPr lang="en-US" altLang="en-US" sz="7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Data Stream</a:t>
            </a:r>
          </a:p>
        </p:txBody>
      </p:sp>
      <p:sp>
        <p:nvSpPr>
          <p:cNvPr id="236" name="NumBox 1">
            <a:extLst>
              <a:ext uri="{FF2B5EF4-FFF2-40B4-BE49-F238E27FC236}">
                <a16:creationId xmlns:a16="http://schemas.microsoft.com/office/drawing/2014/main" id="{19A56C17-2CCE-8B07-C629-46AB9360152E}"/>
              </a:ext>
            </a:extLst>
          </p:cNvPr>
          <p:cNvSpPr/>
          <p:nvPr/>
        </p:nvSpPr>
        <p:spPr>
          <a:xfrm>
            <a:off x="5236502" y="2689194"/>
            <a:ext cx="239779" cy="248048"/>
          </a:xfrm>
          <a:prstGeom prst="roundRect">
            <a:avLst/>
          </a:prstGeom>
          <a:solidFill>
            <a:srgbClr val="04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0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4</a:t>
            </a:r>
          </a:p>
        </p:txBody>
      </p:sp>
      <p:sp>
        <p:nvSpPr>
          <p:cNvPr id="237" name="Rectangle 236">
            <a:extLst>
              <a:ext uri="{FF2B5EF4-FFF2-40B4-BE49-F238E27FC236}">
                <a16:creationId xmlns:a16="http://schemas.microsoft.com/office/drawing/2014/main" id="{A6DF4238-9351-E109-C76D-0AD067C8F1CC}"/>
              </a:ext>
            </a:extLst>
          </p:cNvPr>
          <p:cNvSpPr/>
          <p:nvPr/>
        </p:nvSpPr>
        <p:spPr>
          <a:xfrm>
            <a:off x="10499849" y="3028501"/>
            <a:ext cx="714878" cy="1411413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800" dirty="0">
              <a:solidFill>
                <a:sysClr val="windowText" lastClr="000000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pic>
        <p:nvPicPr>
          <p:cNvPr id="238" name="Picture 237">
            <a:extLst>
              <a:ext uri="{FF2B5EF4-FFF2-40B4-BE49-F238E27FC236}">
                <a16:creationId xmlns:a16="http://schemas.microsoft.com/office/drawing/2014/main" id="{6F8A1BC3-3570-D154-3BC4-3562FCAC6143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10767446" y="3088001"/>
            <a:ext cx="203129" cy="183215"/>
          </a:xfrm>
          <a:prstGeom prst="rect">
            <a:avLst/>
          </a:prstGeom>
        </p:spPr>
      </p:pic>
      <p:pic>
        <p:nvPicPr>
          <p:cNvPr id="239" name="Picture 238">
            <a:extLst>
              <a:ext uri="{FF2B5EF4-FFF2-40B4-BE49-F238E27FC236}">
                <a16:creationId xmlns:a16="http://schemas.microsoft.com/office/drawing/2014/main" id="{1DA3497B-CA06-7D90-3BC2-5260D3EB8864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10734793" y="4046305"/>
            <a:ext cx="262735" cy="211218"/>
          </a:xfrm>
          <a:prstGeom prst="rect">
            <a:avLst/>
          </a:prstGeom>
        </p:spPr>
      </p:pic>
      <p:sp>
        <p:nvSpPr>
          <p:cNvPr id="240" name="TextBox 239">
            <a:extLst>
              <a:ext uri="{FF2B5EF4-FFF2-40B4-BE49-F238E27FC236}">
                <a16:creationId xmlns:a16="http://schemas.microsoft.com/office/drawing/2014/main" id="{96D8FDB8-ADB7-CC86-D36B-FFB0473BB0E3}"/>
              </a:ext>
            </a:extLst>
          </p:cNvPr>
          <p:cNvSpPr txBox="1"/>
          <p:nvPr/>
        </p:nvSpPr>
        <p:spPr>
          <a:xfrm>
            <a:off x="10541484" y="3245863"/>
            <a:ext cx="70884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Computer</a:t>
            </a:r>
          </a:p>
        </p:txBody>
      </p:sp>
      <p:sp>
        <p:nvSpPr>
          <p:cNvPr id="241" name="TextBox 240">
            <a:extLst>
              <a:ext uri="{FF2B5EF4-FFF2-40B4-BE49-F238E27FC236}">
                <a16:creationId xmlns:a16="http://schemas.microsoft.com/office/drawing/2014/main" id="{5668F6CB-44B0-D05B-2ECE-8DE6BEF21867}"/>
              </a:ext>
            </a:extLst>
          </p:cNvPr>
          <p:cNvSpPr txBox="1"/>
          <p:nvPr/>
        </p:nvSpPr>
        <p:spPr>
          <a:xfrm>
            <a:off x="10617248" y="4242717"/>
            <a:ext cx="51648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Phone</a:t>
            </a:r>
          </a:p>
        </p:txBody>
      </p:sp>
      <p:sp>
        <p:nvSpPr>
          <p:cNvPr id="242" name="TextBox 10">
            <a:extLst>
              <a:ext uri="{FF2B5EF4-FFF2-40B4-BE49-F238E27FC236}">
                <a16:creationId xmlns:a16="http://schemas.microsoft.com/office/drawing/2014/main" id="{E7307526-650D-BE5C-2EDE-4F4CF09C84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32646" y="4463958"/>
            <a:ext cx="187585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Call center/home office</a:t>
            </a:r>
          </a:p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agents</a:t>
            </a:r>
          </a:p>
        </p:txBody>
      </p:sp>
      <p:sp>
        <p:nvSpPr>
          <p:cNvPr id="243" name="TextBox 242">
            <a:extLst>
              <a:ext uri="{FF2B5EF4-FFF2-40B4-BE49-F238E27FC236}">
                <a16:creationId xmlns:a16="http://schemas.microsoft.com/office/drawing/2014/main" id="{B5E82648-0888-38BD-00FA-85903E73EB7E}"/>
              </a:ext>
            </a:extLst>
          </p:cNvPr>
          <p:cNvSpPr txBox="1"/>
          <p:nvPr/>
        </p:nvSpPr>
        <p:spPr>
          <a:xfrm>
            <a:off x="10622373" y="3794516"/>
            <a:ext cx="49885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Agent</a:t>
            </a:r>
          </a:p>
        </p:txBody>
      </p:sp>
      <p:sp>
        <p:nvSpPr>
          <p:cNvPr id="244" name="TextBox 12">
            <a:extLst>
              <a:ext uri="{FF2B5EF4-FFF2-40B4-BE49-F238E27FC236}">
                <a16:creationId xmlns:a16="http://schemas.microsoft.com/office/drawing/2014/main" id="{A9199B4C-0550-F381-F306-A551859CF2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55627" y="2352317"/>
            <a:ext cx="140707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171450" indent="-171450">
              <a:buSzPct val="100000"/>
              <a:buFont typeface="Arial" panose="020B0604020202020204" pitchFamily="34" charset="0"/>
              <a:buChar char="•"/>
            </a:pPr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Case ID</a:t>
            </a:r>
          </a:p>
          <a:p>
            <a:pPr marL="171450" indent="-171450">
              <a:buSzPct val="100000"/>
              <a:buFont typeface="Arial" panose="020B0604020202020204" pitchFamily="34" charset="0"/>
              <a:buChar char="•"/>
            </a:pPr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Vehicle data </a:t>
            </a:r>
          </a:p>
          <a:p>
            <a:pPr marL="171450" indent="-171450">
              <a:buSzPct val="100000"/>
              <a:buFont typeface="Arial" panose="020B0604020202020204" pitchFamily="34" charset="0"/>
              <a:buChar char="•"/>
            </a:pPr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Voice call</a:t>
            </a:r>
          </a:p>
          <a:p>
            <a:pPr marL="171450" indent="-171450" eaLnBrk="1" hangingPunct="1">
              <a:buSzPct val="100000"/>
              <a:buFont typeface="Arial" panose="020B0604020202020204" pitchFamily="34" charset="0"/>
              <a:buChar char="•"/>
            </a:pPr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Customer profile</a:t>
            </a:r>
          </a:p>
          <a:p>
            <a:pPr marL="171450" indent="-171450" eaLnBrk="1" hangingPunct="1">
              <a:buSzPct val="100000"/>
              <a:buFont typeface="Arial" panose="020B0604020202020204" pitchFamily="34" charset="0"/>
              <a:buChar char="•"/>
            </a:pPr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Call summary</a:t>
            </a:r>
          </a:p>
          <a:p>
            <a:pPr marL="171450" indent="-171450">
              <a:buSzPct val="100000"/>
              <a:buFont typeface="Arial" panose="020B0604020202020204" pitchFamily="34" charset="0"/>
              <a:buChar char="•"/>
            </a:pPr>
            <a:r>
              <a:rPr lang="en-GB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Connect Contact Lens Insights</a:t>
            </a:r>
            <a:endParaRPr lang="en-US" altLang="en-US" sz="9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pic>
        <p:nvPicPr>
          <p:cNvPr id="245" name="Picture 244">
            <a:extLst>
              <a:ext uri="{FF2B5EF4-FFF2-40B4-BE49-F238E27FC236}">
                <a16:creationId xmlns:a16="http://schemas.microsoft.com/office/drawing/2014/main" id="{FED77BF1-C77B-7B8E-B1DD-45F75A704FBF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10734793" y="3507727"/>
            <a:ext cx="240814" cy="286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48074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2C6148-E3E5-664B-8A24-89C2726A7A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3768" y="401065"/>
            <a:ext cx="10515600" cy="982412"/>
          </a:xfrm>
        </p:spPr>
        <p:txBody>
          <a:bodyPr/>
          <a:lstStyle/>
          <a:p>
            <a:r>
              <a:rPr lang="en-US" dirty="0"/>
              <a:t>Resources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CCB9B0-CBBE-A041-9695-C37896486A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all service icons, refer to </a:t>
            </a:r>
            <a:r>
              <a:rPr lang="en-US" dirty="0">
                <a:hlinkClick r:id="rId2"/>
              </a:rPr>
              <a:t>AWS Architecture Icons</a:t>
            </a:r>
            <a:r>
              <a:rPr lang="en-US" dirty="0"/>
              <a:t>.</a:t>
            </a:r>
          </a:p>
          <a:p>
            <a:r>
              <a:rPr lang="en-US" dirty="0"/>
              <a:t>For more architecture diagrams, refer to </a:t>
            </a:r>
            <a:r>
              <a:rPr lang="en-US" dirty="0">
                <a:hlinkClick r:id="rId3"/>
              </a:rPr>
              <a:t>AWS Architecture Center</a:t>
            </a:r>
            <a:r>
              <a:rPr lang="en-US" dirty="0"/>
              <a:t>.</a:t>
            </a:r>
          </a:p>
          <a:p>
            <a:r>
              <a:rPr lang="en-US" dirty="0"/>
              <a:t>For more AWS best practices, refer to </a:t>
            </a:r>
            <a:r>
              <a:rPr lang="en-US" dirty="0">
                <a:hlinkClick r:id="rId4"/>
              </a:rPr>
              <a:t>AWS Well-Architected</a:t>
            </a:r>
            <a:r>
              <a:rPr lang="en-US" dirty="0"/>
              <a:t>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If you have suggestions about making this experience better, </a:t>
            </a:r>
            <a:r>
              <a:rPr lang="en-US" dirty="0">
                <a:hlinkClick r:id="rId5"/>
              </a:rPr>
              <a:t>provide feedback</a:t>
            </a:r>
            <a:r>
              <a:rPr lang="en-US" dirty="0"/>
              <a:t>.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26C8BDD-2AC7-FD49-B718-D5C3842239D0}"/>
              </a:ext>
            </a:extLst>
          </p:cNvPr>
          <p:cNvSpPr txBox="1"/>
          <p:nvPr/>
        </p:nvSpPr>
        <p:spPr>
          <a:xfrm>
            <a:off x="673768" y="1174282"/>
            <a:ext cx="9731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 get started with customizing your architecture diagram, refer to the following resources.</a:t>
            </a:r>
          </a:p>
        </p:txBody>
      </p:sp>
    </p:spTree>
    <p:extLst>
      <p:ext uri="{BB962C8B-B14F-4D97-AF65-F5344CB8AC3E}">
        <p14:creationId xmlns:p14="http://schemas.microsoft.com/office/powerpoint/2010/main" val="24957596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58624</TotalTime>
  <Words>634</Words>
  <Application>Microsoft Macintosh PowerPoint</Application>
  <PresentationFormat>Widescreen</PresentationFormat>
  <Paragraphs>124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Amazon Ember</vt:lpstr>
      <vt:lpstr>Arial</vt:lpstr>
      <vt:lpstr>Calibri</vt:lpstr>
      <vt:lpstr>Calibri Light</vt:lpstr>
      <vt:lpstr>Office Theme</vt:lpstr>
      <vt:lpstr>PowerPoint Presentation</vt:lpstr>
      <vt:lpstr>PowerPoint Presentation</vt:lpstr>
      <vt:lpstr>Resources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Automotive Call Center Reference Architecture</dc:title>
  <dc:subject/>
  <dc:creator>Amazon Web Services</dc:creator>
  <cp:keywords/>
  <dc:description/>
  <cp:lastModifiedBy>Janelle Nolan</cp:lastModifiedBy>
  <cp:revision>97</cp:revision>
  <dcterms:created xsi:type="dcterms:W3CDTF">2020-07-21T19:38:25Z</dcterms:created>
  <dcterms:modified xsi:type="dcterms:W3CDTF">2023-01-05T04:00:09Z</dcterms:modified>
  <cp:category/>
</cp:coreProperties>
</file>