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76" r:id="rId2"/>
    <p:sldId id="27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bby Chang" initials="DC" lastIdx="8" clrIdx="0">
    <p:extLst>
      <p:ext uri="{19B8F6BF-5375-455C-9EA6-DF929625EA0E}">
        <p15:presenceInfo xmlns:p15="http://schemas.microsoft.com/office/powerpoint/2012/main" userId="Debby Chang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96"/>
    <p:restoredTop sz="94769"/>
  </p:normalViewPr>
  <p:slideViewPr>
    <p:cSldViewPr snapToGrid="0" snapToObjects="1">
      <p:cViewPr>
        <p:scale>
          <a:sx n="165" d="100"/>
          <a:sy n="165" d="100"/>
        </p:scale>
        <p:origin x="14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09" d="100"/>
          <a:sy n="109" d="100"/>
        </p:scale>
        <p:origin x="4088" y="1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E6B231-60EB-4C49-AAEF-269B5DFF8A47}" type="datetimeFigureOut">
              <a:rPr lang="en-US" smtClean="0"/>
              <a:t>3/31/23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686CF6-1F11-0F42-9224-21A256809AA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17348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quip-amazon.com/5XEtAzI2yYvC/Code-Sample-Events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developer initiates an activity in AWS CI/CD pipeline such as push code changes. These activities create Amazon </a:t>
            </a:r>
            <a:r>
              <a:rPr lang="en-US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CloudWatch events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EventBridge event rule detects the CloudWatch events and sends the event data to an Amazon Kinesis Firehose Delivery Stream. One event rule per event source.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event rule is also created to capture event data from Amazon CloudWatch Synthetics Canary if customer has set up the canary – only needed for MTTR.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Firehose uses a Lambda function for data transformation. It extracts relevant data and sends it to an Amazon S3 bucket.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Athena database queries the S3 data and returns the query result to an Amazon QuickSight.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QuickSight obtains the query result and builds dashboard displays for the management team.</a:t>
            </a:r>
          </a:p>
          <a:p>
            <a:endParaRPr lang="en-US" b="1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53B235-0EC1-A945-8A73-E24DD50E928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2364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70B15-2441-8C40-A7FF-E2A903BA09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FEDCD3-FE1E-3A42-A167-0D7548E860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AA736C-3AF2-754D-B90D-CBD093139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3/31/23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846406-6A04-E148-9208-C65993B69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F5A83A-851E-1A44-9FCE-6FFD4813A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765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6A80F3-24C0-CB47-9701-966500419C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E4C93E1-0242-0D43-9778-62EBD48D13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F8B7D1-6415-D741-8ED7-723B58CDB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3/31/23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8EDD59-7593-9648-BF09-F82F663A9C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3E32E3-4EBB-0146-BCB3-694DD5433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6394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BD1C21A-B8BD-4146-8AD7-8E9448250F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B22FC8A-61FE-DB4B-8F2A-FE5EDE2F03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7F5535-45FC-9A44-81C9-97555F81DD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3/31/23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8AC401-C660-EF4F-B64A-0D14A2C67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02AEFD-3CC8-8F44-9371-5A08F3407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368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D85C4C-80D1-964F-8C27-E6533D3185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5D3B0B-74C5-4245-AEBB-F278384475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775128-5C99-924A-8235-4D35BDF561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3/31/23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3A23-0936-5347-BCEE-94B0BBC5ED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6E944D-764C-594E-89F2-A935820D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634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5914EC-30FA-784D-89FE-065ABF8A6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902DC6-75AF-934A-8CD0-3860E57B69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21C632-EFB6-984D-9E96-59FFF4489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3/31/23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2F414A-1C2C-F74E-966B-28ED86075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465928-0931-B243-805D-290462A0E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2541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29B84D-AA29-BF47-A2C3-00F3CC6F5C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9547C6-5414-4D49-B625-9F62F01829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7F339C-0A28-6E45-9806-D043A1E2EB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000151-3BFF-394D-AA82-5EC5D874DE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3/31/23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A515EA-2174-8A4C-9226-DDCFAF19DD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8A7A2B-22F6-B34E-AAAA-F650C35AA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797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D5B524-B009-1849-954B-63F1A2B254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1A1271-2C8E-744E-B3A6-F1F4D0BD5C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0C27E9-0BB9-684A-83E9-B98AEBE76C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68C2C89-FB2B-2848-9CBC-845ACD8AEE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318A7B3-5BB6-F142-8991-B826A35EBC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37F6A90-BCA7-A844-BDD1-229C01420A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3/31/23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570EB13-5D11-5449-9512-615224438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D989CFB-D3AA-5D40-8CD5-82FB72E23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552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A4C06F-E9D1-9848-8730-019EDC09AF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4F6A42A-BD0A-6044-B98A-667A10B91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3/31/23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66F7CE-1782-F34B-8546-4418076A07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A4FECA-CEB6-EA48-989E-769205836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83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725ACDC-A542-1644-ACC8-03BEFDCE93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3/31/23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C73CAD7-D680-3248-89AC-406C3A2FB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F4454D-3F33-CF4C-AAEA-B9C5C3288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0323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8DC62-3092-4F47-B1CE-3F896D0903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2C02A2-C681-EC4D-883E-EDD4C9F355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B3D7A2-001A-E546-90B4-92D80CF484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7D9759-F5A3-D041-9C49-871DE9391C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3/31/23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16F5AD-6FC4-0546-BCC8-1996C15EBD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97A332-74A7-C049-9406-D84CFB5A0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8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6A51D8-6D19-DF4B-9F98-C7AC0FFEE2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D56044-1EBB-F64A-B5BC-EF7CA42620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45DFA7-FA61-E240-8E13-D17D1C0DAB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896980-11CA-3B45-AE34-01194C85EF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3/31/23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3CCDDE-3E46-2544-ACD5-1F7475EA95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5FCE0F-973C-2D41-A199-7D2984F73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736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715F298-9AE0-F440-B542-5F54802A7B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99FAE3-2B3B-D548-B56B-CE84E6538C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D3DF35-730C-C244-B98A-CB1C9F822F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D802BD-3636-C34F-81A0-C5C670484C61}" type="datetimeFigureOut">
              <a:rPr lang="en-US" smtClean="0"/>
              <a:t>3/31/23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4F7E14-3D8F-1644-8351-8BCD9C2C76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280F83-AAFE-764D-9B87-A488A02ADD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1210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0.svg"/><Relationship Id="rId18" Type="http://schemas.openxmlformats.org/officeDocument/2006/relationships/image" Target="../media/image15.png"/><Relationship Id="rId26" Type="http://schemas.openxmlformats.org/officeDocument/2006/relationships/image" Target="../media/image23.png"/><Relationship Id="rId39" Type="http://schemas.openxmlformats.org/officeDocument/2006/relationships/image" Target="../media/image36.png"/><Relationship Id="rId21" Type="http://schemas.openxmlformats.org/officeDocument/2006/relationships/image" Target="../media/image18.svg"/><Relationship Id="rId34" Type="http://schemas.openxmlformats.org/officeDocument/2006/relationships/image" Target="../media/image31.svg"/><Relationship Id="rId42" Type="http://schemas.openxmlformats.org/officeDocument/2006/relationships/image" Target="../media/image39.svg"/><Relationship Id="rId47" Type="http://schemas.openxmlformats.org/officeDocument/2006/relationships/image" Target="../media/image44.svg"/><Relationship Id="rId7" Type="http://schemas.openxmlformats.org/officeDocument/2006/relationships/image" Target="../media/image4.sv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3.png"/><Relationship Id="rId29" Type="http://schemas.openxmlformats.org/officeDocument/2006/relationships/image" Target="../media/image26.svg"/><Relationship Id="rId11" Type="http://schemas.openxmlformats.org/officeDocument/2006/relationships/image" Target="../media/image8.svg"/><Relationship Id="rId24" Type="http://schemas.openxmlformats.org/officeDocument/2006/relationships/image" Target="../media/image21.png"/><Relationship Id="rId32" Type="http://schemas.openxmlformats.org/officeDocument/2006/relationships/image" Target="../media/image29.svg"/><Relationship Id="rId37" Type="http://schemas.openxmlformats.org/officeDocument/2006/relationships/image" Target="../media/image34.png"/><Relationship Id="rId40" Type="http://schemas.openxmlformats.org/officeDocument/2006/relationships/image" Target="../media/image37.svg"/><Relationship Id="rId45" Type="http://schemas.openxmlformats.org/officeDocument/2006/relationships/image" Target="../media/image42.emf"/><Relationship Id="rId5" Type="http://schemas.openxmlformats.org/officeDocument/2006/relationships/hyperlink" Target="https://docs.aws.amazon.com/architecture-diagrams/latest/game-production-in-the-cloud-workstations/game-production-in-the-cloud-workstations.html" TargetMode="External"/><Relationship Id="rId15" Type="http://schemas.openxmlformats.org/officeDocument/2006/relationships/image" Target="../media/image12.svg"/><Relationship Id="rId23" Type="http://schemas.openxmlformats.org/officeDocument/2006/relationships/image" Target="../media/image20.svg"/><Relationship Id="rId28" Type="http://schemas.openxmlformats.org/officeDocument/2006/relationships/image" Target="../media/image25.png"/><Relationship Id="rId36" Type="http://schemas.openxmlformats.org/officeDocument/2006/relationships/image" Target="../media/image33.svg"/><Relationship Id="rId49" Type="http://schemas.openxmlformats.org/officeDocument/2006/relationships/image" Target="../media/image46.svg"/><Relationship Id="rId10" Type="http://schemas.openxmlformats.org/officeDocument/2006/relationships/image" Target="../media/image7.png"/><Relationship Id="rId19" Type="http://schemas.openxmlformats.org/officeDocument/2006/relationships/image" Target="../media/image16.svg"/><Relationship Id="rId31" Type="http://schemas.openxmlformats.org/officeDocument/2006/relationships/image" Target="../media/image28.png"/><Relationship Id="rId44" Type="http://schemas.openxmlformats.org/officeDocument/2006/relationships/image" Target="../media/image41.svg"/><Relationship Id="rId4" Type="http://schemas.openxmlformats.org/officeDocument/2006/relationships/image" Target="../media/image2.svg"/><Relationship Id="rId9" Type="http://schemas.openxmlformats.org/officeDocument/2006/relationships/image" Target="../media/image6.svg"/><Relationship Id="rId14" Type="http://schemas.openxmlformats.org/officeDocument/2006/relationships/image" Target="../media/image11.png"/><Relationship Id="rId22" Type="http://schemas.openxmlformats.org/officeDocument/2006/relationships/image" Target="../media/image19.png"/><Relationship Id="rId27" Type="http://schemas.openxmlformats.org/officeDocument/2006/relationships/image" Target="../media/image24.svg"/><Relationship Id="rId30" Type="http://schemas.openxmlformats.org/officeDocument/2006/relationships/image" Target="../media/image27.png"/><Relationship Id="rId35" Type="http://schemas.openxmlformats.org/officeDocument/2006/relationships/image" Target="../media/image32.png"/><Relationship Id="rId43" Type="http://schemas.openxmlformats.org/officeDocument/2006/relationships/image" Target="../media/image40.png"/><Relationship Id="rId48" Type="http://schemas.openxmlformats.org/officeDocument/2006/relationships/image" Target="../media/image45.png"/><Relationship Id="rId8" Type="http://schemas.openxmlformats.org/officeDocument/2006/relationships/image" Target="../media/image5.png"/><Relationship Id="rId3" Type="http://schemas.openxmlformats.org/officeDocument/2006/relationships/image" Target="../media/image1.png"/><Relationship Id="rId12" Type="http://schemas.openxmlformats.org/officeDocument/2006/relationships/image" Target="../media/image9.png"/><Relationship Id="rId17" Type="http://schemas.openxmlformats.org/officeDocument/2006/relationships/image" Target="../media/image14.svg"/><Relationship Id="rId25" Type="http://schemas.openxmlformats.org/officeDocument/2006/relationships/image" Target="../media/image22.svg"/><Relationship Id="rId33" Type="http://schemas.openxmlformats.org/officeDocument/2006/relationships/image" Target="../media/image30.png"/><Relationship Id="rId38" Type="http://schemas.openxmlformats.org/officeDocument/2006/relationships/image" Target="../media/image35.svg"/><Relationship Id="rId46" Type="http://schemas.openxmlformats.org/officeDocument/2006/relationships/image" Target="../media/image43.png"/><Relationship Id="rId20" Type="http://schemas.openxmlformats.org/officeDocument/2006/relationships/image" Target="../media/image17.png"/><Relationship Id="rId41" Type="http://schemas.openxmlformats.org/officeDocument/2006/relationships/image" Target="../media/image3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aws.amazon.com/architecture/" TargetMode="External"/><Relationship Id="rId2" Type="http://schemas.openxmlformats.org/officeDocument/2006/relationships/hyperlink" Target="https://aws.amazon.com/architecture/icons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ocs-feedback.aws.amazon.com/feedback.jsp?feedback_destination_id=a0d18259-7974-4e8f-8382-0a4be53f4374&amp;topic_url=http://docs.aws.amazon.com/en_us/architecture-diagrams/latest/high-performance-computing-on-aws/high-performance-computing-on-aws.html" TargetMode="External"/><Relationship Id="rId4" Type="http://schemas.openxmlformats.org/officeDocument/2006/relationships/hyperlink" Target="https://aws.amazon.com/architecture/well-architected/?wa-lens-whitepapers.sort-by=item.additionalFields.sortDate&amp;wa-lens-whitepapers.sort-order=desc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Box 71">
            <a:extLst>
              <a:ext uri="{FF2B5EF4-FFF2-40B4-BE49-F238E27FC236}">
                <a16:creationId xmlns:a16="http://schemas.microsoft.com/office/drawing/2014/main" id="{1271BE9C-FDD5-DC4D-9BA5-3B7493EA2D8F}"/>
              </a:ext>
            </a:extLst>
          </p:cNvPr>
          <p:cNvSpPr txBox="1"/>
          <p:nvPr/>
        </p:nvSpPr>
        <p:spPr>
          <a:xfrm>
            <a:off x="95668" y="134489"/>
            <a:ext cx="9855854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Game Production in the Cloud – Workstations</a:t>
            </a:r>
            <a:br>
              <a:rPr lang="en-US" sz="24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sz="14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Stream Game Development from anywhere with NICE DCV </a:t>
            </a:r>
          </a:p>
        </p:txBody>
      </p:sp>
      <p:pic>
        <p:nvPicPr>
          <p:cNvPr id="103" name="Graphic 102">
            <a:extLst>
              <a:ext uri="{FF2B5EF4-FFF2-40B4-BE49-F238E27FC236}">
                <a16:creationId xmlns:a16="http://schemas.microsoft.com/office/drawing/2014/main" id="{1DD42CEA-08C0-B743-AC84-1AA6A123B8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9392" y="6406198"/>
            <a:ext cx="585391" cy="348070"/>
          </a:xfrm>
          <a:prstGeom prst="rect">
            <a:avLst/>
          </a:prstGeom>
        </p:spPr>
      </p:pic>
      <p:sp>
        <p:nvSpPr>
          <p:cNvPr id="104" name="AWS copyright text">
            <a:extLst>
              <a:ext uri="{FF2B5EF4-FFF2-40B4-BE49-F238E27FC236}">
                <a16:creationId xmlns:a16="http://schemas.microsoft.com/office/drawing/2014/main" id="{E926D9DC-0FDF-1C44-85C5-53E31AA8B8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6619133"/>
            <a:ext cx="4036484" cy="14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933" b="0" i="0">
                <a:solidFill>
                  <a:srgbClr val="7F7F7F"/>
                </a:solidFill>
                <a:latin typeface="Amazon Ember" charset="0"/>
                <a:ea typeface="Amazon Ember" charset="0"/>
                <a:cs typeface="Amazon Ember" charset="0"/>
              </a:rPr>
              <a:t>© 2023, </a:t>
            </a:r>
            <a:r>
              <a:rPr lang="en-US" altLang="x-none" sz="933" b="0" i="0" dirty="0">
                <a:solidFill>
                  <a:srgbClr val="7F7F7F"/>
                </a:solidFill>
                <a:latin typeface="Amazon Ember" charset="0"/>
                <a:ea typeface="Amazon Ember" charset="0"/>
                <a:cs typeface="Amazon Ember" charset="0"/>
              </a:rPr>
              <a:t>Amazon Web Services, Inc. or its affiliates. All rights reserved.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54BEBEF-567F-BD43-B598-F246075C6BF3}"/>
              </a:ext>
            </a:extLst>
          </p:cNvPr>
          <p:cNvSpPr txBox="1"/>
          <p:nvPr/>
        </p:nvSpPr>
        <p:spPr>
          <a:xfrm>
            <a:off x="160762" y="965486"/>
            <a:ext cx="48628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For the architecture description, refer to the </a:t>
            </a:r>
            <a:r>
              <a:rPr lang="en-US" sz="1400" dirty="0">
                <a:hlinkClick r:id="rId5"/>
              </a:rPr>
              <a:t>full diagram</a:t>
            </a:r>
            <a:r>
              <a:rPr lang="en-US" sz="1400" dirty="0"/>
              <a:t>. </a:t>
            </a: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9FE76B6F-A3A8-8B97-54B1-6DEDF4F66DF1}"/>
              </a:ext>
            </a:extLst>
          </p:cNvPr>
          <p:cNvSpPr/>
          <p:nvPr/>
        </p:nvSpPr>
        <p:spPr>
          <a:xfrm>
            <a:off x="3599124" y="1870922"/>
            <a:ext cx="6601968" cy="4195895"/>
          </a:xfrm>
          <a:prstGeom prst="rect">
            <a:avLst/>
          </a:prstGeom>
          <a:noFill/>
          <a:ln w="12700">
            <a:solidFill>
              <a:schemeClr val="accent3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0" tIns="9144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800" dirty="0">
              <a:solidFill>
                <a:schemeClr val="accent3"/>
              </a:solidFill>
            </a:endParaRPr>
          </a:p>
        </p:txBody>
      </p:sp>
      <p:pic>
        <p:nvPicPr>
          <p:cNvPr id="84" name="Graphic 83">
            <a:extLst>
              <a:ext uri="{FF2B5EF4-FFF2-40B4-BE49-F238E27FC236}">
                <a16:creationId xmlns:a16="http://schemas.microsoft.com/office/drawing/2014/main" id="{1693B19C-B650-95A2-F618-CC090BC475A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589704" y="1861512"/>
            <a:ext cx="222879" cy="225553"/>
          </a:xfrm>
          <a:prstGeom prst="rect">
            <a:avLst/>
          </a:prstGeom>
        </p:spPr>
      </p:pic>
      <p:sp>
        <p:nvSpPr>
          <p:cNvPr id="85" name="Rectangle 84">
            <a:extLst>
              <a:ext uri="{FF2B5EF4-FFF2-40B4-BE49-F238E27FC236}">
                <a16:creationId xmlns:a16="http://schemas.microsoft.com/office/drawing/2014/main" id="{A0E18E7B-7C06-D027-3DDA-3A961B987B59}"/>
              </a:ext>
            </a:extLst>
          </p:cNvPr>
          <p:cNvSpPr/>
          <p:nvPr/>
        </p:nvSpPr>
        <p:spPr>
          <a:xfrm>
            <a:off x="3429179" y="1522639"/>
            <a:ext cx="6901721" cy="463850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0" tIns="9144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800" dirty="0">
              <a:solidFill>
                <a:schemeClr val="tx1"/>
              </a:solidFill>
            </a:endParaRPr>
          </a:p>
        </p:txBody>
      </p:sp>
      <p:pic>
        <p:nvPicPr>
          <p:cNvPr id="86" name="Graphic 85">
            <a:extLst>
              <a:ext uri="{FF2B5EF4-FFF2-40B4-BE49-F238E27FC236}">
                <a16:creationId xmlns:a16="http://schemas.microsoft.com/office/drawing/2014/main" id="{741F8F35-2AD4-A9C4-70DB-FDD395C0501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429179" y="1518321"/>
            <a:ext cx="257948" cy="257948"/>
          </a:xfrm>
          <a:prstGeom prst="rect">
            <a:avLst/>
          </a:prstGeom>
        </p:spPr>
      </p:pic>
      <p:sp>
        <p:nvSpPr>
          <p:cNvPr id="87" name="Rectangle 86">
            <a:extLst>
              <a:ext uri="{FF2B5EF4-FFF2-40B4-BE49-F238E27FC236}">
                <a16:creationId xmlns:a16="http://schemas.microsoft.com/office/drawing/2014/main" id="{F831D38A-886C-75C7-201E-97093F8910D3}"/>
              </a:ext>
            </a:extLst>
          </p:cNvPr>
          <p:cNvSpPr/>
          <p:nvPr/>
        </p:nvSpPr>
        <p:spPr>
          <a:xfrm>
            <a:off x="4986049" y="1944186"/>
            <a:ext cx="2051719" cy="2574254"/>
          </a:xfrm>
          <a:prstGeom prst="rect">
            <a:avLst/>
          </a:prstGeom>
          <a:noFill/>
          <a:ln w="12700">
            <a:solidFill>
              <a:schemeClr val="accent3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9144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900" dirty="0">
                <a:solidFill>
                  <a:schemeClr val="accent3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Availability Zone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4D6D4B33-1A16-2492-E96D-0F84492F4218}"/>
              </a:ext>
            </a:extLst>
          </p:cNvPr>
          <p:cNvSpPr/>
          <p:nvPr/>
        </p:nvSpPr>
        <p:spPr>
          <a:xfrm>
            <a:off x="5061868" y="3122170"/>
            <a:ext cx="1883224" cy="1308992"/>
          </a:xfrm>
          <a:prstGeom prst="rect">
            <a:avLst/>
          </a:prstGeom>
          <a:solidFill>
            <a:srgbClr val="007CBC">
              <a:alpha val="9804"/>
            </a:srgbClr>
          </a:solidFill>
          <a:ln w="1270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38328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r>
              <a:rPr lang="en-US" sz="900" dirty="0">
                <a:solidFill>
                  <a:schemeClr val="accent3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private – Workstations subnet</a:t>
            </a: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85BA5BF3-69C0-A01B-6B81-4FC0B5FF2757}"/>
              </a:ext>
            </a:extLst>
          </p:cNvPr>
          <p:cNvSpPr/>
          <p:nvPr/>
        </p:nvSpPr>
        <p:spPr>
          <a:xfrm>
            <a:off x="5069958" y="2320370"/>
            <a:ext cx="1875134" cy="766317"/>
          </a:xfrm>
          <a:prstGeom prst="rect">
            <a:avLst/>
          </a:prstGeom>
          <a:solidFill>
            <a:srgbClr val="1D8900">
              <a:alpha val="9804"/>
            </a:srgbClr>
          </a:solidFill>
          <a:ln w="1270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38328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r>
              <a:rPr lang="en-US" sz="900" dirty="0">
                <a:solidFill>
                  <a:schemeClr val="accent5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public subnet</a:t>
            </a: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978F6886-C66D-3B0E-91C3-52E7CD45984F}"/>
              </a:ext>
            </a:extLst>
          </p:cNvPr>
          <p:cNvSpPr/>
          <p:nvPr/>
        </p:nvSpPr>
        <p:spPr>
          <a:xfrm>
            <a:off x="5907169" y="3462731"/>
            <a:ext cx="2956431" cy="828359"/>
          </a:xfrm>
          <a:prstGeom prst="rect">
            <a:avLst/>
          </a:prstGeom>
          <a:noFill/>
          <a:ln w="12700">
            <a:solidFill>
              <a:srgbClr val="D86613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9144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700" dirty="0">
              <a:solidFill>
                <a:srgbClr val="D8661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sz="700" dirty="0">
              <a:solidFill>
                <a:srgbClr val="D8661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sz="700" dirty="0">
              <a:solidFill>
                <a:srgbClr val="D8661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700" dirty="0">
                <a:solidFill>
                  <a:srgbClr val="D8661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Stream Fleets</a:t>
            </a:r>
            <a:br>
              <a:rPr lang="en-US" sz="700" dirty="0">
                <a:solidFill>
                  <a:srgbClr val="D8661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700" dirty="0">
                <a:solidFill>
                  <a:srgbClr val="D8661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Auto-Scaling</a:t>
            </a:r>
          </a:p>
          <a:p>
            <a:pPr algn="ctr"/>
            <a:r>
              <a:rPr lang="en-US" sz="700" dirty="0">
                <a:solidFill>
                  <a:srgbClr val="D8661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Group</a:t>
            </a:r>
          </a:p>
        </p:txBody>
      </p:sp>
      <p:pic>
        <p:nvPicPr>
          <p:cNvPr id="91" name="Graphic 90">
            <a:extLst>
              <a:ext uri="{FF2B5EF4-FFF2-40B4-BE49-F238E27FC236}">
                <a16:creationId xmlns:a16="http://schemas.microsoft.com/office/drawing/2014/main" id="{E06CD2A7-BF66-ED0A-3934-4540D5BCCCE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7268763" y="3548927"/>
            <a:ext cx="230505" cy="230505"/>
          </a:xfrm>
          <a:prstGeom prst="rect">
            <a:avLst/>
          </a:prstGeom>
        </p:spPr>
      </p:pic>
      <p:pic>
        <p:nvPicPr>
          <p:cNvPr id="92" name="Graphic 91">
            <a:extLst>
              <a:ext uri="{FF2B5EF4-FFF2-40B4-BE49-F238E27FC236}">
                <a16:creationId xmlns:a16="http://schemas.microsoft.com/office/drawing/2014/main" id="{B70F520D-C3B4-5D02-8456-ECD85DEE8B60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5069958" y="3122997"/>
            <a:ext cx="203231" cy="203231"/>
          </a:xfrm>
          <a:prstGeom prst="rect">
            <a:avLst/>
          </a:prstGeom>
        </p:spPr>
      </p:pic>
      <p:pic>
        <p:nvPicPr>
          <p:cNvPr id="93" name="Graphic 92">
            <a:extLst>
              <a:ext uri="{FF2B5EF4-FFF2-40B4-BE49-F238E27FC236}">
                <a16:creationId xmlns:a16="http://schemas.microsoft.com/office/drawing/2014/main" id="{1511FDD8-F7C0-8F55-A3AC-DE8041CD385B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5062136" y="2317395"/>
            <a:ext cx="193877" cy="193877"/>
          </a:xfrm>
          <a:prstGeom prst="rect">
            <a:avLst/>
          </a:prstGeom>
        </p:spPr>
      </p:pic>
      <p:sp>
        <p:nvSpPr>
          <p:cNvPr id="94" name="TextBox 93">
            <a:extLst>
              <a:ext uri="{FF2B5EF4-FFF2-40B4-BE49-F238E27FC236}">
                <a16:creationId xmlns:a16="http://schemas.microsoft.com/office/drawing/2014/main" id="{B67C5BB1-D08B-E783-98A8-D35DA01C73E4}"/>
              </a:ext>
            </a:extLst>
          </p:cNvPr>
          <p:cNvSpPr txBox="1"/>
          <p:nvPr/>
        </p:nvSpPr>
        <p:spPr>
          <a:xfrm>
            <a:off x="5914625" y="3776643"/>
            <a:ext cx="10314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EC2 G4 instances</a:t>
            </a:r>
            <a:b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virtual workstations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72414087-499B-BFD9-6026-A4954E893C80}"/>
              </a:ext>
            </a:extLst>
          </p:cNvPr>
          <p:cNvSpPr txBox="1"/>
          <p:nvPr/>
        </p:nvSpPr>
        <p:spPr>
          <a:xfrm>
            <a:off x="5377750" y="2843554"/>
            <a:ext cx="123644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dirty="0">
                <a:ea typeface="Amazon Ember" panose="020B0603020204020204" pitchFamily="34" charset="0"/>
                <a:cs typeface="Arial" panose="020B0604020202020204" pitchFamily="34" charset="0"/>
              </a:rPr>
              <a:t>NAT gateway</a:t>
            </a:r>
          </a:p>
        </p:txBody>
      </p:sp>
      <p:pic>
        <p:nvPicPr>
          <p:cNvPr id="96" name="Graphic 95">
            <a:extLst>
              <a:ext uri="{FF2B5EF4-FFF2-40B4-BE49-F238E27FC236}">
                <a16:creationId xmlns:a16="http://schemas.microsoft.com/office/drawing/2014/main" id="{0FA9AF37-5248-925A-3292-86E8F0DBDD87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5845051" y="2533562"/>
            <a:ext cx="320243" cy="320243"/>
          </a:xfrm>
          <a:prstGeom prst="rect">
            <a:avLst/>
          </a:prstGeom>
        </p:spPr>
      </p:pic>
      <p:sp>
        <p:nvSpPr>
          <p:cNvPr id="97" name="Rectangle 96">
            <a:extLst>
              <a:ext uri="{FF2B5EF4-FFF2-40B4-BE49-F238E27FC236}">
                <a16:creationId xmlns:a16="http://schemas.microsoft.com/office/drawing/2014/main" id="{CB5DA1A8-8012-B7CC-3B89-35C038955501}"/>
              </a:ext>
            </a:extLst>
          </p:cNvPr>
          <p:cNvSpPr/>
          <p:nvPr/>
        </p:nvSpPr>
        <p:spPr>
          <a:xfrm>
            <a:off x="3742961" y="2208929"/>
            <a:ext cx="6315415" cy="3723613"/>
          </a:xfrm>
          <a:prstGeom prst="rect">
            <a:avLst/>
          </a:prstGeom>
          <a:noFill/>
          <a:ln w="127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0" tIns="9144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800" dirty="0">
              <a:ln w="0"/>
              <a:solidFill>
                <a:schemeClr val="accent5"/>
              </a:solidFill>
            </a:endParaRPr>
          </a:p>
        </p:txBody>
      </p:sp>
      <p:pic>
        <p:nvPicPr>
          <p:cNvPr id="98" name="Graphic 97">
            <a:extLst>
              <a:ext uri="{FF2B5EF4-FFF2-40B4-BE49-F238E27FC236}">
                <a16:creationId xmlns:a16="http://schemas.microsoft.com/office/drawing/2014/main" id="{B7C24A4C-63FB-8C1B-55A0-9D9495130487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3747120" y="2210692"/>
            <a:ext cx="222879" cy="222879"/>
          </a:xfrm>
          <a:prstGeom prst="rect">
            <a:avLst/>
          </a:prstGeom>
        </p:spPr>
      </p:pic>
      <p:sp>
        <p:nvSpPr>
          <p:cNvPr id="99" name="Rectangle 98">
            <a:extLst>
              <a:ext uri="{FF2B5EF4-FFF2-40B4-BE49-F238E27FC236}">
                <a16:creationId xmlns:a16="http://schemas.microsoft.com/office/drawing/2014/main" id="{EF66872A-1420-1201-59B3-BFE9BEDE5DBA}"/>
              </a:ext>
            </a:extLst>
          </p:cNvPr>
          <p:cNvSpPr/>
          <p:nvPr/>
        </p:nvSpPr>
        <p:spPr>
          <a:xfrm>
            <a:off x="3952403" y="2236859"/>
            <a:ext cx="39786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dirty="0">
                <a:solidFill>
                  <a:schemeClr val="accent5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VPC</a:t>
            </a:r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140BD3B6-50EF-90BB-3CA7-30CED971F819}"/>
              </a:ext>
            </a:extLst>
          </p:cNvPr>
          <p:cNvSpPr/>
          <p:nvPr/>
        </p:nvSpPr>
        <p:spPr>
          <a:xfrm>
            <a:off x="3822453" y="1878231"/>
            <a:ext cx="546945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dirty="0">
                <a:solidFill>
                  <a:schemeClr val="accent3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Region</a:t>
            </a:r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C8D4E81B-5D05-30EF-EAB2-B7ED7FA39ADC}"/>
              </a:ext>
            </a:extLst>
          </p:cNvPr>
          <p:cNvSpPr/>
          <p:nvPr/>
        </p:nvSpPr>
        <p:spPr>
          <a:xfrm>
            <a:off x="3717079" y="1553751"/>
            <a:ext cx="192708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Workstations account</a:t>
            </a:r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6BFDFD4A-9F29-026E-0226-47FDF7C85F95}"/>
              </a:ext>
            </a:extLst>
          </p:cNvPr>
          <p:cNvSpPr/>
          <p:nvPr/>
        </p:nvSpPr>
        <p:spPr>
          <a:xfrm>
            <a:off x="7724014" y="1944185"/>
            <a:ext cx="2051719" cy="2574254"/>
          </a:xfrm>
          <a:prstGeom prst="rect">
            <a:avLst/>
          </a:prstGeom>
          <a:noFill/>
          <a:ln w="12700">
            <a:solidFill>
              <a:schemeClr val="accent3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9144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900" dirty="0">
                <a:solidFill>
                  <a:schemeClr val="accent3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Availability Zone</a:t>
            </a: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04949271-ACAC-FED9-74F1-F11E8EFAFFDD}"/>
              </a:ext>
            </a:extLst>
          </p:cNvPr>
          <p:cNvSpPr/>
          <p:nvPr/>
        </p:nvSpPr>
        <p:spPr>
          <a:xfrm>
            <a:off x="7799833" y="3126448"/>
            <a:ext cx="1900861" cy="1304714"/>
          </a:xfrm>
          <a:prstGeom prst="rect">
            <a:avLst/>
          </a:prstGeom>
          <a:solidFill>
            <a:srgbClr val="007CBC">
              <a:alpha val="9804"/>
            </a:srgbClr>
          </a:solidFill>
          <a:ln w="1270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38328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r>
              <a:rPr lang="en-US" sz="900" dirty="0">
                <a:solidFill>
                  <a:schemeClr val="accent3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Private – Workstations subnet</a:t>
            </a:r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D55C6DF1-8362-BF44-E201-D58AFFB37ABA}"/>
              </a:ext>
            </a:extLst>
          </p:cNvPr>
          <p:cNvSpPr/>
          <p:nvPr/>
        </p:nvSpPr>
        <p:spPr>
          <a:xfrm>
            <a:off x="7807923" y="2320370"/>
            <a:ext cx="1892771" cy="766039"/>
          </a:xfrm>
          <a:prstGeom prst="rect">
            <a:avLst/>
          </a:prstGeom>
          <a:solidFill>
            <a:srgbClr val="1D8900">
              <a:alpha val="9804"/>
            </a:srgbClr>
          </a:solidFill>
          <a:ln w="1270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38328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r>
              <a:rPr lang="en-US" sz="900" dirty="0">
                <a:solidFill>
                  <a:schemeClr val="accent5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public subnet</a:t>
            </a:r>
          </a:p>
        </p:txBody>
      </p:sp>
      <p:pic>
        <p:nvPicPr>
          <p:cNvPr id="107" name="Graphic 106">
            <a:extLst>
              <a:ext uri="{FF2B5EF4-FFF2-40B4-BE49-F238E27FC236}">
                <a16:creationId xmlns:a16="http://schemas.microsoft.com/office/drawing/2014/main" id="{11360C4A-D158-461C-D58F-B328F78ACF78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7807923" y="3122997"/>
            <a:ext cx="203231" cy="203231"/>
          </a:xfrm>
          <a:prstGeom prst="rect">
            <a:avLst/>
          </a:prstGeom>
        </p:spPr>
      </p:pic>
      <p:pic>
        <p:nvPicPr>
          <p:cNvPr id="108" name="Graphic 107">
            <a:extLst>
              <a:ext uri="{FF2B5EF4-FFF2-40B4-BE49-F238E27FC236}">
                <a16:creationId xmlns:a16="http://schemas.microsoft.com/office/drawing/2014/main" id="{5DEF89CE-C506-CB8F-237A-D11C872617B7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7800101" y="2317395"/>
            <a:ext cx="193877" cy="193877"/>
          </a:xfrm>
          <a:prstGeom prst="rect">
            <a:avLst/>
          </a:prstGeom>
        </p:spPr>
      </p:pic>
      <p:pic>
        <p:nvPicPr>
          <p:cNvPr id="109" name="Graphic 108">
            <a:extLst>
              <a:ext uri="{FF2B5EF4-FFF2-40B4-BE49-F238E27FC236}">
                <a16:creationId xmlns:a16="http://schemas.microsoft.com/office/drawing/2014/main" id="{9A532F84-46B4-A167-CB2E-A499941AD90D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6241639" y="3502136"/>
            <a:ext cx="288077" cy="288077"/>
          </a:xfrm>
          <a:prstGeom prst="rect">
            <a:avLst/>
          </a:prstGeom>
        </p:spPr>
      </p:pic>
      <p:sp>
        <p:nvSpPr>
          <p:cNvPr id="110" name="TextBox 109">
            <a:extLst>
              <a:ext uri="{FF2B5EF4-FFF2-40B4-BE49-F238E27FC236}">
                <a16:creationId xmlns:a16="http://schemas.microsoft.com/office/drawing/2014/main" id="{86D018FA-757A-0485-76FD-44B3143473FC}"/>
              </a:ext>
            </a:extLst>
          </p:cNvPr>
          <p:cNvSpPr txBox="1"/>
          <p:nvPr/>
        </p:nvSpPr>
        <p:spPr>
          <a:xfrm>
            <a:off x="8141178" y="2849996"/>
            <a:ext cx="123644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dirty="0">
                <a:ea typeface="Amazon Ember" panose="020B0603020204020204" pitchFamily="34" charset="0"/>
                <a:cs typeface="Arial" panose="020B0604020202020204" pitchFamily="34" charset="0"/>
              </a:rPr>
              <a:t>NAT gateway</a:t>
            </a:r>
          </a:p>
        </p:txBody>
      </p:sp>
      <p:pic>
        <p:nvPicPr>
          <p:cNvPr id="111" name="Graphic 110">
            <a:extLst>
              <a:ext uri="{FF2B5EF4-FFF2-40B4-BE49-F238E27FC236}">
                <a16:creationId xmlns:a16="http://schemas.microsoft.com/office/drawing/2014/main" id="{91B990B5-0220-7DF6-3FA0-045398D74F72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8606691" y="2560803"/>
            <a:ext cx="320243" cy="320243"/>
          </a:xfrm>
          <a:prstGeom prst="rect">
            <a:avLst/>
          </a:prstGeom>
        </p:spPr>
      </p:pic>
      <p:pic>
        <p:nvPicPr>
          <p:cNvPr id="112" name="Graphic 111">
            <a:extLst>
              <a:ext uri="{FF2B5EF4-FFF2-40B4-BE49-F238E27FC236}">
                <a16:creationId xmlns:a16="http://schemas.microsoft.com/office/drawing/2014/main" id="{78E793D2-B18B-652B-9DBB-1FA4842E21C3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5334857" y="3618235"/>
            <a:ext cx="309304" cy="309304"/>
          </a:xfrm>
          <a:prstGeom prst="rect">
            <a:avLst/>
          </a:prstGeom>
        </p:spPr>
      </p:pic>
      <p:sp>
        <p:nvSpPr>
          <p:cNvPr id="113" name="Rectangle 112">
            <a:extLst>
              <a:ext uri="{FF2B5EF4-FFF2-40B4-BE49-F238E27FC236}">
                <a16:creationId xmlns:a16="http://schemas.microsoft.com/office/drawing/2014/main" id="{68D18615-ABB4-325B-3B35-4A0D0057F43E}"/>
              </a:ext>
            </a:extLst>
          </p:cNvPr>
          <p:cNvSpPr/>
          <p:nvPr/>
        </p:nvSpPr>
        <p:spPr>
          <a:xfrm>
            <a:off x="1754389" y="1971790"/>
            <a:ext cx="1522946" cy="2929887"/>
          </a:xfrm>
          <a:prstGeom prst="rect">
            <a:avLst/>
          </a:prstGeom>
          <a:noFill/>
          <a:ln w="12700">
            <a:solidFill>
              <a:srgbClr val="5A6B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0" tIns="9144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200" dirty="0">
              <a:solidFill>
                <a:srgbClr val="5A6B86"/>
              </a:solidFill>
            </a:endParaRPr>
          </a:p>
        </p:txBody>
      </p:sp>
      <p:pic>
        <p:nvPicPr>
          <p:cNvPr id="114" name="Graphic 113">
            <a:extLst>
              <a:ext uri="{FF2B5EF4-FFF2-40B4-BE49-F238E27FC236}">
                <a16:creationId xmlns:a16="http://schemas.microsoft.com/office/drawing/2014/main" id="{4DC0F610-6366-BD9A-235C-9072FC0F443E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1753223" y="1975670"/>
            <a:ext cx="257948" cy="257948"/>
          </a:xfrm>
          <a:prstGeom prst="rect">
            <a:avLst/>
          </a:prstGeom>
        </p:spPr>
      </p:pic>
      <p:pic>
        <p:nvPicPr>
          <p:cNvPr id="115" name="Graphic 114">
            <a:extLst>
              <a:ext uri="{FF2B5EF4-FFF2-40B4-BE49-F238E27FC236}">
                <a16:creationId xmlns:a16="http://schemas.microsoft.com/office/drawing/2014/main" id="{A5504A0E-7CBA-C663-B2AB-1A71ED62B215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96DAC541-7B7A-43D3-8B79-37D633B846F1}">
                <asvg:svgBlip xmlns:asvg="http://schemas.microsoft.com/office/drawing/2016/SVG/main" r:embed="rId27"/>
              </a:ext>
            </a:extLst>
          </a:blip>
          <a:stretch>
            <a:fillRect/>
          </a:stretch>
        </p:blipFill>
        <p:spPr>
          <a:xfrm>
            <a:off x="1960214" y="4044343"/>
            <a:ext cx="360099" cy="360099"/>
          </a:xfrm>
          <a:prstGeom prst="rect">
            <a:avLst/>
          </a:prstGeom>
        </p:spPr>
      </p:pic>
      <p:sp>
        <p:nvSpPr>
          <p:cNvPr id="116" name="TextBox 115">
            <a:extLst>
              <a:ext uri="{FF2B5EF4-FFF2-40B4-BE49-F238E27FC236}">
                <a16:creationId xmlns:a16="http://schemas.microsoft.com/office/drawing/2014/main" id="{52A0A942-EEDD-75DE-DEAF-3B4642D3F5EC}"/>
              </a:ext>
            </a:extLst>
          </p:cNvPr>
          <p:cNvSpPr txBox="1"/>
          <p:nvPr/>
        </p:nvSpPr>
        <p:spPr>
          <a:xfrm>
            <a:off x="1631868" y="4359928"/>
            <a:ext cx="103148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work from home </a:t>
            </a:r>
            <a:b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developer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3202FE6E-2E5E-54A6-00E8-864B3E86F178}"/>
              </a:ext>
            </a:extLst>
          </p:cNvPr>
          <p:cNvSpPr txBox="1"/>
          <p:nvPr/>
        </p:nvSpPr>
        <p:spPr>
          <a:xfrm>
            <a:off x="2397005" y="4376511"/>
            <a:ext cx="10314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Client</a:t>
            </a:r>
            <a:b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VPN</a:t>
            </a: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14A980F9-1EE7-BC26-55A3-F0959D028FF6}"/>
              </a:ext>
            </a:extLst>
          </p:cNvPr>
          <p:cNvSpPr/>
          <p:nvPr/>
        </p:nvSpPr>
        <p:spPr>
          <a:xfrm>
            <a:off x="2000693" y="2004759"/>
            <a:ext cx="150027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remote or work </a:t>
            </a:r>
          </a:p>
          <a:p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from home</a:t>
            </a:r>
          </a:p>
        </p:txBody>
      </p:sp>
      <p:pic>
        <p:nvPicPr>
          <p:cNvPr id="119" name="Graphic 118">
            <a:extLst>
              <a:ext uri="{FF2B5EF4-FFF2-40B4-BE49-F238E27FC236}">
                <a16:creationId xmlns:a16="http://schemas.microsoft.com/office/drawing/2014/main" id="{856FABC2-CE46-A131-239F-56AB4340645A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96DAC541-7B7A-43D3-8B79-37D633B846F1}">
                <asvg:svgBlip xmlns:asvg="http://schemas.microsoft.com/office/drawing/2016/SVG/main" r:embed="rId29"/>
              </a:ext>
            </a:extLst>
          </a:blip>
          <a:stretch>
            <a:fillRect/>
          </a:stretch>
        </p:blipFill>
        <p:spPr>
          <a:xfrm>
            <a:off x="2719021" y="4044343"/>
            <a:ext cx="352668" cy="352668"/>
          </a:xfrm>
          <a:prstGeom prst="rect">
            <a:avLst/>
          </a:prstGeom>
        </p:spPr>
      </p:pic>
      <p:cxnSp>
        <p:nvCxnSpPr>
          <p:cNvPr id="120" name="Straight Arrow Connector 119">
            <a:extLst>
              <a:ext uri="{FF2B5EF4-FFF2-40B4-BE49-F238E27FC236}">
                <a16:creationId xmlns:a16="http://schemas.microsoft.com/office/drawing/2014/main" id="{CD5A9023-0A13-6B9B-C1B9-14E6BAA7EE2F}"/>
              </a:ext>
            </a:extLst>
          </p:cNvPr>
          <p:cNvCxnSpPr>
            <a:cxnSpLocks/>
          </p:cNvCxnSpPr>
          <p:nvPr/>
        </p:nvCxnSpPr>
        <p:spPr>
          <a:xfrm>
            <a:off x="2400484" y="4220677"/>
            <a:ext cx="262868" cy="0"/>
          </a:xfrm>
          <a:prstGeom prst="straightConnector1">
            <a:avLst/>
          </a:prstGeom>
          <a:ln w="12700">
            <a:solidFill>
              <a:schemeClr val="bg1">
                <a:lumMod val="50000"/>
              </a:schemeClr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TextBox 120">
            <a:extLst>
              <a:ext uri="{FF2B5EF4-FFF2-40B4-BE49-F238E27FC236}">
                <a16:creationId xmlns:a16="http://schemas.microsoft.com/office/drawing/2014/main" id="{7B27F372-3250-B3A7-E99F-D0E4483A8631}"/>
              </a:ext>
            </a:extLst>
          </p:cNvPr>
          <p:cNvSpPr txBox="1"/>
          <p:nvPr/>
        </p:nvSpPr>
        <p:spPr>
          <a:xfrm>
            <a:off x="7820495" y="3804378"/>
            <a:ext cx="10314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EC2 G4 Instances</a:t>
            </a:r>
            <a:b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sz="8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virtual workstations</a:t>
            </a:r>
          </a:p>
        </p:txBody>
      </p:sp>
      <p:pic>
        <p:nvPicPr>
          <p:cNvPr id="122" name="Graphic 121">
            <a:extLst>
              <a:ext uri="{FF2B5EF4-FFF2-40B4-BE49-F238E27FC236}">
                <a16:creationId xmlns:a16="http://schemas.microsoft.com/office/drawing/2014/main" id="{89897328-7627-6C94-3EBD-3E2705A3D389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8145538" y="3510950"/>
            <a:ext cx="288077" cy="288077"/>
          </a:xfrm>
          <a:prstGeom prst="rect">
            <a:avLst/>
          </a:prstGeom>
        </p:spPr>
      </p:pic>
      <p:sp>
        <p:nvSpPr>
          <p:cNvPr id="123" name="TextBox 122">
            <a:extLst>
              <a:ext uri="{FF2B5EF4-FFF2-40B4-BE49-F238E27FC236}">
                <a16:creationId xmlns:a16="http://schemas.microsoft.com/office/drawing/2014/main" id="{48977D92-820C-6D56-3EF4-82CB45BC734F}"/>
              </a:ext>
            </a:extLst>
          </p:cNvPr>
          <p:cNvSpPr txBox="1"/>
          <p:nvPr/>
        </p:nvSpPr>
        <p:spPr>
          <a:xfrm>
            <a:off x="4984668" y="3907927"/>
            <a:ext cx="103148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Client VPN</a:t>
            </a:r>
          </a:p>
          <a:p>
            <a:pPr algn="ctr"/>
            <a: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network interfaces</a:t>
            </a:r>
          </a:p>
        </p:txBody>
      </p:sp>
      <p:pic>
        <p:nvPicPr>
          <p:cNvPr id="124" name="Picture 2" descr="dcv-how-it-works">
            <a:extLst>
              <a:ext uri="{FF2B5EF4-FFF2-40B4-BE49-F238E27FC236}">
                <a16:creationId xmlns:a16="http://schemas.microsoft.com/office/drawing/2014/main" id="{86D68C0E-1EC2-7D9B-23C1-21174A522AB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43" t="22134" r="78783" b="24010"/>
          <a:stretch/>
        </p:blipFill>
        <p:spPr bwMode="auto">
          <a:xfrm>
            <a:off x="2103815" y="2726110"/>
            <a:ext cx="824093" cy="824473"/>
          </a:xfrm>
          <a:prstGeom prst="rect">
            <a:avLst/>
          </a:prstGeom>
          <a:noFill/>
          <a:ln>
            <a:solidFill>
              <a:srgbClr val="90A6C4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5" name="TextBox 124">
            <a:extLst>
              <a:ext uri="{FF2B5EF4-FFF2-40B4-BE49-F238E27FC236}">
                <a16:creationId xmlns:a16="http://schemas.microsoft.com/office/drawing/2014/main" id="{40FB5153-4A3E-9110-0270-A1853200B120}"/>
              </a:ext>
            </a:extLst>
          </p:cNvPr>
          <p:cNvSpPr txBox="1"/>
          <p:nvPr/>
        </p:nvSpPr>
        <p:spPr>
          <a:xfrm>
            <a:off x="1717663" y="2387241"/>
            <a:ext cx="1595772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remote desktop client</a:t>
            </a:r>
            <a:b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connection using QUIC UDP</a:t>
            </a:r>
            <a:br>
              <a:rPr lang="en-US" sz="700" dirty="0">
                <a:ea typeface="Amazon Ember" panose="020B0603020204020204" pitchFamily="34" charset="0"/>
                <a:cs typeface="Arial" panose="020B0604020202020204" pitchFamily="34" charset="0"/>
              </a:rPr>
            </a:br>
            <a:endParaRPr lang="en-US" sz="700" dirty="0"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5B642694-2EAB-77F0-DDBA-4E33ADA80B44}"/>
              </a:ext>
            </a:extLst>
          </p:cNvPr>
          <p:cNvSpPr txBox="1"/>
          <p:nvPr/>
        </p:nvSpPr>
        <p:spPr>
          <a:xfrm>
            <a:off x="1927131" y="3619762"/>
            <a:ext cx="11228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or streamed TCP</a:t>
            </a:r>
          </a:p>
          <a:p>
            <a:pPr algn="ctr"/>
            <a:r>
              <a:rPr 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connection using browser</a:t>
            </a:r>
          </a:p>
        </p:txBody>
      </p:sp>
      <p:pic>
        <p:nvPicPr>
          <p:cNvPr id="127" name="Graphic 126">
            <a:extLst>
              <a:ext uri="{FF2B5EF4-FFF2-40B4-BE49-F238E27FC236}">
                <a16:creationId xmlns:a16="http://schemas.microsoft.com/office/drawing/2014/main" id="{4FE2D9B0-756B-D461-AAA0-0280711E0539}"/>
              </a:ext>
            </a:extLst>
          </p:cNvPr>
          <p:cNvPicPr>
            <a:picLocks noChangeAspect="1"/>
          </p:cNvPicPr>
          <p:nvPr/>
        </p:nvPicPr>
        <p:blipFill>
          <a:blip r:embed="rId31">
            <a:extLst>
              <a:ext uri="{96DAC541-7B7A-43D3-8B79-37D633B846F1}">
                <asvg:svgBlip xmlns:asvg="http://schemas.microsoft.com/office/drawing/2016/SVG/main" r:embed="rId32"/>
              </a:ext>
            </a:extLst>
          </a:blip>
          <a:stretch>
            <a:fillRect/>
          </a:stretch>
        </p:blipFill>
        <p:spPr>
          <a:xfrm>
            <a:off x="9124556" y="3503230"/>
            <a:ext cx="321900" cy="321900"/>
          </a:xfrm>
          <a:prstGeom prst="rect">
            <a:avLst/>
          </a:prstGeom>
        </p:spPr>
      </p:pic>
      <p:sp>
        <p:nvSpPr>
          <p:cNvPr id="128" name="TextBox 127">
            <a:extLst>
              <a:ext uri="{FF2B5EF4-FFF2-40B4-BE49-F238E27FC236}">
                <a16:creationId xmlns:a16="http://schemas.microsoft.com/office/drawing/2014/main" id="{3F6A03E3-3D3C-D27F-760F-AEDC0FF1F0C2}"/>
              </a:ext>
            </a:extLst>
          </p:cNvPr>
          <p:cNvSpPr txBox="1"/>
          <p:nvPr/>
        </p:nvSpPr>
        <p:spPr>
          <a:xfrm>
            <a:off x="8787977" y="3768807"/>
            <a:ext cx="10190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NICE DCV</a:t>
            </a:r>
            <a:b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session manager</a:t>
            </a:r>
            <a:b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broker </a:t>
            </a:r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id="{E443E8C5-07E0-C108-F6B7-AFFD03C65568}"/>
              </a:ext>
            </a:extLst>
          </p:cNvPr>
          <p:cNvSpPr/>
          <p:nvPr/>
        </p:nvSpPr>
        <p:spPr>
          <a:xfrm>
            <a:off x="4475490" y="4650872"/>
            <a:ext cx="2435911" cy="1183375"/>
          </a:xfrm>
          <a:prstGeom prst="rect">
            <a:avLst/>
          </a:prstGeom>
          <a:solidFill>
            <a:srgbClr val="5A6B86">
              <a:alpha val="9804"/>
            </a:srgbClr>
          </a:solidFill>
          <a:ln w="1270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9144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200" dirty="0">
              <a:solidFill>
                <a:schemeClr val="tx1"/>
              </a:solidFill>
            </a:endParaRPr>
          </a:p>
        </p:txBody>
      </p:sp>
      <p:pic>
        <p:nvPicPr>
          <p:cNvPr id="130" name="Graphic 129">
            <a:extLst>
              <a:ext uri="{FF2B5EF4-FFF2-40B4-BE49-F238E27FC236}">
                <a16:creationId xmlns:a16="http://schemas.microsoft.com/office/drawing/2014/main" id="{61515CB8-6548-41A1-48F0-2896494201E2}"/>
              </a:ext>
            </a:extLst>
          </p:cNvPr>
          <p:cNvPicPr>
            <a:picLocks noChangeAspect="1"/>
          </p:cNvPicPr>
          <p:nvPr/>
        </p:nvPicPr>
        <p:blipFill>
          <a:blip r:embed="rId33">
            <a:extLst>
              <a:ext uri="{96DAC541-7B7A-43D3-8B79-37D633B846F1}">
                <asvg:svgBlip xmlns:asvg="http://schemas.microsoft.com/office/drawing/2016/SVG/main" r:embed="rId34"/>
              </a:ext>
            </a:extLst>
          </a:blip>
          <a:stretch>
            <a:fillRect/>
          </a:stretch>
        </p:blipFill>
        <p:spPr>
          <a:xfrm>
            <a:off x="4208248" y="2431768"/>
            <a:ext cx="351463" cy="351463"/>
          </a:xfrm>
          <a:prstGeom prst="rect">
            <a:avLst/>
          </a:prstGeom>
        </p:spPr>
      </p:pic>
      <p:sp>
        <p:nvSpPr>
          <p:cNvPr id="131" name="TextBox 130">
            <a:extLst>
              <a:ext uri="{FF2B5EF4-FFF2-40B4-BE49-F238E27FC236}">
                <a16:creationId xmlns:a16="http://schemas.microsoft.com/office/drawing/2014/main" id="{8E6D887C-8A25-DEF5-C95D-D6F1F7A495D9}"/>
              </a:ext>
            </a:extLst>
          </p:cNvPr>
          <p:cNvSpPr txBox="1"/>
          <p:nvPr/>
        </p:nvSpPr>
        <p:spPr>
          <a:xfrm>
            <a:off x="3968978" y="2724650"/>
            <a:ext cx="825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Route 53</a:t>
            </a:r>
          </a:p>
        </p:txBody>
      </p:sp>
      <p:pic>
        <p:nvPicPr>
          <p:cNvPr id="132" name="Graphic 131">
            <a:extLst>
              <a:ext uri="{FF2B5EF4-FFF2-40B4-BE49-F238E27FC236}">
                <a16:creationId xmlns:a16="http://schemas.microsoft.com/office/drawing/2014/main" id="{3AB3BE10-BAFD-90E0-2652-B86570B6FFF5}"/>
              </a:ext>
            </a:extLst>
          </p:cNvPr>
          <p:cNvPicPr>
            <a:picLocks noChangeAspect="1"/>
          </p:cNvPicPr>
          <p:nvPr/>
        </p:nvPicPr>
        <p:blipFill>
          <a:blip r:embed="rId35">
            <a:extLst>
              <a:ext uri="{96DAC541-7B7A-43D3-8B79-37D633B846F1}">
                <asvg:svgBlip xmlns:asvg="http://schemas.microsoft.com/office/drawing/2016/SVG/main" r:embed="rId36"/>
              </a:ext>
            </a:extLst>
          </a:blip>
          <a:stretch>
            <a:fillRect/>
          </a:stretch>
        </p:blipFill>
        <p:spPr>
          <a:xfrm>
            <a:off x="7786774" y="4981194"/>
            <a:ext cx="355600" cy="355600"/>
          </a:xfrm>
          <a:prstGeom prst="rect">
            <a:avLst/>
          </a:prstGeom>
        </p:spPr>
      </p:pic>
      <p:sp>
        <p:nvSpPr>
          <p:cNvPr id="133" name="TextBox 132">
            <a:extLst>
              <a:ext uri="{FF2B5EF4-FFF2-40B4-BE49-F238E27FC236}">
                <a16:creationId xmlns:a16="http://schemas.microsoft.com/office/drawing/2014/main" id="{358AC569-9464-B2B0-11F8-E7F2E4E607F9}"/>
              </a:ext>
            </a:extLst>
          </p:cNvPr>
          <p:cNvSpPr txBox="1"/>
          <p:nvPr/>
        </p:nvSpPr>
        <p:spPr>
          <a:xfrm>
            <a:off x="6807436" y="4867349"/>
            <a:ext cx="103148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local game </a:t>
            </a:r>
          </a:p>
          <a:p>
            <a:pPr algn="ctr"/>
            <a: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project repos</a:t>
            </a:r>
            <a:br>
              <a:rPr lang="en-US" sz="700" i="1" dirty="0">
                <a:ea typeface="Amazon Ember" panose="020B0603020204020204" pitchFamily="34" charset="0"/>
                <a:cs typeface="Arial" panose="020B0604020202020204" pitchFamily="34" charset="0"/>
              </a:rPr>
            </a:br>
            <a:endParaRPr lang="en-US" sz="700" i="1" dirty="0"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50B5CCC0-D06E-7F76-097E-659709E794F1}"/>
              </a:ext>
            </a:extLst>
          </p:cNvPr>
          <p:cNvSpPr txBox="1"/>
          <p:nvPr/>
        </p:nvSpPr>
        <p:spPr>
          <a:xfrm>
            <a:off x="7090119" y="5349615"/>
            <a:ext cx="1763473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FSx for </a:t>
            </a:r>
            <a:b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Windows File Server</a:t>
            </a:r>
            <a:b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sz="9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Multi-AZ Config</a:t>
            </a:r>
            <a:br>
              <a:rPr lang="en-US" sz="700" b="1" dirty="0">
                <a:ea typeface="Amazon Ember" panose="020B0603020204020204" pitchFamily="34" charset="0"/>
                <a:cs typeface="Arial" panose="020B0604020202020204" pitchFamily="34" charset="0"/>
              </a:rPr>
            </a:br>
            <a:endParaRPr lang="en-US" sz="700" b="1" dirty="0"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pic>
        <p:nvPicPr>
          <p:cNvPr id="135" name="Graphic 134">
            <a:extLst>
              <a:ext uri="{FF2B5EF4-FFF2-40B4-BE49-F238E27FC236}">
                <a16:creationId xmlns:a16="http://schemas.microsoft.com/office/drawing/2014/main" id="{3D49D8CD-C823-A8E7-BE4A-4134887B2DE0}"/>
              </a:ext>
            </a:extLst>
          </p:cNvPr>
          <p:cNvPicPr>
            <a:picLocks noChangeAspect="1"/>
          </p:cNvPicPr>
          <p:nvPr/>
        </p:nvPicPr>
        <p:blipFill>
          <a:blip r:embed="rId37">
            <a:extLst>
              <a:ext uri="{96DAC541-7B7A-43D3-8B79-37D633B846F1}">
                <asvg:svgBlip xmlns:asvg="http://schemas.microsoft.com/office/drawing/2016/SVG/main" r:embed="rId38"/>
              </a:ext>
            </a:extLst>
          </a:blip>
          <a:stretch>
            <a:fillRect/>
          </a:stretch>
        </p:blipFill>
        <p:spPr>
          <a:xfrm>
            <a:off x="9134336" y="4984913"/>
            <a:ext cx="355600" cy="355600"/>
          </a:xfrm>
          <a:prstGeom prst="rect">
            <a:avLst/>
          </a:prstGeom>
        </p:spPr>
      </p:pic>
      <p:sp>
        <p:nvSpPr>
          <p:cNvPr id="136" name="TextBox 135">
            <a:extLst>
              <a:ext uri="{FF2B5EF4-FFF2-40B4-BE49-F238E27FC236}">
                <a16:creationId xmlns:a16="http://schemas.microsoft.com/office/drawing/2014/main" id="{0A0E9C0B-A8F8-BFAB-6D52-88C6CEFE8777}"/>
              </a:ext>
            </a:extLst>
          </p:cNvPr>
          <p:cNvSpPr txBox="1"/>
          <p:nvPr/>
        </p:nvSpPr>
        <p:spPr>
          <a:xfrm>
            <a:off x="8437619" y="5349289"/>
            <a:ext cx="1763473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S3</a:t>
            </a:r>
            <a:b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AppData</a:t>
            </a:r>
            <a:b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sz="9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software preferences</a:t>
            </a:r>
            <a:endParaRPr lang="en-US" sz="700" i="1" dirty="0"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pic>
        <p:nvPicPr>
          <p:cNvPr id="137" name="Graphic 8">
            <a:extLst>
              <a:ext uri="{FF2B5EF4-FFF2-40B4-BE49-F238E27FC236}">
                <a16:creationId xmlns:a16="http://schemas.microsoft.com/office/drawing/2014/main" id="{90D95C2D-A11F-40DD-6FA1-2232108CD8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9">
            <a:extLst>
              <a:ext uri="{96DAC541-7B7A-43D3-8B79-37D633B846F1}">
                <asvg:svgBlip xmlns:asvg="http://schemas.microsoft.com/office/drawing/2016/SVG/main" r:embed="rId40"/>
              </a:ext>
            </a:extLst>
          </a:blip>
          <a:srcRect/>
          <a:stretch/>
        </p:blipFill>
        <p:spPr bwMode="auto">
          <a:xfrm>
            <a:off x="4770169" y="4990977"/>
            <a:ext cx="354045" cy="354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8" name="TextBox 137">
            <a:extLst>
              <a:ext uri="{FF2B5EF4-FFF2-40B4-BE49-F238E27FC236}">
                <a16:creationId xmlns:a16="http://schemas.microsoft.com/office/drawing/2014/main" id="{1409FBAE-AD7B-3B73-3484-D549E1856414}"/>
              </a:ext>
            </a:extLst>
          </p:cNvPr>
          <p:cNvSpPr txBox="1"/>
          <p:nvPr/>
        </p:nvSpPr>
        <p:spPr>
          <a:xfrm>
            <a:off x="4642514" y="5349708"/>
            <a:ext cx="58378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NICE DCV</a:t>
            </a:r>
            <a:b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server </a:t>
            </a: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93289115-EB6F-505A-4327-A4316D7003A9}"/>
              </a:ext>
            </a:extLst>
          </p:cNvPr>
          <p:cNvSpPr txBox="1"/>
          <p:nvPr/>
        </p:nvSpPr>
        <p:spPr>
          <a:xfrm>
            <a:off x="5010782" y="5008614"/>
            <a:ext cx="5837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ea typeface="Amazon Ember" panose="020B0603020204020204" pitchFamily="34" charset="0"/>
                <a:cs typeface="Arial" panose="020B0604020202020204" pitchFamily="34" charset="0"/>
              </a:rPr>
              <a:t>+</a:t>
            </a:r>
          </a:p>
        </p:txBody>
      </p:sp>
      <p:pic>
        <p:nvPicPr>
          <p:cNvPr id="140" name="Graphic 139">
            <a:extLst>
              <a:ext uri="{FF2B5EF4-FFF2-40B4-BE49-F238E27FC236}">
                <a16:creationId xmlns:a16="http://schemas.microsoft.com/office/drawing/2014/main" id="{62C23C6A-19A6-AA77-A276-C534879222EE}"/>
              </a:ext>
            </a:extLst>
          </p:cNvPr>
          <p:cNvPicPr>
            <a:picLocks noChangeAspect="1"/>
          </p:cNvPicPr>
          <p:nvPr/>
        </p:nvPicPr>
        <p:blipFill>
          <a:blip r:embed="rId41">
            <a:extLst>
              <a:ext uri="{96DAC541-7B7A-43D3-8B79-37D633B846F1}">
                <asvg:svgBlip xmlns:asvg="http://schemas.microsoft.com/office/drawing/2016/SVG/main" r:embed="rId42"/>
              </a:ext>
            </a:extLst>
          </a:blip>
          <a:stretch>
            <a:fillRect/>
          </a:stretch>
        </p:blipFill>
        <p:spPr>
          <a:xfrm>
            <a:off x="5442124" y="4958126"/>
            <a:ext cx="392695" cy="392695"/>
          </a:xfrm>
          <a:prstGeom prst="rect">
            <a:avLst/>
          </a:prstGeom>
        </p:spPr>
      </p:pic>
      <p:sp>
        <p:nvSpPr>
          <p:cNvPr id="141" name="TextBox 140">
            <a:extLst>
              <a:ext uri="{FF2B5EF4-FFF2-40B4-BE49-F238E27FC236}">
                <a16:creationId xmlns:a16="http://schemas.microsoft.com/office/drawing/2014/main" id="{73973664-B773-9899-AEE1-D696E8188AF6}"/>
              </a:ext>
            </a:extLst>
          </p:cNvPr>
          <p:cNvSpPr txBox="1"/>
          <p:nvPr/>
        </p:nvSpPr>
        <p:spPr>
          <a:xfrm>
            <a:off x="5124213" y="5350392"/>
            <a:ext cx="1110253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engine software, drivers, registry changes</a:t>
            </a:r>
          </a:p>
        </p:txBody>
      </p:sp>
      <p:pic>
        <p:nvPicPr>
          <p:cNvPr id="142" name="Graphic 141">
            <a:extLst>
              <a:ext uri="{FF2B5EF4-FFF2-40B4-BE49-F238E27FC236}">
                <a16:creationId xmlns:a16="http://schemas.microsoft.com/office/drawing/2014/main" id="{13EB30AC-AEC6-53CE-F655-CBD2E64B59D8}"/>
              </a:ext>
            </a:extLst>
          </p:cNvPr>
          <p:cNvPicPr>
            <a:picLocks noChangeAspect="1"/>
          </p:cNvPicPr>
          <p:nvPr/>
        </p:nvPicPr>
        <p:blipFill>
          <a:blip r:embed="rId43">
            <a:extLst>
              <a:ext uri="{96DAC541-7B7A-43D3-8B79-37D633B846F1}">
                <asvg:svgBlip xmlns:asvg="http://schemas.microsoft.com/office/drawing/2016/SVG/main" r:embed="rId44"/>
              </a:ext>
            </a:extLst>
          </a:blip>
          <a:stretch>
            <a:fillRect/>
          </a:stretch>
        </p:blipFill>
        <p:spPr>
          <a:xfrm>
            <a:off x="6234467" y="4958126"/>
            <a:ext cx="371284" cy="371284"/>
          </a:xfrm>
          <a:prstGeom prst="rect">
            <a:avLst/>
          </a:prstGeom>
        </p:spPr>
      </p:pic>
      <p:sp>
        <p:nvSpPr>
          <p:cNvPr id="143" name="TextBox 142">
            <a:extLst>
              <a:ext uri="{FF2B5EF4-FFF2-40B4-BE49-F238E27FC236}">
                <a16:creationId xmlns:a16="http://schemas.microsoft.com/office/drawing/2014/main" id="{9E876F36-0137-8D5F-D2AB-59685CBE254B}"/>
              </a:ext>
            </a:extLst>
          </p:cNvPr>
          <p:cNvSpPr txBox="1"/>
          <p:nvPr/>
        </p:nvSpPr>
        <p:spPr>
          <a:xfrm>
            <a:off x="6029904" y="5340116"/>
            <a:ext cx="77695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</a:t>
            </a:r>
            <a:b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Machine Image</a:t>
            </a:r>
          </a:p>
        </p:txBody>
      </p:sp>
      <p:cxnSp>
        <p:nvCxnSpPr>
          <p:cNvPr id="144" name="Straight Arrow Connector 143">
            <a:extLst>
              <a:ext uri="{FF2B5EF4-FFF2-40B4-BE49-F238E27FC236}">
                <a16:creationId xmlns:a16="http://schemas.microsoft.com/office/drawing/2014/main" id="{D0CF15F9-9B77-5887-92E4-93D9788F428C}"/>
              </a:ext>
            </a:extLst>
          </p:cNvPr>
          <p:cNvCxnSpPr>
            <a:cxnSpLocks/>
          </p:cNvCxnSpPr>
          <p:nvPr/>
        </p:nvCxnSpPr>
        <p:spPr>
          <a:xfrm>
            <a:off x="5884126" y="5141873"/>
            <a:ext cx="248183" cy="0"/>
          </a:xfrm>
          <a:prstGeom prst="straightConnector1">
            <a:avLst/>
          </a:prstGeom>
          <a:ln w="12700">
            <a:solidFill>
              <a:schemeClr val="bg1">
                <a:lumMod val="50000"/>
              </a:schemeClr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TextBox 144">
            <a:extLst>
              <a:ext uri="{FF2B5EF4-FFF2-40B4-BE49-F238E27FC236}">
                <a16:creationId xmlns:a16="http://schemas.microsoft.com/office/drawing/2014/main" id="{196844ED-11A8-12AE-05BE-9AD1C464A854}"/>
              </a:ext>
            </a:extLst>
          </p:cNvPr>
          <p:cNvSpPr txBox="1"/>
          <p:nvPr/>
        </p:nvSpPr>
        <p:spPr>
          <a:xfrm>
            <a:off x="4563080" y="4680610"/>
            <a:ext cx="236719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EC2 Image Builder</a:t>
            </a:r>
          </a:p>
        </p:txBody>
      </p:sp>
      <p:pic>
        <p:nvPicPr>
          <p:cNvPr id="146" name="Picture 145">
            <a:extLst>
              <a:ext uri="{FF2B5EF4-FFF2-40B4-BE49-F238E27FC236}">
                <a16:creationId xmlns:a16="http://schemas.microsoft.com/office/drawing/2014/main" id="{4EF21A3D-A994-3F5D-C674-38917CECC828}"/>
              </a:ext>
            </a:extLst>
          </p:cNvPr>
          <p:cNvPicPr>
            <a:picLocks noChangeAspect="1"/>
          </p:cNvPicPr>
          <p:nvPr/>
        </p:nvPicPr>
        <p:blipFill>
          <a:blip r:embed="rId45"/>
          <a:stretch>
            <a:fillRect/>
          </a:stretch>
        </p:blipFill>
        <p:spPr>
          <a:xfrm>
            <a:off x="4475545" y="4653174"/>
            <a:ext cx="246323" cy="246323"/>
          </a:xfrm>
          <a:prstGeom prst="rect">
            <a:avLst/>
          </a:prstGeom>
        </p:spPr>
      </p:pic>
      <p:cxnSp>
        <p:nvCxnSpPr>
          <p:cNvPr id="147" name="Straight Arrow Connector 146">
            <a:extLst>
              <a:ext uri="{FF2B5EF4-FFF2-40B4-BE49-F238E27FC236}">
                <a16:creationId xmlns:a16="http://schemas.microsoft.com/office/drawing/2014/main" id="{D556DB3A-5179-98A8-899A-C0092E9FB7B7}"/>
              </a:ext>
            </a:extLst>
          </p:cNvPr>
          <p:cNvCxnSpPr>
            <a:cxnSpLocks/>
          </p:cNvCxnSpPr>
          <p:nvPr/>
        </p:nvCxnSpPr>
        <p:spPr>
          <a:xfrm flipV="1">
            <a:off x="6421542" y="4178451"/>
            <a:ext cx="0" cy="740017"/>
          </a:xfrm>
          <a:prstGeom prst="straightConnector1">
            <a:avLst/>
          </a:prstGeom>
          <a:ln w="12700">
            <a:solidFill>
              <a:schemeClr val="bg1">
                <a:lumMod val="50000"/>
              </a:schemeClr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Elbow Connector 147">
            <a:extLst>
              <a:ext uri="{FF2B5EF4-FFF2-40B4-BE49-F238E27FC236}">
                <a16:creationId xmlns:a16="http://schemas.microsoft.com/office/drawing/2014/main" id="{8917BFDD-D000-A888-2C19-DAF92F7FCE75}"/>
              </a:ext>
            </a:extLst>
          </p:cNvPr>
          <p:cNvCxnSpPr>
            <a:cxnSpLocks/>
            <a:stCxn id="135" idx="0"/>
            <a:endCxn id="121" idx="2"/>
          </p:cNvCxnSpPr>
          <p:nvPr/>
        </p:nvCxnSpPr>
        <p:spPr>
          <a:xfrm rot="16200000" flipV="1">
            <a:off x="8464752" y="4137528"/>
            <a:ext cx="718870" cy="975899"/>
          </a:xfrm>
          <a:prstGeom prst="bentConnector3">
            <a:avLst>
              <a:gd name="adj1" fmla="val 50000"/>
            </a:avLst>
          </a:prstGeom>
          <a:ln w="12700">
            <a:solidFill>
              <a:schemeClr val="bg1">
                <a:lumMod val="50000"/>
              </a:schemeClr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Arrow Connector 148">
            <a:extLst>
              <a:ext uri="{FF2B5EF4-FFF2-40B4-BE49-F238E27FC236}">
                <a16:creationId xmlns:a16="http://schemas.microsoft.com/office/drawing/2014/main" id="{547A5B1C-3119-900A-5F70-EF1C1061B586}"/>
              </a:ext>
            </a:extLst>
          </p:cNvPr>
          <p:cNvCxnSpPr>
            <a:cxnSpLocks/>
          </p:cNvCxnSpPr>
          <p:nvPr/>
        </p:nvCxnSpPr>
        <p:spPr>
          <a:xfrm>
            <a:off x="8599504" y="3664179"/>
            <a:ext cx="466449" cy="0"/>
          </a:xfrm>
          <a:prstGeom prst="straightConnector1">
            <a:avLst/>
          </a:prstGeom>
          <a:ln w="12700">
            <a:solidFill>
              <a:schemeClr val="bg1">
                <a:lumMod val="50000"/>
              </a:schemeClr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0" name="Graphic 149">
            <a:extLst>
              <a:ext uri="{FF2B5EF4-FFF2-40B4-BE49-F238E27FC236}">
                <a16:creationId xmlns:a16="http://schemas.microsoft.com/office/drawing/2014/main" id="{8E5A00DC-EADB-ED88-02CD-8DDD0027B7D2}"/>
              </a:ext>
            </a:extLst>
          </p:cNvPr>
          <p:cNvPicPr>
            <a:picLocks noChangeAspect="1"/>
          </p:cNvPicPr>
          <p:nvPr/>
        </p:nvPicPr>
        <p:blipFill>
          <a:blip r:embed="rId46">
            <a:extLst>
              <a:ext uri="{96DAC541-7B7A-43D3-8B79-37D633B846F1}">
                <asvg:svgBlip xmlns:asvg="http://schemas.microsoft.com/office/drawing/2016/SVG/main" r:embed="rId47"/>
              </a:ext>
            </a:extLst>
          </a:blip>
          <a:stretch>
            <a:fillRect/>
          </a:stretch>
        </p:blipFill>
        <p:spPr>
          <a:xfrm>
            <a:off x="4189781" y="3059611"/>
            <a:ext cx="356217" cy="356217"/>
          </a:xfrm>
          <a:prstGeom prst="rect">
            <a:avLst/>
          </a:prstGeom>
        </p:spPr>
      </p:pic>
      <p:sp>
        <p:nvSpPr>
          <p:cNvPr id="151" name="TextBox 150">
            <a:extLst>
              <a:ext uri="{FF2B5EF4-FFF2-40B4-BE49-F238E27FC236}">
                <a16:creationId xmlns:a16="http://schemas.microsoft.com/office/drawing/2014/main" id="{997168FC-BD5F-616A-10FE-365F1DFCD9F6}"/>
              </a:ext>
            </a:extLst>
          </p:cNvPr>
          <p:cNvSpPr txBox="1"/>
          <p:nvPr/>
        </p:nvSpPr>
        <p:spPr>
          <a:xfrm>
            <a:off x="3680078" y="3393364"/>
            <a:ext cx="14367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Directory Service for </a:t>
            </a:r>
          </a:p>
          <a:p>
            <a:pPr algn="ctr"/>
            <a: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Microsoft Active Directory</a:t>
            </a:r>
          </a:p>
        </p:txBody>
      </p:sp>
      <p:sp>
        <p:nvSpPr>
          <p:cNvPr id="152" name="TextBox 151">
            <a:extLst>
              <a:ext uri="{FF2B5EF4-FFF2-40B4-BE49-F238E27FC236}">
                <a16:creationId xmlns:a16="http://schemas.microsoft.com/office/drawing/2014/main" id="{C2F7DE70-1389-C063-26CF-543ED29EAF47}"/>
              </a:ext>
            </a:extLst>
          </p:cNvPr>
          <p:cNvSpPr txBox="1"/>
          <p:nvPr/>
        </p:nvSpPr>
        <p:spPr>
          <a:xfrm>
            <a:off x="6765116" y="2415813"/>
            <a:ext cx="12596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Internet </a:t>
            </a:r>
          </a:p>
          <a:p>
            <a:pPr algn="ctr"/>
            <a:r>
              <a:rPr 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gateway</a:t>
            </a:r>
          </a:p>
        </p:txBody>
      </p:sp>
      <p:pic>
        <p:nvPicPr>
          <p:cNvPr id="153" name="Graphic 152">
            <a:extLst>
              <a:ext uri="{FF2B5EF4-FFF2-40B4-BE49-F238E27FC236}">
                <a16:creationId xmlns:a16="http://schemas.microsoft.com/office/drawing/2014/main" id="{C8431B4E-D47D-8C9A-4F49-D32B64E08FC5}"/>
              </a:ext>
            </a:extLst>
          </p:cNvPr>
          <p:cNvPicPr>
            <a:picLocks noChangeAspect="1"/>
          </p:cNvPicPr>
          <p:nvPr/>
        </p:nvPicPr>
        <p:blipFill>
          <a:blip r:embed="rId48">
            <a:extLst>
              <a:ext uri="{96DAC541-7B7A-43D3-8B79-37D633B846F1}">
                <asvg:svgBlip xmlns:asvg="http://schemas.microsoft.com/office/drawing/2016/SVG/main" r:embed="rId49"/>
              </a:ext>
            </a:extLst>
          </a:blip>
          <a:stretch>
            <a:fillRect/>
          </a:stretch>
        </p:blipFill>
        <p:spPr>
          <a:xfrm>
            <a:off x="7218363" y="2022612"/>
            <a:ext cx="353163" cy="353163"/>
          </a:xfrm>
          <a:prstGeom prst="rect">
            <a:avLst/>
          </a:prstGeom>
        </p:spPr>
      </p:pic>
      <p:cxnSp>
        <p:nvCxnSpPr>
          <p:cNvPr id="154" name="Elbow Connector 153">
            <a:extLst>
              <a:ext uri="{FF2B5EF4-FFF2-40B4-BE49-F238E27FC236}">
                <a16:creationId xmlns:a16="http://schemas.microsoft.com/office/drawing/2014/main" id="{88022ABF-5D7A-16B3-E7B8-BEE085A1F889}"/>
              </a:ext>
            </a:extLst>
          </p:cNvPr>
          <p:cNvCxnSpPr>
            <a:cxnSpLocks/>
            <a:endCxn id="119" idx="3"/>
          </p:cNvCxnSpPr>
          <p:nvPr/>
        </p:nvCxnSpPr>
        <p:spPr>
          <a:xfrm rot="10800000" flipV="1">
            <a:off x="3071689" y="3781061"/>
            <a:ext cx="2191488" cy="439616"/>
          </a:xfrm>
          <a:prstGeom prst="bentConnector3">
            <a:avLst>
              <a:gd name="adj1" fmla="val 15153"/>
            </a:avLst>
          </a:prstGeom>
          <a:ln w="12700">
            <a:solidFill>
              <a:schemeClr val="bg1">
                <a:lumMod val="50000"/>
              </a:schemeClr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5" name="NumBox 1">
            <a:extLst>
              <a:ext uri="{FF2B5EF4-FFF2-40B4-BE49-F238E27FC236}">
                <a16:creationId xmlns:a16="http://schemas.microsoft.com/office/drawing/2014/main" id="{D9A85CE2-2094-B1E6-5B99-A39F7EF6B8BC}"/>
              </a:ext>
            </a:extLst>
          </p:cNvPr>
          <p:cNvSpPr/>
          <p:nvPr/>
        </p:nvSpPr>
        <p:spPr>
          <a:xfrm>
            <a:off x="2400484" y="1587192"/>
            <a:ext cx="274320" cy="27432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</a:t>
            </a:r>
          </a:p>
        </p:txBody>
      </p:sp>
      <p:sp>
        <p:nvSpPr>
          <p:cNvPr id="156" name="NumBox 2">
            <a:extLst>
              <a:ext uri="{FF2B5EF4-FFF2-40B4-BE49-F238E27FC236}">
                <a16:creationId xmlns:a16="http://schemas.microsoft.com/office/drawing/2014/main" id="{A1AE4AC6-1AB8-586E-3226-036B8219764C}"/>
              </a:ext>
            </a:extLst>
          </p:cNvPr>
          <p:cNvSpPr/>
          <p:nvPr/>
        </p:nvSpPr>
        <p:spPr>
          <a:xfrm>
            <a:off x="4592224" y="4071179"/>
            <a:ext cx="274320" cy="27432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2</a:t>
            </a:r>
          </a:p>
        </p:txBody>
      </p:sp>
      <p:sp>
        <p:nvSpPr>
          <p:cNvPr id="157" name="NumBox 3">
            <a:extLst>
              <a:ext uri="{FF2B5EF4-FFF2-40B4-BE49-F238E27FC236}">
                <a16:creationId xmlns:a16="http://schemas.microsoft.com/office/drawing/2014/main" id="{CB2196AD-8426-7DAC-B3A0-DEC48456E15E}"/>
              </a:ext>
            </a:extLst>
          </p:cNvPr>
          <p:cNvSpPr/>
          <p:nvPr/>
        </p:nvSpPr>
        <p:spPr>
          <a:xfrm>
            <a:off x="3643269" y="2513037"/>
            <a:ext cx="274320" cy="27432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3</a:t>
            </a:r>
          </a:p>
        </p:txBody>
      </p:sp>
      <p:sp>
        <p:nvSpPr>
          <p:cNvPr id="158" name="NumBox 4">
            <a:extLst>
              <a:ext uri="{FF2B5EF4-FFF2-40B4-BE49-F238E27FC236}">
                <a16:creationId xmlns:a16="http://schemas.microsoft.com/office/drawing/2014/main" id="{16CDCF38-A1BA-3E8D-52D4-42C02E62EF38}"/>
              </a:ext>
            </a:extLst>
          </p:cNvPr>
          <p:cNvSpPr/>
          <p:nvPr/>
        </p:nvSpPr>
        <p:spPr>
          <a:xfrm>
            <a:off x="4061867" y="5030264"/>
            <a:ext cx="274320" cy="27432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5</a:t>
            </a:r>
          </a:p>
        </p:txBody>
      </p:sp>
      <p:sp>
        <p:nvSpPr>
          <p:cNvPr id="159" name="NumBox 5">
            <a:extLst>
              <a:ext uri="{FF2B5EF4-FFF2-40B4-BE49-F238E27FC236}">
                <a16:creationId xmlns:a16="http://schemas.microsoft.com/office/drawing/2014/main" id="{512A8F35-DD11-77EB-41A2-7335C75BBCC7}"/>
              </a:ext>
            </a:extLst>
          </p:cNvPr>
          <p:cNvSpPr/>
          <p:nvPr/>
        </p:nvSpPr>
        <p:spPr>
          <a:xfrm>
            <a:off x="7252709" y="3060758"/>
            <a:ext cx="274320" cy="27432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6</a:t>
            </a:r>
          </a:p>
        </p:txBody>
      </p:sp>
      <p:sp>
        <p:nvSpPr>
          <p:cNvPr id="160" name="NumBox 6">
            <a:extLst>
              <a:ext uri="{FF2B5EF4-FFF2-40B4-BE49-F238E27FC236}">
                <a16:creationId xmlns:a16="http://schemas.microsoft.com/office/drawing/2014/main" id="{099B3CF6-8015-BFCA-5E20-CD0551680CC2}"/>
              </a:ext>
            </a:extLst>
          </p:cNvPr>
          <p:cNvSpPr/>
          <p:nvPr/>
        </p:nvSpPr>
        <p:spPr>
          <a:xfrm>
            <a:off x="9620500" y="3513277"/>
            <a:ext cx="274320" cy="27432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7</a:t>
            </a:r>
          </a:p>
        </p:txBody>
      </p:sp>
      <p:cxnSp>
        <p:nvCxnSpPr>
          <p:cNvPr id="161" name="Elbow Connector 160">
            <a:extLst>
              <a:ext uri="{FF2B5EF4-FFF2-40B4-BE49-F238E27FC236}">
                <a16:creationId xmlns:a16="http://schemas.microsoft.com/office/drawing/2014/main" id="{6E192B8D-4BEE-9D3A-DAA2-4712C6224A55}"/>
              </a:ext>
            </a:extLst>
          </p:cNvPr>
          <p:cNvCxnSpPr>
            <a:cxnSpLocks/>
            <a:stCxn id="132" idx="0"/>
          </p:cNvCxnSpPr>
          <p:nvPr/>
        </p:nvCxnSpPr>
        <p:spPr>
          <a:xfrm rot="5400000" flipH="1" flipV="1">
            <a:off x="7755162" y="4416546"/>
            <a:ext cx="774061" cy="355236"/>
          </a:xfrm>
          <a:prstGeom prst="bentConnector3">
            <a:avLst>
              <a:gd name="adj1" fmla="val 78996"/>
            </a:avLst>
          </a:prstGeom>
          <a:ln w="12700">
            <a:solidFill>
              <a:schemeClr val="bg1">
                <a:lumMod val="50000"/>
              </a:schemeClr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2" name="NumBox 4">
            <a:extLst>
              <a:ext uri="{FF2B5EF4-FFF2-40B4-BE49-F238E27FC236}">
                <a16:creationId xmlns:a16="http://schemas.microsoft.com/office/drawing/2014/main" id="{4128E393-708F-7ADE-3B9D-B757D497D450}"/>
              </a:ext>
            </a:extLst>
          </p:cNvPr>
          <p:cNvSpPr/>
          <p:nvPr/>
        </p:nvSpPr>
        <p:spPr>
          <a:xfrm>
            <a:off x="3635518" y="3126419"/>
            <a:ext cx="274320" cy="27432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4</a:t>
            </a:r>
          </a:p>
        </p:txBody>
      </p:sp>
      <p:sp>
        <p:nvSpPr>
          <p:cNvPr id="163" name="NumBox 7">
            <a:extLst>
              <a:ext uri="{FF2B5EF4-FFF2-40B4-BE49-F238E27FC236}">
                <a16:creationId xmlns:a16="http://schemas.microsoft.com/office/drawing/2014/main" id="{396EB052-1B7B-47A4-1732-B6E843F9C4E3}"/>
              </a:ext>
            </a:extLst>
          </p:cNvPr>
          <p:cNvSpPr/>
          <p:nvPr/>
        </p:nvSpPr>
        <p:spPr>
          <a:xfrm>
            <a:off x="8460508" y="4988435"/>
            <a:ext cx="274320" cy="27432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644375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2C6148-E3E5-664B-8A24-89C2726A7A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3768" y="401065"/>
            <a:ext cx="10515600" cy="982412"/>
          </a:xfrm>
        </p:spPr>
        <p:txBody>
          <a:bodyPr/>
          <a:lstStyle/>
          <a:p>
            <a:r>
              <a:rPr lang="en-US" dirty="0"/>
              <a:t>Resources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CCB9B0-CBBE-A041-9695-C37896486A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all service icons, refer to </a:t>
            </a:r>
            <a:r>
              <a:rPr lang="en-US" dirty="0">
                <a:hlinkClick r:id="rId2"/>
              </a:rPr>
              <a:t>AWS Architecture Icons</a:t>
            </a:r>
            <a:r>
              <a:rPr lang="en-US" dirty="0"/>
              <a:t>.</a:t>
            </a:r>
          </a:p>
          <a:p>
            <a:r>
              <a:rPr lang="en-US" dirty="0"/>
              <a:t>For more architecture diagrams, refer to </a:t>
            </a:r>
            <a:r>
              <a:rPr lang="en-US" dirty="0">
                <a:hlinkClick r:id="rId3"/>
              </a:rPr>
              <a:t>AWS Architecture Center</a:t>
            </a:r>
            <a:r>
              <a:rPr lang="en-US" dirty="0"/>
              <a:t>.</a:t>
            </a:r>
          </a:p>
          <a:p>
            <a:r>
              <a:rPr lang="en-US" dirty="0"/>
              <a:t>For more AWS best practices, refer to </a:t>
            </a:r>
            <a:r>
              <a:rPr lang="en-US" dirty="0">
                <a:hlinkClick r:id="rId4"/>
              </a:rPr>
              <a:t>AWS Well-Architected</a:t>
            </a:r>
            <a:r>
              <a:rPr lang="en-US" dirty="0"/>
              <a:t>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If you have suggestions about making this experience better, </a:t>
            </a:r>
            <a:r>
              <a:rPr lang="en-US" dirty="0">
                <a:hlinkClick r:id="rId5"/>
              </a:rPr>
              <a:t>provide feedback</a:t>
            </a:r>
            <a:r>
              <a:rPr lang="en-US" dirty="0"/>
              <a:t>.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26C8BDD-2AC7-FD49-B718-D5C3842239D0}"/>
              </a:ext>
            </a:extLst>
          </p:cNvPr>
          <p:cNvSpPr txBox="1"/>
          <p:nvPr/>
        </p:nvSpPr>
        <p:spPr>
          <a:xfrm>
            <a:off x="673768" y="1174282"/>
            <a:ext cx="9731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 get started with customizing your architecture diagram, refer to the following resources.</a:t>
            </a:r>
          </a:p>
        </p:txBody>
      </p:sp>
    </p:spTree>
    <p:extLst>
      <p:ext uri="{BB962C8B-B14F-4D97-AF65-F5344CB8AC3E}">
        <p14:creationId xmlns:p14="http://schemas.microsoft.com/office/powerpoint/2010/main" val="24957596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58633</TotalTime>
  <Words>390</Words>
  <Application>Microsoft Macintosh PowerPoint</Application>
  <PresentationFormat>Widescreen</PresentationFormat>
  <Paragraphs>67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Amazon Ember</vt:lpstr>
      <vt:lpstr>Arial</vt:lpstr>
      <vt:lpstr>Calibri</vt:lpstr>
      <vt:lpstr>Calibri Light</vt:lpstr>
      <vt:lpstr>Office Theme</vt:lpstr>
      <vt:lpstr>PowerPoint Presentation</vt:lpstr>
      <vt:lpstr>Resources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High Performance Computing on AWS</dc:title>
  <dc:subject/>
  <dc:creator>Amazon Web Services</dc:creator>
  <cp:keywords/>
  <dc:description/>
  <cp:lastModifiedBy>Lorelei Shannon</cp:lastModifiedBy>
  <cp:revision>99</cp:revision>
  <dcterms:created xsi:type="dcterms:W3CDTF">2020-07-21T19:38:25Z</dcterms:created>
  <dcterms:modified xsi:type="dcterms:W3CDTF">2023-04-01T00:22:35Z</dcterms:modified>
  <cp:category/>
</cp:coreProperties>
</file>