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6" r:id="rId1"/>
  </p:sldMasterIdLst>
  <p:sldIdLst>
    <p:sldId id="258" r:id="rId2"/>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ourtright, Andrea" initials="CA" lastIdx="3" clrIdx="0">
    <p:extLst>
      <p:ext uri="{19B8F6BF-5375-455C-9EA6-DF929625EA0E}">
        <p15:presenceInfo xmlns:p15="http://schemas.microsoft.com/office/powerpoint/2012/main" userId="S-1-5-21-1407069837-2091007605-538272213-48098207" providerId="AD"/>
      </p:ext>
    </p:extLst>
  </p:cmAuthor>
  <p:cmAuthor id="2" name="Ben Lackey" initials="" lastIdx="2" clrIdx="1">
    <p:extLst>
      <p:ext uri="{19B8F6BF-5375-455C-9EA6-DF929625EA0E}">
        <p15:presenceInfo xmlns:p15="http://schemas.microsoft.com/office/powerpoint/2012/main" userId="S::ben.lackey@neo4j.com::b8c4e411-7687-462b-8e30-0ca85d254a4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A6B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717" autoAdjust="0"/>
    <p:restoredTop sz="94694"/>
  </p:normalViewPr>
  <p:slideViewPr>
    <p:cSldViewPr>
      <p:cViewPr varScale="1">
        <p:scale>
          <a:sx n="106" d="100"/>
          <a:sy n="106" d="100"/>
        </p:scale>
        <p:origin x="1326" y="9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0CF21-6328-425E-9F3D-C723537FEF8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6D358D6-4802-4A09-845F-D85DF39912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15F1F02-D21E-4AB6-90AE-73261E9513C6}"/>
              </a:ext>
            </a:extLst>
          </p:cNvPr>
          <p:cNvSpPr>
            <a:spLocks noGrp="1"/>
          </p:cNvSpPr>
          <p:nvPr>
            <p:ph type="dt" sz="half" idx="10"/>
          </p:nvPr>
        </p:nvSpPr>
        <p:spPr/>
        <p:txBody>
          <a:bodyPr/>
          <a:lstStyle/>
          <a:p>
            <a:fld id="{1D8BD707-D9CF-40AE-B4C6-C98DA3205C09}" type="datetimeFigureOut">
              <a:rPr lang="en-US" smtClean="0"/>
              <a:t>11/25/2024</a:t>
            </a:fld>
            <a:endParaRPr lang="en-US"/>
          </a:p>
        </p:txBody>
      </p:sp>
      <p:sp>
        <p:nvSpPr>
          <p:cNvPr id="5" name="Footer Placeholder 4">
            <a:extLst>
              <a:ext uri="{FF2B5EF4-FFF2-40B4-BE49-F238E27FC236}">
                <a16:creationId xmlns:a16="http://schemas.microsoft.com/office/drawing/2014/main" id="{E4DED512-2740-4CA1-9A24-1DC5219E42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61E242-40F9-45FB-A17B-766AD9F33F9A}"/>
              </a:ext>
            </a:extLst>
          </p:cNvPr>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4262330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5174E-E95B-4CF9-B1F0-54C01D7F6C1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CC9B940-5246-436E-924E-6EA7B0CF9CA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C70221-F494-4848-BFDB-48FCF7AF813B}"/>
              </a:ext>
            </a:extLst>
          </p:cNvPr>
          <p:cNvSpPr>
            <a:spLocks noGrp="1"/>
          </p:cNvSpPr>
          <p:nvPr>
            <p:ph type="dt" sz="half" idx="10"/>
          </p:nvPr>
        </p:nvSpPr>
        <p:spPr/>
        <p:txBody>
          <a:bodyPr/>
          <a:lstStyle/>
          <a:p>
            <a:fld id="{1D8BD707-D9CF-40AE-B4C6-C98DA3205C09}" type="datetimeFigureOut">
              <a:rPr lang="en-US" smtClean="0"/>
              <a:t>11/25/2024</a:t>
            </a:fld>
            <a:endParaRPr lang="en-US"/>
          </a:p>
        </p:txBody>
      </p:sp>
      <p:sp>
        <p:nvSpPr>
          <p:cNvPr id="5" name="Footer Placeholder 4">
            <a:extLst>
              <a:ext uri="{FF2B5EF4-FFF2-40B4-BE49-F238E27FC236}">
                <a16:creationId xmlns:a16="http://schemas.microsoft.com/office/drawing/2014/main" id="{AEA5D51C-CBCC-45E7-8248-F294E9D9C1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C02CE3-F9B7-4D5B-8DFE-92C70D7E75E2}"/>
              </a:ext>
            </a:extLst>
          </p:cNvPr>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376735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5D1768B-508D-4ED3-AB8B-AF03D209687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5BB3887-507B-476E-8473-87D0161796F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CD951D-487D-431E-B070-DED33991497D}"/>
              </a:ext>
            </a:extLst>
          </p:cNvPr>
          <p:cNvSpPr>
            <a:spLocks noGrp="1"/>
          </p:cNvSpPr>
          <p:nvPr>
            <p:ph type="dt" sz="half" idx="10"/>
          </p:nvPr>
        </p:nvSpPr>
        <p:spPr/>
        <p:txBody>
          <a:bodyPr/>
          <a:lstStyle/>
          <a:p>
            <a:fld id="{1D8BD707-D9CF-40AE-B4C6-C98DA3205C09}" type="datetimeFigureOut">
              <a:rPr lang="en-US" smtClean="0"/>
              <a:t>11/25/2024</a:t>
            </a:fld>
            <a:endParaRPr lang="en-US"/>
          </a:p>
        </p:txBody>
      </p:sp>
      <p:sp>
        <p:nvSpPr>
          <p:cNvPr id="5" name="Footer Placeholder 4">
            <a:extLst>
              <a:ext uri="{FF2B5EF4-FFF2-40B4-BE49-F238E27FC236}">
                <a16:creationId xmlns:a16="http://schemas.microsoft.com/office/drawing/2014/main" id="{FF85560B-4B1E-402D-A98C-ED9CBAD06E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4D6CF8-B270-4AA9-AE52-78477F128DAD}"/>
              </a:ext>
            </a:extLst>
          </p:cNvPr>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786122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2CD35-73B1-4E7F-BFC8-CED09F2B032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124A303-9AA5-4B70-9EE1-3B4DB26B218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D03C30-4C91-47B0-A546-06E012CD1BF5}"/>
              </a:ext>
            </a:extLst>
          </p:cNvPr>
          <p:cNvSpPr>
            <a:spLocks noGrp="1"/>
          </p:cNvSpPr>
          <p:nvPr>
            <p:ph type="dt" sz="half" idx="10"/>
          </p:nvPr>
        </p:nvSpPr>
        <p:spPr/>
        <p:txBody>
          <a:bodyPr/>
          <a:lstStyle/>
          <a:p>
            <a:fld id="{1D8BD707-D9CF-40AE-B4C6-C98DA3205C09}" type="datetimeFigureOut">
              <a:rPr lang="en-US" smtClean="0"/>
              <a:t>11/25/2024</a:t>
            </a:fld>
            <a:endParaRPr lang="en-US"/>
          </a:p>
        </p:txBody>
      </p:sp>
      <p:sp>
        <p:nvSpPr>
          <p:cNvPr id="5" name="Footer Placeholder 4">
            <a:extLst>
              <a:ext uri="{FF2B5EF4-FFF2-40B4-BE49-F238E27FC236}">
                <a16:creationId xmlns:a16="http://schemas.microsoft.com/office/drawing/2014/main" id="{E44C4066-CBC1-4D9E-B892-E1F13FECC0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327DA5-8C41-4DC5-87BB-BECD317FF5F8}"/>
              </a:ext>
            </a:extLst>
          </p:cNvPr>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20682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6C6BA-E8CD-4F17-88B7-7E6B042FDD7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6746CB-C9B2-41D9-A7BC-46E3C3D061B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914B678-8C23-49B8-8D3C-BA5B5AA17411}"/>
              </a:ext>
            </a:extLst>
          </p:cNvPr>
          <p:cNvSpPr>
            <a:spLocks noGrp="1"/>
          </p:cNvSpPr>
          <p:nvPr>
            <p:ph type="dt" sz="half" idx="10"/>
          </p:nvPr>
        </p:nvSpPr>
        <p:spPr/>
        <p:txBody>
          <a:bodyPr/>
          <a:lstStyle/>
          <a:p>
            <a:fld id="{1D8BD707-D9CF-40AE-B4C6-C98DA3205C09}" type="datetimeFigureOut">
              <a:rPr lang="en-US" smtClean="0"/>
              <a:t>11/25/2024</a:t>
            </a:fld>
            <a:endParaRPr lang="en-US"/>
          </a:p>
        </p:txBody>
      </p:sp>
      <p:sp>
        <p:nvSpPr>
          <p:cNvPr id="5" name="Footer Placeholder 4">
            <a:extLst>
              <a:ext uri="{FF2B5EF4-FFF2-40B4-BE49-F238E27FC236}">
                <a16:creationId xmlns:a16="http://schemas.microsoft.com/office/drawing/2014/main" id="{17F3E2AD-41C8-4B27-A5E7-0F45531562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570D09-F37D-4212-A272-3914A215F135}"/>
              </a:ext>
            </a:extLst>
          </p:cNvPr>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3391866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4A29A-05A5-4DBB-8B2A-4252E6367E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19ADDD5-1663-4EDD-BCB3-B74CEB3F383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884C0C8-11A8-4A87-BE32-D1D98F3F76F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2789878-7A48-4DF4-99DC-2EAE246B711C}"/>
              </a:ext>
            </a:extLst>
          </p:cNvPr>
          <p:cNvSpPr>
            <a:spLocks noGrp="1"/>
          </p:cNvSpPr>
          <p:nvPr>
            <p:ph type="dt" sz="half" idx="10"/>
          </p:nvPr>
        </p:nvSpPr>
        <p:spPr/>
        <p:txBody>
          <a:bodyPr/>
          <a:lstStyle/>
          <a:p>
            <a:fld id="{1D8BD707-D9CF-40AE-B4C6-C98DA3205C09}" type="datetimeFigureOut">
              <a:rPr lang="en-US" smtClean="0"/>
              <a:t>11/25/2024</a:t>
            </a:fld>
            <a:endParaRPr lang="en-US"/>
          </a:p>
        </p:txBody>
      </p:sp>
      <p:sp>
        <p:nvSpPr>
          <p:cNvPr id="6" name="Footer Placeholder 5">
            <a:extLst>
              <a:ext uri="{FF2B5EF4-FFF2-40B4-BE49-F238E27FC236}">
                <a16:creationId xmlns:a16="http://schemas.microsoft.com/office/drawing/2014/main" id="{3A65FC5A-46C1-437D-8D57-8A603BD7ED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C4152B-5317-4E06-9E2C-E1D1F07736E7}"/>
              </a:ext>
            </a:extLst>
          </p:cNvPr>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813628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0520A-7AD9-4544-8171-9C9E21C5411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AD60110-4D44-4508-8165-7EF71B77040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2C2E49C-0407-460B-BAB8-1AF94D248A1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E5E0FE3-A3A0-40CA-AA43-F60C42BF5B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49DC2E5-AAC2-4277-9B09-0E16FADB6CF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124AD19-9AD8-43EE-A97D-ACF369C1775C}"/>
              </a:ext>
            </a:extLst>
          </p:cNvPr>
          <p:cNvSpPr>
            <a:spLocks noGrp="1"/>
          </p:cNvSpPr>
          <p:nvPr>
            <p:ph type="dt" sz="half" idx="10"/>
          </p:nvPr>
        </p:nvSpPr>
        <p:spPr/>
        <p:txBody>
          <a:bodyPr/>
          <a:lstStyle/>
          <a:p>
            <a:fld id="{1D8BD707-D9CF-40AE-B4C6-C98DA3205C09}" type="datetimeFigureOut">
              <a:rPr lang="en-US" smtClean="0"/>
              <a:t>11/25/2024</a:t>
            </a:fld>
            <a:endParaRPr lang="en-US"/>
          </a:p>
        </p:txBody>
      </p:sp>
      <p:sp>
        <p:nvSpPr>
          <p:cNvPr id="8" name="Footer Placeholder 7">
            <a:extLst>
              <a:ext uri="{FF2B5EF4-FFF2-40B4-BE49-F238E27FC236}">
                <a16:creationId xmlns:a16="http://schemas.microsoft.com/office/drawing/2014/main" id="{27295DB8-083F-44D7-A8CB-51B4D757142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5B0308C-6C37-4C72-995D-D927E4D66E07}"/>
              </a:ext>
            </a:extLst>
          </p:cNvPr>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327514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584E6-4D2F-42AA-BFF5-90724C3A187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5353C67-B03C-4C06-98B7-2D60106ABB1A}"/>
              </a:ext>
            </a:extLst>
          </p:cNvPr>
          <p:cNvSpPr>
            <a:spLocks noGrp="1"/>
          </p:cNvSpPr>
          <p:nvPr>
            <p:ph type="dt" sz="half" idx="10"/>
          </p:nvPr>
        </p:nvSpPr>
        <p:spPr/>
        <p:txBody>
          <a:bodyPr/>
          <a:lstStyle/>
          <a:p>
            <a:fld id="{1D8BD707-D9CF-40AE-B4C6-C98DA3205C09}" type="datetimeFigureOut">
              <a:rPr lang="en-US" smtClean="0"/>
              <a:t>11/25/2024</a:t>
            </a:fld>
            <a:endParaRPr lang="en-US"/>
          </a:p>
        </p:txBody>
      </p:sp>
      <p:sp>
        <p:nvSpPr>
          <p:cNvPr id="4" name="Footer Placeholder 3">
            <a:extLst>
              <a:ext uri="{FF2B5EF4-FFF2-40B4-BE49-F238E27FC236}">
                <a16:creationId xmlns:a16="http://schemas.microsoft.com/office/drawing/2014/main" id="{E069406A-EE81-477E-AA3A-E875B5DC551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33BB031-35DB-4C69-A1A9-2DFC9565B9CD}"/>
              </a:ext>
            </a:extLst>
          </p:cNvPr>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004592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CFB56E3-EE85-4B26-9ED5-D4B559BF4226}"/>
              </a:ext>
            </a:extLst>
          </p:cNvPr>
          <p:cNvSpPr>
            <a:spLocks noGrp="1"/>
          </p:cNvSpPr>
          <p:nvPr>
            <p:ph type="dt" sz="half" idx="10"/>
          </p:nvPr>
        </p:nvSpPr>
        <p:spPr/>
        <p:txBody>
          <a:bodyPr/>
          <a:lstStyle/>
          <a:p>
            <a:fld id="{1D8BD707-D9CF-40AE-B4C6-C98DA3205C09}" type="datetimeFigureOut">
              <a:rPr lang="en-US" smtClean="0"/>
              <a:t>11/25/2024</a:t>
            </a:fld>
            <a:endParaRPr lang="en-US"/>
          </a:p>
        </p:txBody>
      </p:sp>
      <p:sp>
        <p:nvSpPr>
          <p:cNvPr id="3" name="Footer Placeholder 2">
            <a:extLst>
              <a:ext uri="{FF2B5EF4-FFF2-40B4-BE49-F238E27FC236}">
                <a16:creationId xmlns:a16="http://schemas.microsoft.com/office/drawing/2014/main" id="{3CA6F469-D55E-4EE2-9BA4-D3C8534619F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B69DF7-902F-4BF6-ADF9-093D3E6440B6}"/>
              </a:ext>
            </a:extLst>
          </p:cNvPr>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3291799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65ADA-3082-4B17-9F3B-D5E184ED7C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9A1FF44-A97F-4EAD-B60B-587FDD4748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306EA8B-A70D-4E2B-AFE1-C47BF3B4E2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B360AFD-43A8-4895-B47C-443EF6288826}"/>
              </a:ext>
            </a:extLst>
          </p:cNvPr>
          <p:cNvSpPr>
            <a:spLocks noGrp="1"/>
          </p:cNvSpPr>
          <p:nvPr>
            <p:ph type="dt" sz="half" idx="10"/>
          </p:nvPr>
        </p:nvSpPr>
        <p:spPr/>
        <p:txBody>
          <a:bodyPr/>
          <a:lstStyle/>
          <a:p>
            <a:fld id="{1D8BD707-D9CF-40AE-B4C6-C98DA3205C09}" type="datetimeFigureOut">
              <a:rPr lang="en-US" smtClean="0"/>
              <a:t>11/25/2024</a:t>
            </a:fld>
            <a:endParaRPr lang="en-US"/>
          </a:p>
        </p:txBody>
      </p:sp>
      <p:sp>
        <p:nvSpPr>
          <p:cNvPr id="6" name="Footer Placeholder 5">
            <a:extLst>
              <a:ext uri="{FF2B5EF4-FFF2-40B4-BE49-F238E27FC236}">
                <a16:creationId xmlns:a16="http://schemas.microsoft.com/office/drawing/2014/main" id="{B84436F0-009A-49E7-B1B4-E2A7C94EDB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1551CD-DF05-4042-B43C-670C96FA1E5E}"/>
              </a:ext>
            </a:extLst>
          </p:cNvPr>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4096579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9D7DD-9DD0-4489-AD27-C61F3BE548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BA0CF0-DFA4-4E0E-9B5F-E1FCA2CE02D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5A9A3A-8F34-489F-9DBC-ED02F77F99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F55289C-EA76-47C7-9E4A-23417E219169}"/>
              </a:ext>
            </a:extLst>
          </p:cNvPr>
          <p:cNvSpPr>
            <a:spLocks noGrp="1"/>
          </p:cNvSpPr>
          <p:nvPr>
            <p:ph type="dt" sz="half" idx="10"/>
          </p:nvPr>
        </p:nvSpPr>
        <p:spPr/>
        <p:txBody>
          <a:bodyPr/>
          <a:lstStyle/>
          <a:p>
            <a:fld id="{1D8BD707-D9CF-40AE-B4C6-C98DA3205C09}" type="datetimeFigureOut">
              <a:rPr lang="en-US" smtClean="0"/>
              <a:t>11/25/2024</a:t>
            </a:fld>
            <a:endParaRPr lang="en-US"/>
          </a:p>
        </p:txBody>
      </p:sp>
      <p:sp>
        <p:nvSpPr>
          <p:cNvPr id="6" name="Footer Placeholder 5">
            <a:extLst>
              <a:ext uri="{FF2B5EF4-FFF2-40B4-BE49-F238E27FC236}">
                <a16:creationId xmlns:a16="http://schemas.microsoft.com/office/drawing/2014/main" id="{92AA39C3-D744-40B8-A601-A9F31550B6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C4E148-F007-4452-B134-EB1631C81ECB}"/>
              </a:ext>
            </a:extLst>
          </p:cNvPr>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4057058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D8F1FE-C429-4D31-AD0D-CB800FCA2B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DBEF070-A66D-485C-9055-5FFD91D601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07B2C4-A396-4FF1-A28B-756B5DBABD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t>11/25/2024</a:t>
            </a:fld>
            <a:endParaRPr lang="en-US"/>
          </a:p>
        </p:txBody>
      </p:sp>
      <p:sp>
        <p:nvSpPr>
          <p:cNvPr id="5" name="Footer Placeholder 4">
            <a:extLst>
              <a:ext uri="{FF2B5EF4-FFF2-40B4-BE49-F238E27FC236}">
                <a16:creationId xmlns:a16="http://schemas.microsoft.com/office/drawing/2014/main" id="{60CBC0CB-21AC-4A6B-A230-0446CCABE9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ABCB14-4CCB-4E56-A5BD-397A28E91C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t>‹#›</a:t>
            </a:fld>
            <a:endParaRPr lang="en-US"/>
          </a:p>
        </p:txBody>
      </p:sp>
    </p:spTree>
    <p:extLst>
      <p:ext uri="{BB962C8B-B14F-4D97-AF65-F5344CB8AC3E}">
        <p14:creationId xmlns:p14="http://schemas.microsoft.com/office/powerpoint/2010/main" val="1391693269"/>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sv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sv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sv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77900" y="6331711"/>
            <a:ext cx="3898900" cy="289823"/>
          </a:xfrm>
          <a:prstGeom prst="rect">
            <a:avLst/>
          </a:prstGeom>
        </p:spPr>
        <p:txBody>
          <a:bodyPr vert="horz" wrap="square" lIns="0" tIns="12700" rIns="0" bIns="0" rtlCol="0">
            <a:spAutoFit/>
          </a:bodyPr>
          <a:lstStyle/>
          <a:p>
            <a:pPr marL="12700">
              <a:lnSpc>
                <a:spcPct val="100000"/>
              </a:lnSpc>
              <a:spcBef>
                <a:spcPts val="100"/>
              </a:spcBef>
            </a:pPr>
            <a:r>
              <a:rPr sz="900" i="1"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Reviewed</a:t>
            </a:r>
            <a:r>
              <a:rPr sz="900" i="1" spc="8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 </a:t>
            </a:r>
            <a:r>
              <a:rPr sz="900" i="1"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for</a:t>
            </a:r>
            <a:r>
              <a:rPr sz="900" i="1" spc="8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 </a:t>
            </a:r>
            <a:r>
              <a:rPr sz="900" i="1"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technical</a:t>
            </a:r>
            <a:r>
              <a:rPr sz="900" i="1" spc="7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 </a:t>
            </a:r>
            <a:r>
              <a:rPr sz="900" i="1"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accuracy</a:t>
            </a:r>
            <a:r>
              <a:rPr sz="900" i="1" spc="8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 </a:t>
            </a:r>
            <a:r>
              <a:rPr lang="en-US" sz="900" i="1" spc="8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November 2024</a:t>
            </a:r>
            <a:endParaRPr sz="900" dirty="0">
              <a:latin typeface="Amazon Ember" panose="020B0603020204020204" pitchFamily="34" charset="0"/>
              <a:ea typeface="Amazon Ember" panose="020B0603020204020204" pitchFamily="34" charset="0"/>
              <a:cs typeface="Amazon Ember" panose="020B0603020204020204" pitchFamily="34" charset="0"/>
            </a:endParaRPr>
          </a:p>
          <a:p>
            <a:pPr marL="12700">
              <a:lnSpc>
                <a:spcPct val="100000"/>
              </a:lnSpc>
              <a:spcBef>
                <a:spcPts val="25"/>
              </a:spcBef>
            </a:pPr>
            <a:r>
              <a:rPr sz="90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a:t>
            </a:r>
            <a:r>
              <a:rPr sz="900" spc="8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 </a:t>
            </a:r>
            <a:r>
              <a:rPr sz="90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202</a:t>
            </a:r>
            <a:r>
              <a:rPr lang="en-US" sz="90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4</a:t>
            </a:r>
            <a:r>
              <a:rPr sz="90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a:t>
            </a:r>
            <a:r>
              <a:rPr sz="900" spc="65"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 </a:t>
            </a:r>
            <a:r>
              <a:rPr sz="90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Amazon</a:t>
            </a:r>
            <a:r>
              <a:rPr sz="900" spc="75"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 </a:t>
            </a:r>
            <a:r>
              <a:rPr sz="90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Web</a:t>
            </a:r>
            <a:r>
              <a:rPr sz="900" spc="7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 </a:t>
            </a:r>
            <a:r>
              <a:rPr sz="90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Services,</a:t>
            </a:r>
            <a:r>
              <a:rPr sz="900" spc="65"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 </a:t>
            </a:r>
            <a:r>
              <a:rPr sz="90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Inc.</a:t>
            </a:r>
            <a:r>
              <a:rPr sz="900" spc="65"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 </a:t>
            </a:r>
            <a:r>
              <a:rPr sz="90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or</a:t>
            </a:r>
            <a:r>
              <a:rPr sz="900" spc="65"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 </a:t>
            </a:r>
            <a:r>
              <a:rPr sz="90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its</a:t>
            </a:r>
            <a:r>
              <a:rPr sz="900" spc="7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 </a:t>
            </a:r>
            <a:r>
              <a:rPr sz="90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affiliates.</a:t>
            </a:r>
            <a:r>
              <a:rPr sz="900" spc="65"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 </a:t>
            </a:r>
            <a:r>
              <a:rPr sz="90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All</a:t>
            </a:r>
            <a:r>
              <a:rPr sz="900" spc="6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 </a:t>
            </a:r>
            <a:r>
              <a:rPr sz="90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rights</a:t>
            </a:r>
            <a:r>
              <a:rPr sz="900" spc="65"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 </a:t>
            </a:r>
            <a:r>
              <a:rPr sz="900" spc="-1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reserved.</a:t>
            </a:r>
            <a:endParaRPr sz="900" dirty="0">
              <a:latin typeface="Amazon Ember" panose="020B0603020204020204" pitchFamily="34" charset="0"/>
              <a:ea typeface="Amazon Ember" panose="020B0603020204020204" pitchFamily="34" charset="0"/>
              <a:cs typeface="Amazon Ember" panose="020B0603020204020204" pitchFamily="34" charset="0"/>
            </a:endParaRPr>
          </a:p>
        </p:txBody>
      </p:sp>
      <p:sp>
        <p:nvSpPr>
          <p:cNvPr id="3" name="object 3"/>
          <p:cNvSpPr txBox="1"/>
          <p:nvPr/>
        </p:nvSpPr>
        <p:spPr>
          <a:xfrm>
            <a:off x="5412740" y="6365747"/>
            <a:ext cx="2372995" cy="228268"/>
          </a:xfrm>
          <a:prstGeom prst="rect">
            <a:avLst/>
          </a:prstGeom>
        </p:spPr>
        <p:txBody>
          <a:bodyPr vert="horz" wrap="square" lIns="0" tIns="12700" rIns="0" bIns="0" rtlCol="0">
            <a:spAutoFit/>
          </a:bodyPr>
          <a:lstStyle/>
          <a:p>
            <a:pPr marL="12700">
              <a:lnSpc>
                <a:spcPct val="100000"/>
              </a:lnSpc>
              <a:spcBef>
                <a:spcPts val="100"/>
              </a:spcBef>
            </a:pPr>
            <a:r>
              <a:rPr sz="1400" b="1" dirty="0">
                <a:solidFill>
                  <a:srgbClr val="FF9900"/>
                </a:solidFill>
                <a:latin typeface="Amazon Ember" panose="020B0603020204020204" pitchFamily="34" charset="0"/>
                <a:ea typeface="Amazon Ember" panose="020B0603020204020204" pitchFamily="34" charset="0"/>
                <a:cs typeface="Amazon Ember" panose="020B0603020204020204" pitchFamily="34" charset="0"/>
              </a:rPr>
              <a:t>AWS</a:t>
            </a:r>
            <a:r>
              <a:rPr sz="1400" b="1" spc="-30" dirty="0">
                <a:solidFill>
                  <a:srgbClr val="FF9900"/>
                </a:solidFill>
                <a:latin typeface="Amazon Ember" panose="020B0603020204020204" pitchFamily="34" charset="0"/>
                <a:ea typeface="Amazon Ember" panose="020B0603020204020204" pitchFamily="34" charset="0"/>
                <a:cs typeface="Amazon Ember" panose="020B0603020204020204" pitchFamily="34" charset="0"/>
              </a:rPr>
              <a:t> </a:t>
            </a:r>
            <a:r>
              <a:rPr sz="1400" b="1" dirty="0">
                <a:solidFill>
                  <a:srgbClr val="FF9900"/>
                </a:solidFill>
                <a:latin typeface="Amazon Ember" panose="020B0603020204020204" pitchFamily="34" charset="0"/>
                <a:ea typeface="Amazon Ember" panose="020B0603020204020204" pitchFamily="34" charset="0"/>
                <a:cs typeface="Amazon Ember" panose="020B0603020204020204" pitchFamily="34" charset="0"/>
              </a:rPr>
              <a:t>Reference</a:t>
            </a:r>
            <a:r>
              <a:rPr sz="1400" b="1" spc="-30" dirty="0">
                <a:solidFill>
                  <a:srgbClr val="FF9900"/>
                </a:solidFill>
                <a:latin typeface="Amazon Ember" panose="020B0603020204020204" pitchFamily="34" charset="0"/>
                <a:ea typeface="Amazon Ember" panose="020B0603020204020204" pitchFamily="34" charset="0"/>
                <a:cs typeface="Amazon Ember" panose="020B0603020204020204" pitchFamily="34" charset="0"/>
              </a:rPr>
              <a:t> </a:t>
            </a:r>
            <a:r>
              <a:rPr sz="1400" b="1" spc="-10" dirty="0">
                <a:solidFill>
                  <a:srgbClr val="FF9900"/>
                </a:solidFill>
                <a:latin typeface="Amazon Ember" panose="020B0603020204020204" pitchFamily="34" charset="0"/>
                <a:ea typeface="Amazon Ember" panose="020B0603020204020204" pitchFamily="34" charset="0"/>
                <a:cs typeface="Amazon Ember" panose="020B0603020204020204" pitchFamily="34" charset="0"/>
              </a:rPr>
              <a:t>Architecture</a:t>
            </a:r>
            <a:endParaRPr sz="1400">
              <a:latin typeface="Amazon Ember" panose="020B0603020204020204" pitchFamily="34" charset="0"/>
              <a:ea typeface="Amazon Ember" panose="020B0603020204020204" pitchFamily="34" charset="0"/>
              <a:cs typeface="Amazon Ember" panose="020B0603020204020204" pitchFamily="34" charset="0"/>
            </a:endParaRPr>
          </a:p>
        </p:txBody>
      </p:sp>
      <p:grpSp>
        <p:nvGrpSpPr>
          <p:cNvPr id="4" name="object 4"/>
          <p:cNvGrpSpPr/>
          <p:nvPr/>
        </p:nvGrpSpPr>
        <p:grpSpPr>
          <a:xfrm>
            <a:off x="109857" y="0"/>
            <a:ext cx="12082143" cy="6858000"/>
            <a:chOff x="110419" y="-461711"/>
            <a:chExt cx="12082143" cy="6858000"/>
          </a:xfrm>
        </p:grpSpPr>
        <p:pic>
          <p:nvPicPr>
            <p:cNvPr id="5" name="object 5"/>
            <p:cNvPicPr/>
            <p:nvPr/>
          </p:nvPicPr>
          <p:blipFill>
            <a:blip r:embed="rId2" cstate="print"/>
            <a:stretch>
              <a:fillRect/>
            </a:stretch>
          </p:blipFill>
          <p:spPr>
            <a:xfrm>
              <a:off x="202253" y="5867933"/>
              <a:ext cx="591312" cy="350520"/>
            </a:xfrm>
            <a:prstGeom prst="rect">
              <a:avLst/>
            </a:prstGeom>
          </p:spPr>
        </p:pic>
        <p:sp>
          <p:nvSpPr>
            <p:cNvPr id="6" name="object 6"/>
            <p:cNvSpPr/>
            <p:nvPr/>
          </p:nvSpPr>
          <p:spPr>
            <a:xfrm>
              <a:off x="9339938" y="-461711"/>
              <a:ext cx="2852624" cy="6858000"/>
            </a:xfrm>
            <a:custGeom>
              <a:avLst/>
              <a:gdLst/>
              <a:ahLst/>
              <a:cxnLst/>
              <a:rect l="l" t="t" r="r" b="b"/>
              <a:pathLst>
                <a:path w="3216909" h="6858000">
                  <a:moveTo>
                    <a:pt x="3216347" y="0"/>
                  </a:moveTo>
                  <a:lnTo>
                    <a:pt x="0" y="0"/>
                  </a:lnTo>
                  <a:lnTo>
                    <a:pt x="0" y="6857999"/>
                  </a:lnTo>
                  <a:lnTo>
                    <a:pt x="3216347" y="6857999"/>
                  </a:lnTo>
                  <a:lnTo>
                    <a:pt x="3216347" y="0"/>
                  </a:lnTo>
                  <a:close/>
                </a:path>
              </a:pathLst>
            </a:custGeom>
            <a:solidFill>
              <a:srgbClr val="EAEDED"/>
            </a:solidFill>
          </p:spPr>
          <p:txBody>
            <a:bodyPr wrap="square" lIns="0" tIns="0" rIns="0" bIns="0" rtlCol="0"/>
            <a:lstStyle/>
            <a:p>
              <a:endParaRPr>
                <a:latin typeface="Amazon Ember" panose="020B0603020204020204" pitchFamily="34" charset="0"/>
                <a:ea typeface="Amazon Ember" panose="020B0603020204020204" pitchFamily="34" charset="0"/>
                <a:cs typeface="Amazon Ember" panose="020B0603020204020204" pitchFamily="34" charset="0"/>
              </a:endParaRPr>
            </a:p>
          </p:txBody>
        </p:sp>
        <p:sp>
          <p:nvSpPr>
            <p:cNvPr id="8" name="object 8"/>
            <p:cNvSpPr/>
            <p:nvPr/>
          </p:nvSpPr>
          <p:spPr>
            <a:xfrm>
              <a:off x="110419" y="797057"/>
              <a:ext cx="9144000" cy="0"/>
            </a:xfrm>
            <a:custGeom>
              <a:avLst/>
              <a:gdLst/>
              <a:ahLst/>
              <a:cxnLst/>
              <a:rect l="l" t="t" r="r" b="b"/>
              <a:pathLst>
                <a:path w="8595360">
                  <a:moveTo>
                    <a:pt x="0" y="0"/>
                  </a:moveTo>
                  <a:lnTo>
                    <a:pt x="8595360" y="1"/>
                  </a:lnTo>
                </a:path>
              </a:pathLst>
            </a:custGeom>
            <a:ln w="25400">
              <a:solidFill>
                <a:srgbClr val="545B64"/>
              </a:solidFill>
            </a:ln>
          </p:spPr>
          <p:txBody>
            <a:bodyPr wrap="square" lIns="0" tIns="0" rIns="0" bIns="0" rtlCol="0"/>
            <a:lstStyle/>
            <a:p>
              <a:endParaRPr>
                <a:latin typeface="Amazon Ember" panose="020B0603020204020204" pitchFamily="34" charset="0"/>
                <a:ea typeface="Amazon Ember" panose="020B0603020204020204" pitchFamily="34" charset="0"/>
                <a:cs typeface="Amazon Ember" panose="020B0603020204020204" pitchFamily="34" charset="0"/>
              </a:endParaRPr>
            </a:p>
          </p:txBody>
        </p:sp>
      </p:grpSp>
      <p:sp>
        <p:nvSpPr>
          <p:cNvPr id="12" name="object 12"/>
          <p:cNvSpPr txBox="1">
            <a:spLocks noGrp="1"/>
          </p:cNvSpPr>
          <p:nvPr>
            <p:ph type="title"/>
          </p:nvPr>
        </p:nvSpPr>
        <p:spPr>
          <a:xfrm>
            <a:off x="118261" y="104861"/>
            <a:ext cx="9178356" cy="484107"/>
          </a:xfrm>
          <a:prstGeom prst="rect">
            <a:avLst/>
          </a:prstGeom>
        </p:spPr>
        <p:txBody>
          <a:bodyPr vert="horz" wrap="square" lIns="0" tIns="52705" rIns="0" bIns="0" rtlCol="0">
            <a:spAutoFit/>
          </a:bodyPr>
          <a:lstStyle/>
          <a:p>
            <a:pPr marL="12700">
              <a:lnSpc>
                <a:spcPct val="100000"/>
              </a:lnSpc>
              <a:spcBef>
                <a:spcPts val="415"/>
              </a:spcBef>
            </a:pPr>
            <a:r>
              <a:rPr lang="en-US" sz="2800" dirty="0">
                <a:solidFill>
                  <a:schemeClr val="dk1"/>
                </a:solidFill>
                <a:latin typeface="Amazon Ember" panose="020B0603020204020204" pitchFamily="34" charset="0"/>
                <a:ea typeface="Amazon Ember" panose="020B0603020204020204" pitchFamily="34" charset="0"/>
                <a:cs typeface="Amazon Ember" panose="020B0603020204020204" pitchFamily="34" charset="0"/>
              </a:rPr>
              <a:t>Knowledge Graphs and GraphRAG with </a:t>
            </a:r>
            <a:r>
              <a:rPr lang="en-US" sz="2800" dirty="0">
                <a:solidFill>
                  <a:schemeClr val="dk1"/>
                </a:solidFill>
                <a:latin typeface="Amazon Ember" panose="020B0603020204020204" pitchFamily="34" charset="0"/>
                <a:ea typeface="Amazon Ember" panose="020B0603020204020204" pitchFamily="34" charset="0"/>
                <a:cs typeface="Amazon Ember" panose="020B0603020204020204" pitchFamily="34" charset="0"/>
                <a:sym typeface="Arial"/>
              </a:rPr>
              <a:t>AWS and Neo4j</a:t>
            </a:r>
            <a:endParaRPr lang="en-US" sz="1200" dirty="0">
              <a:latin typeface="Amazon Ember" panose="020B0603020204020204" pitchFamily="34" charset="0"/>
              <a:ea typeface="Amazon Ember" panose="020B0603020204020204" pitchFamily="34" charset="0"/>
              <a:cs typeface="Amazon Ember" panose="020B0603020204020204" pitchFamily="34" charset="0"/>
            </a:endParaRPr>
          </a:p>
        </p:txBody>
      </p:sp>
      <p:sp>
        <p:nvSpPr>
          <p:cNvPr id="619" name="Oval 618">
            <a:extLst>
              <a:ext uri="{FF2B5EF4-FFF2-40B4-BE49-F238E27FC236}">
                <a16:creationId xmlns:a16="http://schemas.microsoft.com/office/drawing/2014/main" id="{C120D785-E4F4-45BC-AE2E-34DC29012D61}"/>
              </a:ext>
            </a:extLst>
          </p:cNvPr>
          <p:cNvSpPr>
            <a:spLocks noChangeAspect="1"/>
          </p:cNvSpPr>
          <p:nvPr/>
        </p:nvSpPr>
        <p:spPr bwMode="auto">
          <a:xfrm>
            <a:off x="9344595" y="71768"/>
            <a:ext cx="274320" cy="274320"/>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0"/>
          <a:lstStyle/>
          <a:p>
            <a:pPr algn="ctr" eaLnBrk="1" fontAlgn="auto" hangingPunct="1">
              <a:spcBef>
                <a:spcPts val="0"/>
              </a:spcBef>
              <a:spcAft>
                <a:spcPts val="0"/>
              </a:spcAft>
              <a:defRPr/>
            </a:pPr>
            <a:r>
              <a:rPr lang="en-US" sz="1100" b="1" dirty="0">
                <a:solidFill>
                  <a:schemeClr val="bg1"/>
                </a:solidFill>
                <a:latin typeface="Amazon Ember" panose="020B0603020204020204" pitchFamily="34" charset="0"/>
                <a:ea typeface="Amazon Ember" panose="020B0603020204020204" pitchFamily="34" charset="0"/>
                <a:cs typeface="Amazon Ember" panose="020B0603020204020204" pitchFamily="34" charset="0"/>
              </a:rPr>
              <a:t>1</a:t>
            </a:r>
          </a:p>
        </p:txBody>
      </p:sp>
      <p:sp>
        <p:nvSpPr>
          <p:cNvPr id="620" name="Oval 619">
            <a:extLst>
              <a:ext uri="{FF2B5EF4-FFF2-40B4-BE49-F238E27FC236}">
                <a16:creationId xmlns:a16="http://schemas.microsoft.com/office/drawing/2014/main" id="{BF7949C2-7959-4227-807B-AA1B12F06458}"/>
              </a:ext>
            </a:extLst>
          </p:cNvPr>
          <p:cNvSpPr>
            <a:spLocks noChangeAspect="1"/>
          </p:cNvSpPr>
          <p:nvPr/>
        </p:nvSpPr>
        <p:spPr bwMode="auto">
          <a:xfrm>
            <a:off x="9357610" y="1291385"/>
            <a:ext cx="274320" cy="274320"/>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0"/>
          <a:lstStyle/>
          <a:p>
            <a:pPr algn="ctr" eaLnBrk="1" fontAlgn="auto" hangingPunct="1">
              <a:spcBef>
                <a:spcPts val="0"/>
              </a:spcBef>
              <a:spcAft>
                <a:spcPts val="0"/>
              </a:spcAft>
              <a:defRPr/>
            </a:pPr>
            <a:r>
              <a:rPr lang="en-US" sz="1100" b="1" dirty="0">
                <a:solidFill>
                  <a:schemeClr val="bg1"/>
                </a:solidFill>
                <a:latin typeface="Amazon Ember" panose="020B0603020204020204" pitchFamily="34" charset="0"/>
                <a:ea typeface="Amazon Ember" panose="020B0603020204020204" pitchFamily="34" charset="0"/>
                <a:cs typeface="Amazon Ember" panose="020B0603020204020204" pitchFamily="34" charset="0"/>
              </a:rPr>
              <a:t>2</a:t>
            </a:r>
          </a:p>
        </p:txBody>
      </p:sp>
      <p:sp>
        <p:nvSpPr>
          <p:cNvPr id="622" name="Oval 621">
            <a:extLst>
              <a:ext uri="{FF2B5EF4-FFF2-40B4-BE49-F238E27FC236}">
                <a16:creationId xmlns:a16="http://schemas.microsoft.com/office/drawing/2014/main" id="{C76EC727-B02A-45C2-877B-519C7B5E8650}"/>
              </a:ext>
            </a:extLst>
          </p:cNvPr>
          <p:cNvSpPr>
            <a:spLocks noChangeAspect="1"/>
          </p:cNvSpPr>
          <p:nvPr/>
        </p:nvSpPr>
        <p:spPr bwMode="auto">
          <a:xfrm>
            <a:off x="9357610" y="1665791"/>
            <a:ext cx="274320" cy="274320"/>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0"/>
          <a:lstStyle/>
          <a:p>
            <a:pPr algn="ctr" eaLnBrk="1" fontAlgn="auto" hangingPunct="1">
              <a:spcBef>
                <a:spcPts val="0"/>
              </a:spcBef>
              <a:spcAft>
                <a:spcPts val="0"/>
              </a:spcAft>
              <a:defRPr/>
            </a:pPr>
            <a:r>
              <a:rPr lang="en-US" sz="1100" b="1" dirty="0">
                <a:solidFill>
                  <a:schemeClr val="bg1"/>
                </a:solidFill>
                <a:latin typeface="Amazon Ember" panose="020B0603020204020204" pitchFamily="34" charset="0"/>
                <a:ea typeface="Amazon Ember" panose="020B0603020204020204" pitchFamily="34" charset="0"/>
                <a:cs typeface="Amazon Ember" panose="020B0603020204020204" pitchFamily="34" charset="0"/>
              </a:rPr>
              <a:t>3</a:t>
            </a:r>
          </a:p>
        </p:txBody>
      </p:sp>
      <p:sp>
        <p:nvSpPr>
          <p:cNvPr id="21" name="object 12">
            <a:extLst>
              <a:ext uri="{FF2B5EF4-FFF2-40B4-BE49-F238E27FC236}">
                <a16:creationId xmlns:a16="http://schemas.microsoft.com/office/drawing/2014/main" id="{92C027E3-47A0-43C2-9ED3-FF9BA0B03DFB}"/>
              </a:ext>
            </a:extLst>
          </p:cNvPr>
          <p:cNvSpPr txBox="1">
            <a:spLocks/>
          </p:cNvSpPr>
          <p:nvPr/>
        </p:nvSpPr>
        <p:spPr>
          <a:xfrm>
            <a:off x="9610501" y="52584"/>
            <a:ext cx="2563580" cy="6844053"/>
          </a:xfrm>
          <a:prstGeom prst="rect">
            <a:avLst/>
          </a:prstGeom>
        </p:spPr>
        <p:txBody>
          <a:bodyPr vert="horz" wrap="square" lIns="0" tIns="52705" rIns="0" bIns="0" rtlCol="0">
            <a:spAutoFit/>
          </a:bodyPr>
          <a:lstStyle>
            <a:lvl1pPr>
              <a:defRPr sz="2800" b="1" i="0">
                <a:solidFill>
                  <a:srgbClr val="232F3C"/>
                </a:solidFill>
                <a:latin typeface="Amazon Ember"/>
                <a:ea typeface="+mj-ea"/>
                <a:cs typeface="Amazon Ember"/>
              </a:defRPr>
            </a:lvl1pPr>
          </a:lstStyle>
          <a:p>
            <a:pPr marL="49532" lvl="0">
              <a:lnSpc>
                <a:spcPct val="80000"/>
              </a:lnSpc>
              <a:buClr>
                <a:schemeClr val="dk1"/>
              </a:buClr>
              <a:buSzPts val="1020"/>
            </a:pP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Structured, unstructured, and semi-structured data exists in a wide variety of systems, including </a:t>
            </a:r>
            <a:r>
              <a:rPr lang="en-US" sz="900" dirty="0">
                <a:latin typeface="Amazon Ember" panose="020B0603020204020204" pitchFamily="34" charset="0"/>
                <a:ea typeface="Amazon Ember" panose="020B0603020204020204" pitchFamily="34" charset="0"/>
                <a:cs typeface="Amazon Ember" panose="020B0603020204020204" pitchFamily="34" charset="0"/>
                <a:sym typeface="Arial"/>
              </a:rPr>
              <a:t>Amazon Redshift, Amazon Simple Storage Service </a:t>
            </a: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(Amazon S3) and </a:t>
            </a:r>
            <a:r>
              <a:rPr lang="en-US" sz="900" dirty="0">
                <a:latin typeface="Amazon Ember" panose="020B0603020204020204" pitchFamily="34" charset="0"/>
                <a:ea typeface="Amazon Ember" panose="020B0603020204020204" pitchFamily="34" charset="0"/>
                <a:cs typeface="Amazon Ember" panose="020B0603020204020204" pitchFamily="34" charset="0"/>
                <a:sym typeface="Arial"/>
              </a:rPr>
              <a:t>Amazon Managed Streaming for Apache Kafka</a:t>
            </a: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 (Amazon</a:t>
            </a:r>
            <a:r>
              <a:rPr lang="en-US" sz="900" dirty="0">
                <a:latin typeface="Amazon Ember" panose="020B0603020204020204" pitchFamily="34" charset="0"/>
                <a:ea typeface="Amazon Ember" panose="020B0603020204020204" pitchFamily="34" charset="0"/>
                <a:cs typeface="Amazon Ember" panose="020B0603020204020204" pitchFamily="34" charset="0"/>
                <a:sym typeface="Arial"/>
              </a:rPr>
              <a:t> </a:t>
            </a: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MSK). Other systems can be accessed through an integration layer such as </a:t>
            </a:r>
            <a:r>
              <a:rPr lang="en-US" sz="900" dirty="0">
                <a:latin typeface="Amazon Ember" panose="020B0603020204020204" pitchFamily="34" charset="0"/>
                <a:ea typeface="Amazon Ember" panose="020B0603020204020204" pitchFamily="34" charset="0"/>
                <a:cs typeface="Amazon Ember" panose="020B0603020204020204" pitchFamily="34" charset="0"/>
                <a:sym typeface="Arial"/>
              </a:rPr>
              <a:t>AWS Glue</a:t>
            </a: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 Some subset of this data is highly connected.  Insights can be uncovered by modeling it as a graph.</a:t>
            </a:r>
            <a:endParaRPr lang="en-US" sz="900" b="0" dirty="0">
              <a:latin typeface="Amazon Ember" panose="020B0603020204020204" pitchFamily="34" charset="0"/>
              <a:ea typeface="Amazon Ember" panose="020B0603020204020204" pitchFamily="34" charset="0"/>
              <a:cs typeface="Amazon Ember" panose="020B0603020204020204" pitchFamily="34" charset="0"/>
            </a:endParaRPr>
          </a:p>
          <a:p>
            <a:pPr marL="49532" lvl="0">
              <a:lnSpc>
                <a:spcPct val="80000"/>
              </a:lnSpc>
              <a:spcBef>
                <a:spcPts val="1000"/>
              </a:spcBef>
              <a:buClr>
                <a:schemeClr val="dk1"/>
              </a:buClr>
              <a:buSzPts val="1020"/>
            </a:pP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Scripts running in </a:t>
            </a:r>
            <a:r>
              <a:rPr lang="en-US" sz="900" dirty="0">
                <a:latin typeface="Amazon Ember" panose="020B0603020204020204" pitchFamily="34" charset="0"/>
                <a:ea typeface="Amazon Ember" panose="020B0603020204020204" pitchFamily="34" charset="0"/>
                <a:cs typeface="Amazon Ember" panose="020B0603020204020204" pitchFamily="34" charset="0"/>
                <a:sym typeface="Arial"/>
              </a:rPr>
              <a:t>Amazon SageMaker</a:t>
            </a: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 pull connected data from these source systems.</a:t>
            </a:r>
            <a:endParaRPr lang="en-US" sz="900" b="0" dirty="0">
              <a:latin typeface="Amazon Ember" panose="020B0603020204020204" pitchFamily="34" charset="0"/>
              <a:ea typeface="Amazon Ember" panose="020B0603020204020204" pitchFamily="34" charset="0"/>
              <a:cs typeface="Amazon Ember" panose="020B0603020204020204" pitchFamily="34" charset="0"/>
            </a:endParaRPr>
          </a:p>
          <a:p>
            <a:pPr marL="49532" lvl="0">
              <a:lnSpc>
                <a:spcPct val="80000"/>
              </a:lnSpc>
              <a:spcBef>
                <a:spcPts val="1000"/>
              </a:spcBef>
              <a:buClr>
                <a:schemeClr val="dk1"/>
              </a:buClr>
              <a:buSzPts val="1020"/>
            </a:pP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Once in </a:t>
            </a:r>
            <a:r>
              <a:rPr lang="en-US" sz="900" dirty="0">
                <a:latin typeface="Amazon Ember" panose="020B0603020204020204" pitchFamily="34" charset="0"/>
                <a:ea typeface="Amazon Ember" panose="020B0603020204020204" pitchFamily="34" charset="0"/>
                <a:cs typeface="Amazon Ember" panose="020B0603020204020204" pitchFamily="34" charset="0"/>
                <a:sym typeface="Arial"/>
              </a:rPr>
              <a:t>SageMaker</a:t>
            </a: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 the data is passed to an </a:t>
            </a:r>
            <a:r>
              <a:rPr lang="en-US" sz="900" dirty="0">
                <a:latin typeface="Amazon Ember" panose="020B0603020204020204" pitchFamily="34" charset="0"/>
                <a:ea typeface="Amazon Ember" panose="020B0603020204020204" pitchFamily="34" charset="0"/>
                <a:cs typeface="Amazon Ember" panose="020B0603020204020204" pitchFamily="34" charset="0"/>
                <a:sym typeface="Arial"/>
              </a:rPr>
              <a:t>Amazon Bedrock</a:t>
            </a: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 process managed by </a:t>
            </a:r>
            <a:r>
              <a:rPr lang="en-US" sz="900" b="0" dirty="0" err="1">
                <a:latin typeface="Amazon Ember" panose="020B0603020204020204" pitchFamily="34" charset="0"/>
                <a:ea typeface="Amazon Ember" panose="020B0603020204020204" pitchFamily="34" charset="0"/>
                <a:cs typeface="Amazon Ember" panose="020B0603020204020204" pitchFamily="34" charset="0"/>
                <a:sym typeface="Arial"/>
              </a:rPr>
              <a:t>LangChain</a:t>
            </a: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 Large language models (LLMs) extract entities and format the result as Cypher, the Neo4j query language.  </a:t>
            </a:r>
            <a:r>
              <a:rPr lang="en-US" sz="900" dirty="0">
                <a:latin typeface="Amazon Ember" panose="020B0603020204020204" pitchFamily="34" charset="0"/>
                <a:ea typeface="Amazon Ember" panose="020B0603020204020204" pitchFamily="34" charset="0"/>
                <a:cs typeface="Amazon Ember" panose="020B0603020204020204" pitchFamily="34" charset="0"/>
                <a:sym typeface="Arial"/>
              </a:rPr>
              <a:t>SageMaker</a:t>
            </a: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 passes that Cypher to the Neo4j driver.</a:t>
            </a:r>
          </a:p>
          <a:p>
            <a:pPr marL="49532" lvl="0">
              <a:lnSpc>
                <a:spcPct val="80000"/>
              </a:lnSpc>
              <a:spcBef>
                <a:spcPts val="1000"/>
              </a:spcBef>
              <a:buClr>
                <a:schemeClr val="dk1"/>
              </a:buClr>
              <a:buSzPts val="1020"/>
            </a:pP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Cypher statements wrapping the extracted data and entities are fed into the Neo4j graph database to create a knowledge graph.  The Graph Database is one  component of Neo4j </a:t>
            </a:r>
            <a:r>
              <a:rPr lang="en-US" sz="900" b="0" dirty="0" err="1">
                <a:latin typeface="Amazon Ember" panose="020B0603020204020204" pitchFamily="34" charset="0"/>
                <a:ea typeface="Amazon Ember" panose="020B0603020204020204" pitchFamily="34" charset="0"/>
                <a:cs typeface="Amazon Ember" panose="020B0603020204020204" pitchFamily="34" charset="0"/>
                <a:sym typeface="Arial"/>
              </a:rPr>
              <a:t>AuraDB</a:t>
            </a: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 a Neo4j SaaS running on AWS.  </a:t>
            </a:r>
          </a:p>
          <a:p>
            <a:pPr marL="49532" lvl="0">
              <a:lnSpc>
                <a:spcPct val="80000"/>
              </a:lnSpc>
              <a:spcBef>
                <a:spcPts val="1000"/>
              </a:spcBef>
              <a:buClr>
                <a:schemeClr val="dk1"/>
              </a:buClr>
              <a:buSzPts val="1020"/>
            </a:pP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Users can explore the resulting knowledge graph in Neo4j Bloom, a BI tool designed specifically for graphs. </a:t>
            </a:r>
          </a:p>
          <a:p>
            <a:pPr marL="49532" lvl="0">
              <a:lnSpc>
                <a:spcPct val="80000"/>
              </a:lnSpc>
              <a:spcBef>
                <a:spcPts val="1000"/>
              </a:spcBef>
              <a:buClr>
                <a:schemeClr val="dk1"/>
              </a:buClr>
              <a:buSzPts val="1020"/>
            </a:pP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Enrichment can be done with Neo4j Graph Data Science. Entity resolution algorithms resolve duplicate entries. Community detection algorithms can be used to identify clusters and generate local cluster summaries for GraphRAG. Graph embedding algorithms help map and identify topologically similar entities for GraphRAG.</a:t>
            </a:r>
          </a:p>
          <a:p>
            <a:pPr marL="49532" lvl="0">
              <a:lnSpc>
                <a:spcPct val="80000"/>
              </a:lnSpc>
              <a:spcBef>
                <a:spcPts val="1000"/>
              </a:spcBef>
              <a:buClr>
                <a:schemeClr val="dk1"/>
              </a:buClr>
              <a:buSzPts val="1020"/>
            </a:pP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With a knowledge graph created, applications can then make use of that graph in a GraphRAG architecture to provide grounded results with fewer hallucinations than alternative approaches.  Those applications can run in a variety of AWS platforms, including </a:t>
            </a:r>
            <a:r>
              <a:rPr lang="en-US" sz="900" dirty="0">
                <a:latin typeface="Amazon Ember" panose="020B0603020204020204" pitchFamily="34" charset="0"/>
                <a:ea typeface="Amazon Ember" panose="020B0603020204020204" pitchFamily="34" charset="0"/>
                <a:cs typeface="Amazon Ember" panose="020B0603020204020204" pitchFamily="34" charset="0"/>
                <a:sym typeface="Arial"/>
              </a:rPr>
              <a:t>AWS Lambda, Amazon Elastic Compute Cloud </a:t>
            </a: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(Amazon EC2) and </a:t>
            </a:r>
            <a:r>
              <a:rPr lang="en-US" sz="900" dirty="0">
                <a:latin typeface="Amazon Ember" panose="020B0603020204020204" pitchFamily="34" charset="0"/>
                <a:ea typeface="Amazon Ember" panose="020B0603020204020204" pitchFamily="34" charset="0"/>
                <a:cs typeface="Amazon Ember" panose="020B0603020204020204" pitchFamily="34" charset="0"/>
                <a:sym typeface="Arial"/>
              </a:rPr>
              <a:t>Amazon Elastic Kubernetes Service </a:t>
            </a: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(Amazon EKS).</a:t>
            </a:r>
          </a:p>
          <a:p>
            <a:pPr marL="49532" lvl="0">
              <a:lnSpc>
                <a:spcPct val="80000"/>
              </a:lnSpc>
              <a:spcBef>
                <a:spcPts val="1000"/>
              </a:spcBef>
              <a:buSzPts val="1020"/>
            </a:pP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Client applications can make calls into functions hosted in </a:t>
            </a:r>
            <a:r>
              <a:rPr lang="en-US" sz="900" dirty="0">
                <a:latin typeface="Amazon Ember" panose="020B0603020204020204" pitchFamily="34" charset="0"/>
                <a:ea typeface="Amazon Ember" panose="020B0603020204020204" pitchFamily="34" charset="0"/>
                <a:cs typeface="Amazon Ember" panose="020B0603020204020204" pitchFamily="34" charset="0"/>
                <a:sym typeface="Arial"/>
              </a:rPr>
              <a:t>Amazon SageMaker</a:t>
            </a: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  Those functions query </a:t>
            </a:r>
            <a:r>
              <a:rPr lang="en-US" sz="900" dirty="0">
                <a:latin typeface="Amazon Ember" panose="020B0603020204020204" pitchFamily="34" charset="0"/>
                <a:ea typeface="Amazon Ember" panose="020B0603020204020204" pitchFamily="34" charset="0"/>
                <a:cs typeface="Amazon Ember" panose="020B0603020204020204" pitchFamily="34" charset="0"/>
                <a:sym typeface="Arial"/>
              </a:rPr>
              <a:t>Amazon Bedrock</a:t>
            </a: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 </a:t>
            </a:r>
          </a:p>
          <a:p>
            <a:pPr marL="49532" lvl="0">
              <a:lnSpc>
                <a:spcPct val="80000"/>
              </a:lnSpc>
              <a:spcBef>
                <a:spcPts val="1000"/>
              </a:spcBef>
              <a:buSzPts val="1020"/>
            </a:pPr>
            <a:r>
              <a:rPr lang="en-US" sz="900" dirty="0">
                <a:latin typeface="Amazon Ember" panose="020B0603020204020204" pitchFamily="34" charset="0"/>
                <a:ea typeface="Amazon Ember" panose="020B0603020204020204" pitchFamily="34" charset="0"/>
                <a:cs typeface="Amazon Ember" panose="020B0603020204020204" pitchFamily="34" charset="0"/>
                <a:sym typeface="Arial"/>
              </a:rPr>
              <a:t>Amazon Bedrock</a:t>
            </a:r>
            <a:r>
              <a:rPr lang="en-US" sz="900" b="0" dirty="0">
                <a:latin typeface="Amazon Ember" panose="020B0603020204020204" pitchFamily="34" charset="0"/>
                <a:ea typeface="Amazon Ember" panose="020B0603020204020204" pitchFamily="34" charset="0"/>
                <a:cs typeface="Amazon Ember" panose="020B0603020204020204" pitchFamily="34" charset="0"/>
                <a:sym typeface="Arial"/>
              </a:rPr>
              <a:t> responses are grounded using Neo4j Graph Database with data gathered from the wider enterprise. Using a graph for grounding provides a vector RAG approach with the additional ability to use the structure of the graph to improve responses.</a:t>
            </a:r>
          </a:p>
        </p:txBody>
      </p:sp>
      <p:sp>
        <p:nvSpPr>
          <p:cNvPr id="15" name="Google Shape;169;g27fb0a1e8c5_0_174">
            <a:extLst>
              <a:ext uri="{FF2B5EF4-FFF2-40B4-BE49-F238E27FC236}">
                <a16:creationId xmlns:a16="http://schemas.microsoft.com/office/drawing/2014/main" id="{21D94B2F-86D8-4215-9B4B-2BB49CA66AC6}"/>
              </a:ext>
            </a:extLst>
          </p:cNvPr>
          <p:cNvSpPr/>
          <p:nvPr/>
        </p:nvSpPr>
        <p:spPr>
          <a:xfrm>
            <a:off x="609600" y="1345500"/>
            <a:ext cx="8663351" cy="4826700"/>
          </a:xfrm>
          <a:prstGeom prst="rect">
            <a:avLst/>
          </a:prstGeom>
          <a:noFill/>
          <a:ln w="12700" cap="flat" cmpd="sng">
            <a:solidFill>
              <a:srgbClr val="000000"/>
            </a:solidFill>
            <a:prstDash val="solid"/>
            <a:miter lim="800000"/>
            <a:headEnd type="none" w="sm" len="sm"/>
            <a:tailEnd type="none" w="sm" len="sm"/>
          </a:ln>
        </p:spPr>
        <p:txBody>
          <a:bodyPr spcFirstLastPara="1" wrap="square" lIns="457200" tIns="91425"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AWS Cloud</a:t>
            </a:r>
            <a:endParaRPr sz="1400" b="0" i="0" u="none" strike="noStrike" cap="none">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pic>
        <p:nvPicPr>
          <p:cNvPr id="17" name="Google Shape;171;g27fb0a1e8c5_0_174">
            <a:extLst>
              <a:ext uri="{FF2B5EF4-FFF2-40B4-BE49-F238E27FC236}">
                <a16:creationId xmlns:a16="http://schemas.microsoft.com/office/drawing/2014/main" id="{95F74E0A-0E13-4770-9F5B-25C678A25851}"/>
              </a:ext>
            </a:extLst>
          </p:cNvPr>
          <p:cNvPicPr preferRelativeResize="0"/>
          <p:nvPr/>
        </p:nvPicPr>
        <p:blipFill rotWithShape="1">
          <a:blip r:embed="rId3">
            <a:alphaModFix/>
          </a:blip>
          <a:srcRect/>
          <a:stretch/>
        </p:blipFill>
        <p:spPr>
          <a:xfrm>
            <a:off x="609619" y="1345458"/>
            <a:ext cx="308620" cy="320333"/>
          </a:xfrm>
          <a:prstGeom prst="rect">
            <a:avLst/>
          </a:prstGeom>
          <a:noFill/>
          <a:ln>
            <a:noFill/>
          </a:ln>
        </p:spPr>
      </p:pic>
      <p:sp>
        <p:nvSpPr>
          <p:cNvPr id="27" name="Google Shape;180;g27fb0a1e8c5_0_174">
            <a:extLst>
              <a:ext uri="{FF2B5EF4-FFF2-40B4-BE49-F238E27FC236}">
                <a16:creationId xmlns:a16="http://schemas.microsoft.com/office/drawing/2014/main" id="{693259D1-87A3-48F4-82D4-1355BB45DF3E}"/>
              </a:ext>
            </a:extLst>
          </p:cNvPr>
          <p:cNvSpPr/>
          <p:nvPr/>
        </p:nvSpPr>
        <p:spPr>
          <a:xfrm>
            <a:off x="2581163" y="1839421"/>
            <a:ext cx="1243714" cy="4102596"/>
          </a:xfrm>
          <a:prstGeom prst="rect">
            <a:avLst/>
          </a:prstGeom>
          <a:noFill/>
          <a:ln w="12700" cap="flat" cmpd="sng">
            <a:solidFill>
              <a:srgbClr val="5A6B86"/>
            </a:solidFill>
            <a:prstDash val="dash"/>
            <a:miter lim="800000"/>
            <a:headEnd type="none" w="sm" len="sm"/>
            <a:tailEnd type="none" w="sm" len="sm"/>
          </a:ln>
        </p:spPr>
        <p:txBody>
          <a:bodyPr spcFirstLastPara="1" wrap="square" lIns="91425" tIns="91425" rIns="91425" bIns="4570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050" i="0" u="none" strike="noStrike" cap="none" dirty="0">
                <a:solidFill>
                  <a:srgbClr val="191919"/>
                </a:solidFill>
                <a:latin typeface="Amazon Ember" panose="020B0603020204020204" pitchFamily="34" charset="0"/>
                <a:ea typeface="Amazon Ember" panose="020B0603020204020204" pitchFamily="34" charset="0"/>
                <a:cs typeface="Amazon Ember" panose="020B0603020204020204" pitchFamily="34" charset="0"/>
                <a:sym typeface="Arial"/>
              </a:rPr>
              <a:t>Parsing</a:t>
            </a:r>
            <a:endParaRPr sz="110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grpSp>
        <p:nvGrpSpPr>
          <p:cNvPr id="33" name="Google Shape;186;g27fb0a1e8c5_0_174">
            <a:extLst>
              <a:ext uri="{FF2B5EF4-FFF2-40B4-BE49-F238E27FC236}">
                <a16:creationId xmlns:a16="http://schemas.microsoft.com/office/drawing/2014/main" id="{54ADE5BD-C801-4BF3-A8F3-0AD8C1E40B69}"/>
              </a:ext>
            </a:extLst>
          </p:cNvPr>
          <p:cNvGrpSpPr/>
          <p:nvPr/>
        </p:nvGrpSpPr>
        <p:grpSpPr>
          <a:xfrm>
            <a:off x="995136" y="5181600"/>
            <a:ext cx="784033" cy="708761"/>
            <a:chOff x="2557384" y="3723872"/>
            <a:chExt cx="784033" cy="708761"/>
          </a:xfrm>
        </p:grpSpPr>
        <p:pic>
          <p:nvPicPr>
            <p:cNvPr id="34" name="Google Shape;187;g27fb0a1e8c5_0_174" descr="AWS Glue service icon.">
              <a:extLst>
                <a:ext uri="{FF2B5EF4-FFF2-40B4-BE49-F238E27FC236}">
                  <a16:creationId xmlns:a16="http://schemas.microsoft.com/office/drawing/2014/main" id="{D49B551B-5251-4F39-B258-472C65ED9134}"/>
                </a:ext>
              </a:extLst>
            </p:cNvPr>
            <p:cNvPicPr preferRelativeResize="0"/>
            <p:nvPr/>
          </p:nvPicPr>
          <p:blipFill rotWithShape="1">
            <a:blip r:embed="rId4">
              <a:alphaModFix/>
            </a:blip>
            <a:srcRect/>
            <a:stretch/>
          </p:blipFill>
          <p:spPr>
            <a:xfrm>
              <a:off x="2738867" y="3723872"/>
              <a:ext cx="457200" cy="457200"/>
            </a:xfrm>
            <a:prstGeom prst="rect">
              <a:avLst/>
            </a:prstGeom>
            <a:noFill/>
            <a:ln>
              <a:noFill/>
            </a:ln>
          </p:spPr>
        </p:pic>
        <p:sp>
          <p:nvSpPr>
            <p:cNvPr id="35" name="Google Shape;188;g27fb0a1e8c5_0_174">
              <a:extLst>
                <a:ext uri="{FF2B5EF4-FFF2-40B4-BE49-F238E27FC236}">
                  <a16:creationId xmlns:a16="http://schemas.microsoft.com/office/drawing/2014/main" id="{2AC78CB8-B963-4212-9A6A-5D7C9EAC06D9}"/>
                </a:ext>
              </a:extLst>
            </p:cNvPr>
            <p:cNvSpPr txBox="1"/>
            <p:nvPr/>
          </p:nvSpPr>
          <p:spPr>
            <a:xfrm>
              <a:off x="2557384" y="4201841"/>
              <a:ext cx="784033" cy="23079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AWS Glue</a:t>
              </a:r>
              <a:endParaRPr sz="11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grpSp>
      <p:grpSp>
        <p:nvGrpSpPr>
          <p:cNvPr id="39" name="Google Shape;192;g27fb0a1e8c5_0_174">
            <a:extLst>
              <a:ext uri="{FF2B5EF4-FFF2-40B4-BE49-F238E27FC236}">
                <a16:creationId xmlns:a16="http://schemas.microsoft.com/office/drawing/2014/main" id="{3A5946CC-5FB2-4C0F-BCE8-C5E0E7D90781}"/>
              </a:ext>
            </a:extLst>
          </p:cNvPr>
          <p:cNvGrpSpPr/>
          <p:nvPr/>
        </p:nvGrpSpPr>
        <p:grpSpPr>
          <a:xfrm>
            <a:off x="926839" y="4197887"/>
            <a:ext cx="920626" cy="682446"/>
            <a:chOff x="692762" y="1769053"/>
            <a:chExt cx="920626" cy="682446"/>
          </a:xfrm>
        </p:grpSpPr>
        <p:pic>
          <p:nvPicPr>
            <p:cNvPr id="40" name="Google Shape;193;g27fb0a1e8c5_0_174" descr="Amazon Managed Streaming for Apache Kafka (Amazon MSK) service icon.">
              <a:extLst>
                <a:ext uri="{FF2B5EF4-FFF2-40B4-BE49-F238E27FC236}">
                  <a16:creationId xmlns:a16="http://schemas.microsoft.com/office/drawing/2014/main" id="{3E013851-41A4-41FD-A45D-9244713C9B2C}"/>
                </a:ext>
              </a:extLst>
            </p:cNvPr>
            <p:cNvPicPr preferRelativeResize="0"/>
            <p:nvPr/>
          </p:nvPicPr>
          <p:blipFill rotWithShape="1">
            <a:blip r:embed="rId5">
              <a:alphaModFix/>
            </a:blip>
            <a:srcRect/>
            <a:stretch/>
          </p:blipFill>
          <p:spPr>
            <a:xfrm>
              <a:off x="927457" y="1769053"/>
              <a:ext cx="457200" cy="457200"/>
            </a:xfrm>
            <a:prstGeom prst="rect">
              <a:avLst/>
            </a:prstGeom>
            <a:noFill/>
            <a:ln>
              <a:noFill/>
            </a:ln>
          </p:spPr>
        </p:pic>
        <p:sp>
          <p:nvSpPr>
            <p:cNvPr id="41" name="Google Shape;194;g27fb0a1e8c5_0_174">
              <a:extLst>
                <a:ext uri="{FF2B5EF4-FFF2-40B4-BE49-F238E27FC236}">
                  <a16:creationId xmlns:a16="http://schemas.microsoft.com/office/drawing/2014/main" id="{379FF7DF-5E22-4C09-BF44-6C2A0C3E2708}"/>
                </a:ext>
              </a:extLst>
            </p:cNvPr>
            <p:cNvSpPr txBox="1"/>
            <p:nvPr/>
          </p:nvSpPr>
          <p:spPr>
            <a:xfrm>
              <a:off x="692762" y="2220707"/>
              <a:ext cx="920626" cy="23079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Amazon MSK</a:t>
              </a:r>
              <a:endParaRPr sz="11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grpSp>
      <p:sp>
        <p:nvSpPr>
          <p:cNvPr id="42" name="Google Shape;195;g27fb0a1e8c5_0_174">
            <a:extLst>
              <a:ext uri="{FF2B5EF4-FFF2-40B4-BE49-F238E27FC236}">
                <a16:creationId xmlns:a16="http://schemas.microsoft.com/office/drawing/2014/main" id="{941149E5-D213-4F6C-9686-A02D5EB2B1E9}"/>
              </a:ext>
            </a:extLst>
          </p:cNvPr>
          <p:cNvSpPr/>
          <p:nvPr/>
        </p:nvSpPr>
        <p:spPr>
          <a:xfrm>
            <a:off x="2183800" y="3649763"/>
            <a:ext cx="274200" cy="274200"/>
          </a:xfrm>
          <a:prstGeom prst="ellipse">
            <a:avLst/>
          </a:prstGeom>
          <a:solidFill>
            <a:srgbClr val="000000"/>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dirty="0">
                <a:solidFill>
                  <a:srgbClr val="FFFFFF"/>
                </a:solidFill>
                <a:latin typeface="Amazon Ember" panose="020B0603020204020204" pitchFamily="34" charset="0"/>
                <a:ea typeface="Amazon Ember" panose="020B0603020204020204" pitchFamily="34" charset="0"/>
                <a:cs typeface="Amazon Ember" panose="020B0603020204020204" pitchFamily="34" charset="0"/>
                <a:sym typeface="Arial"/>
              </a:rPr>
              <a:t>2</a:t>
            </a:r>
            <a:endParaRPr sz="14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cxnSp>
        <p:nvCxnSpPr>
          <p:cNvPr id="43" name="Google Shape;196;g27fb0a1e8c5_0_174">
            <a:extLst>
              <a:ext uri="{FF2B5EF4-FFF2-40B4-BE49-F238E27FC236}">
                <a16:creationId xmlns:a16="http://schemas.microsoft.com/office/drawing/2014/main" id="{BFE41748-8857-4457-848C-5767DFA3540F}"/>
              </a:ext>
            </a:extLst>
          </p:cNvPr>
          <p:cNvCxnSpPr>
            <a:cxnSpLocks/>
            <a:stCxn id="101" idx="0"/>
            <a:endCxn id="80" idx="2"/>
          </p:cNvCxnSpPr>
          <p:nvPr/>
        </p:nvCxnSpPr>
        <p:spPr>
          <a:xfrm flipV="1">
            <a:off x="3186098" y="3124200"/>
            <a:ext cx="1677" cy="488728"/>
          </a:xfrm>
          <a:prstGeom prst="straightConnector1">
            <a:avLst/>
          </a:prstGeom>
          <a:noFill/>
          <a:ln w="12700" cap="flat" cmpd="sng">
            <a:solidFill>
              <a:srgbClr val="000000"/>
            </a:solidFill>
            <a:prstDash val="solid"/>
            <a:round/>
            <a:headEnd type="none" w="sm" len="sm"/>
            <a:tailEnd type="arrow" w="med" len="sm"/>
          </a:ln>
        </p:spPr>
      </p:cxnSp>
      <p:cxnSp>
        <p:nvCxnSpPr>
          <p:cNvPr id="44" name="Google Shape;197;g27fb0a1e8c5_0_174">
            <a:extLst>
              <a:ext uri="{FF2B5EF4-FFF2-40B4-BE49-F238E27FC236}">
                <a16:creationId xmlns:a16="http://schemas.microsoft.com/office/drawing/2014/main" id="{13B0768B-96AC-41CA-8416-07F526BBA4E5}"/>
              </a:ext>
            </a:extLst>
          </p:cNvPr>
          <p:cNvCxnSpPr>
            <a:cxnSpLocks/>
            <a:stCxn id="621" idx="1"/>
            <a:endCxn id="75" idx="3"/>
          </p:cNvCxnSpPr>
          <p:nvPr/>
        </p:nvCxnSpPr>
        <p:spPr>
          <a:xfrm rot="10800000" flipV="1">
            <a:off x="5291158" y="2610294"/>
            <a:ext cx="1218761" cy="1476789"/>
          </a:xfrm>
          <a:prstGeom prst="bentConnector3">
            <a:avLst>
              <a:gd name="adj1" fmla="val 61143"/>
            </a:avLst>
          </a:prstGeom>
          <a:noFill/>
          <a:ln w="12700" cap="flat" cmpd="sng">
            <a:solidFill>
              <a:srgbClr val="000000"/>
            </a:solidFill>
            <a:prstDash val="solid"/>
            <a:round/>
            <a:headEnd type="none" w="sm" len="sm"/>
            <a:tailEnd type="arrow" w="med" len="sm"/>
          </a:ln>
        </p:spPr>
      </p:cxnSp>
      <p:cxnSp>
        <p:nvCxnSpPr>
          <p:cNvPr id="45" name="Google Shape;198;g27fb0a1e8c5_0_174">
            <a:extLst>
              <a:ext uri="{FF2B5EF4-FFF2-40B4-BE49-F238E27FC236}">
                <a16:creationId xmlns:a16="http://schemas.microsoft.com/office/drawing/2014/main" id="{95E4FDA6-404E-41F4-B3C8-2D4FDAE45AF1}"/>
              </a:ext>
            </a:extLst>
          </p:cNvPr>
          <p:cNvCxnSpPr>
            <a:cxnSpLocks/>
          </p:cNvCxnSpPr>
          <p:nvPr/>
        </p:nvCxnSpPr>
        <p:spPr>
          <a:xfrm>
            <a:off x="1750685" y="3962400"/>
            <a:ext cx="994550" cy="0"/>
          </a:xfrm>
          <a:prstGeom prst="straightConnector1">
            <a:avLst/>
          </a:prstGeom>
          <a:noFill/>
          <a:ln w="12700" cap="flat" cmpd="sng">
            <a:solidFill>
              <a:srgbClr val="000000"/>
            </a:solidFill>
            <a:prstDash val="solid"/>
            <a:round/>
            <a:headEnd type="none" w="sm" len="sm"/>
            <a:tailEnd type="arrow" w="med" len="sm"/>
          </a:ln>
        </p:spPr>
      </p:cxnSp>
      <p:grpSp>
        <p:nvGrpSpPr>
          <p:cNvPr id="125" name="Group 124">
            <a:extLst>
              <a:ext uri="{FF2B5EF4-FFF2-40B4-BE49-F238E27FC236}">
                <a16:creationId xmlns:a16="http://schemas.microsoft.com/office/drawing/2014/main" id="{61A2B9BA-83CF-37E4-6570-C0BC8E0BF354}"/>
              </a:ext>
            </a:extLst>
          </p:cNvPr>
          <p:cNvGrpSpPr/>
          <p:nvPr/>
        </p:nvGrpSpPr>
        <p:grpSpPr>
          <a:xfrm>
            <a:off x="2883124" y="4953000"/>
            <a:ext cx="609300" cy="916420"/>
            <a:chOff x="2961359" y="4564110"/>
            <a:chExt cx="609300" cy="916420"/>
          </a:xfrm>
        </p:grpSpPr>
        <p:pic>
          <p:nvPicPr>
            <p:cNvPr id="46" name="Google Shape;199;g27fb0a1e8c5_0_174" descr="Amazon Bedrock service icon.">
              <a:extLst>
                <a:ext uri="{FF2B5EF4-FFF2-40B4-BE49-F238E27FC236}">
                  <a16:creationId xmlns:a16="http://schemas.microsoft.com/office/drawing/2014/main" id="{A7B4C28E-766E-44C0-BF4E-A56C667088A4}"/>
                </a:ext>
              </a:extLst>
            </p:cNvPr>
            <p:cNvPicPr preferRelativeResize="0"/>
            <p:nvPr/>
          </p:nvPicPr>
          <p:blipFill rotWithShape="1">
            <a:blip r:embed="rId6">
              <a:alphaModFix/>
            </a:blip>
            <a:srcRect/>
            <a:stretch/>
          </p:blipFill>
          <p:spPr>
            <a:xfrm>
              <a:off x="3007587" y="4564110"/>
              <a:ext cx="516845" cy="516845"/>
            </a:xfrm>
            <a:prstGeom prst="rect">
              <a:avLst/>
            </a:prstGeom>
            <a:noFill/>
            <a:ln>
              <a:noFill/>
            </a:ln>
          </p:spPr>
        </p:pic>
        <p:sp>
          <p:nvSpPr>
            <p:cNvPr id="47" name="Google Shape;200;g27fb0a1e8c5_0_174">
              <a:extLst>
                <a:ext uri="{FF2B5EF4-FFF2-40B4-BE49-F238E27FC236}">
                  <a16:creationId xmlns:a16="http://schemas.microsoft.com/office/drawing/2014/main" id="{742CEA87-E5C2-4477-8B25-57119DC7B942}"/>
                </a:ext>
              </a:extLst>
            </p:cNvPr>
            <p:cNvSpPr txBox="1"/>
            <p:nvPr/>
          </p:nvSpPr>
          <p:spPr>
            <a:xfrm>
              <a:off x="2961359" y="5111239"/>
              <a:ext cx="609300"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Amazon Bedrock</a:t>
              </a:r>
              <a:endParaRPr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grpSp>
      <p:sp>
        <p:nvSpPr>
          <p:cNvPr id="50" name="Google Shape;203;g27fb0a1e8c5_0_174">
            <a:extLst>
              <a:ext uri="{FF2B5EF4-FFF2-40B4-BE49-F238E27FC236}">
                <a16:creationId xmlns:a16="http://schemas.microsoft.com/office/drawing/2014/main" id="{0C06B5B4-809E-4F0C-9D75-86CFB9FC2A41}"/>
              </a:ext>
            </a:extLst>
          </p:cNvPr>
          <p:cNvSpPr/>
          <p:nvPr/>
        </p:nvSpPr>
        <p:spPr>
          <a:xfrm>
            <a:off x="2699621" y="2137709"/>
            <a:ext cx="274200" cy="274200"/>
          </a:xfrm>
          <a:prstGeom prst="ellipse">
            <a:avLst/>
          </a:prstGeom>
          <a:solidFill>
            <a:srgbClr val="000000"/>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FFFFFF"/>
                </a:solidFill>
                <a:latin typeface="Amazon Ember" panose="020B0603020204020204" pitchFamily="34" charset="0"/>
                <a:ea typeface="Amazon Ember" panose="020B0603020204020204" pitchFamily="34" charset="0"/>
                <a:cs typeface="Amazon Ember" panose="020B0603020204020204" pitchFamily="34" charset="0"/>
                <a:sym typeface="Arial"/>
              </a:rPr>
              <a:t>3</a:t>
            </a:r>
            <a:endParaRPr sz="1400" b="0" i="0" u="none" strike="noStrike" cap="none">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pic>
        <p:nvPicPr>
          <p:cNvPr id="56" name="Google Shape;209;g27fb0a1e8c5_0_174">
            <a:extLst>
              <a:ext uri="{FF2B5EF4-FFF2-40B4-BE49-F238E27FC236}">
                <a16:creationId xmlns:a16="http://schemas.microsoft.com/office/drawing/2014/main" id="{591A6A66-624C-4D1E-9DAF-C7E2981E4FB1}"/>
              </a:ext>
            </a:extLst>
          </p:cNvPr>
          <p:cNvPicPr preferRelativeResize="0"/>
          <p:nvPr/>
        </p:nvPicPr>
        <p:blipFill rotWithShape="1">
          <a:blip r:embed="rId7">
            <a:alphaModFix/>
          </a:blip>
          <a:srcRect/>
          <a:stretch/>
        </p:blipFill>
        <p:spPr>
          <a:xfrm>
            <a:off x="4552064" y="2133600"/>
            <a:ext cx="898126" cy="320325"/>
          </a:xfrm>
          <a:prstGeom prst="rect">
            <a:avLst/>
          </a:prstGeom>
          <a:noFill/>
          <a:ln>
            <a:noFill/>
          </a:ln>
        </p:spPr>
      </p:pic>
      <p:grpSp>
        <p:nvGrpSpPr>
          <p:cNvPr id="119" name="Group 118">
            <a:extLst>
              <a:ext uri="{FF2B5EF4-FFF2-40B4-BE49-F238E27FC236}">
                <a16:creationId xmlns:a16="http://schemas.microsoft.com/office/drawing/2014/main" id="{C2C58F0A-4869-7B3F-4676-4C40F8AB3889}"/>
              </a:ext>
            </a:extLst>
          </p:cNvPr>
          <p:cNvGrpSpPr/>
          <p:nvPr/>
        </p:nvGrpSpPr>
        <p:grpSpPr>
          <a:xfrm>
            <a:off x="4515855" y="3818359"/>
            <a:ext cx="970545" cy="747857"/>
            <a:chOff x="4668255" y="3474946"/>
            <a:chExt cx="970545" cy="747857"/>
          </a:xfrm>
        </p:grpSpPr>
        <p:sp>
          <p:nvSpPr>
            <p:cNvPr id="55" name="Google Shape;208;g27fb0a1e8c5_0_174">
              <a:extLst>
                <a:ext uri="{FF2B5EF4-FFF2-40B4-BE49-F238E27FC236}">
                  <a16:creationId xmlns:a16="http://schemas.microsoft.com/office/drawing/2014/main" id="{38CFACC8-E94F-47A1-BC77-DCFD618F2F98}"/>
                </a:ext>
              </a:extLst>
            </p:cNvPr>
            <p:cNvSpPr txBox="1"/>
            <p:nvPr/>
          </p:nvSpPr>
          <p:spPr>
            <a:xfrm>
              <a:off x="4668255" y="3992011"/>
              <a:ext cx="970545" cy="23079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Graph Database</a:t>
              </a:r>
              <a:endParaRPr sz="11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pic>
          <p:nvPicPr>
            <p:cNvPr id="75" name="Google Shape;228;g27fb0a1e8c5_0_174">
              <a:extLst>
                <a:ext uri="{FF2B5EF4-FFF2-40B4-BE49-F238E27FC236}">
                  <a16:creationId xmlns:a16="http://schemas.microsoft.com/office/drawing/2014/main" id="{B17AD7A2-0EA1-4822-ACA9-B17C9364C4CB}"/>
                </a:ext>
              </a:extLst>
            </p:cNvPr>
            <p:cNvPicPr preferRelativeResize="0"/>
            <p:nvPr/>
          </p:nvPicPr>
          <p:blipFill rotWithShape="1">
            <a:blip r:embed="rId8">
              <a:alphaModFix/>
            </a:blip>
            <a:srcRect/>
            <a:stretch/>
          </p:blipFill>
          <p:spPr>
            <a:xfrm>
              <a:off x="4906107" y="3474946"/>
              <a:ext cx="537450" cy="537450"/>
            </a:xfrm>
            <a:prstGeom prst="rect">
              <a:avLst/>
            </a:prstGeom>
            <a:noFill/>
            <a:ln>
              <a:noFill/>
            </a:ln>
          </p:spPr>
        </p:pic>
      </p:grpSp>
      <p:grpSp>
        <p:nvGrpSpPr>
          <p:cNvPr id="120" name="Group 119">
            <a:extLst>
              <a:ext uri="{FF2B5EF4-FFF2-40B4-BE49-F238E27FC236}">
                <a16:creationId xmlns:a16="http://schemas.microsoft.com/office/drawing/2014/main" id="{4CE51ADB-5BBF-0558-2C87-B14BB1C5850E}"/>
              </a:ext>
            </a:extLst>
          </p:cNvPr>
          <p:cNvGrpSpPr/>
          <p:nvPr/>
        </p:nvGrpSpPr>
        <p:grpSpPr>
          <a:xfrm>
            <a:off x="4555440" y="5009436"/>
            <a:ext cx="891375" cy="857964"/>
            <a:chOff x="4662954" y="4309686"/>
            <a:chExt cx="891375" cy="857964"/>
          </a:xfrm>
        </p:grpSpPr>
        <p:sp>
          <p:nvSpPr>
            <p:cNvPr id="54" name="Google Shape;207;g27fb0a1e8c5_0_174">
              <a:extLst>
                <a:ext uri="{FF2B5EF4-FFF2-40B4-BE49-F238E27FC236}">
                  <a16:creationId xmlns:a16="http://schemas.microsoft.com/office/drawing/2014/main" id="{26F5AD06-AB44-4E1F-9D00-EF8E1F76EC30}"/>
                </a:ext>
              </a:extLst>
            </p:cNvPr>
            <p:cNvSpPr txBox="1"/>
            <p:nvPr/>
          </p:nvSpPr>
          <p:spPr>
            <a:xfrm>
              <a:off x="4662954" y="4798359"/>
              <a:ext cx="891375"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Graph Data Science</a:t>
              </a:r>
              <a:endParaRPr sz="11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pic>
          <p:nvPicPr>
            <p:cNvPr id="76" name="Google Shape;229;g27fb0a1e8c5_0_174">
              <a:extLst>
                <a:ext uri="{FF2B5EF4-FFF2-40B4-BE49-F238E27FC236}">
                  <a16:creationId xmlns:a16="http://schemas.microsoft.com/office/drawing/2014/main" id="{1050C544-060A-4BBC-ACEB-EED0008DB558}"/>
                </a:ext>
              </a:extLst>
            </p:cNvPr>
            <p:cNvPicPr preferRelativeResize="0"/>
            <p:nvPr/>
          </p:nvPicPr>
          <p:blipFill rotWithShape="1">
            <a:blip r:embed="rId9">
              <a:alphaModFix/>
            </a:blip>
            <a:srcRect/>
            <a:stretch/>
          </p:blipFill>
          <p:spPr>
            <a:xfrm>
              <a:off x="4837485" y="4309686"/>
              <a:ext cx="502000" cy="502000"/>
            </a:xfrm>
            <a:prstGeom prst="rect">
              <a:avLst/>
            </a:prstGeom>
            <a:noFill/>
            <a:ln>
              <a:noFill/>
            </a:ln>
          </p:spPr>
        </p:pic>
      </p:grpSp>
      <p:grpSp>
        <p:nvGrpSpPr>
          <p:cNvPr id="123" name="Group 122">
            <a:extLst>
              <a:ext uri="{FF2B5EF4-FFF2-40B4-BE49-F238E27FC236}">
                <a16:creationId xmlns:a16="http://schemas.microsoft.com/office/drawing/2014/main" id="{3329F1C3-0727-F26B-9778-868A0CF5A63D}"/>
              </a:ext>
            </a:extLst>
          </p:cNvPr>
          <p:cNvGrpSpPr/>
          <p:nvPr/>
        </p:nvGrpSpPr>
        <p:grpSpPr>
          <a:xfrm>
            <a:off x="2667000" y="2343694"/>
            <a:ext cx="1041549" cy="780506"/>
            <a:chOff x="2745235" y="2619238"/>
            <a:chExt cx="1041549" cy="780506"/>
          </a:xfrm>
        </p:grpSpPr>
        <p:pic>
          <p:nvPicPr>
            <p:cNvPr id="79" name="Google Shape;232;g27fb0a1e8c5_0_174">
              <a:extLst>
                <a:ext uri="{FF2B5EF4-FFF2-40B4-BE49-F238E27FC236}">
                  <a16:creationId xmlns:a16="http://schemas.microsoft.com/office/drawing/2014/main" id="{152332BD-E871-4B22-8ABF-78FB11D3B1D6}"/>
                </a:ext>
              </a:extLst>
            </p:cNvPr>
            <p:cNvPicPr preferRelativeResize="0"/>
            <p:nvPr/>
          </p:nvPicPr>
          <p:blipFill rotWithShape="1">
            <a:blip r:embed="rId10">
              <a:alphaModFix/>
            </a:blip>
            <a:srcRect/>
            <a:stretch/>
          </p:blipFill>
          <p:spPr>
            <a:xfrm>
              <a:off x="2997284" y="2619238"/>
              <a:ext cx="537450" cy="537450"/>
            </a:xfrm>
            <a:prstGeom prst="rect">
              <a:avLst/>
            </a:prstGeom>
            <a:noFill/>
            <a:ln>
              <a:noFill/>
            </a:ln>
          </p:spPr>
        </p:pic>
        <p:sp>
          <p:nvSpPr>
            <p:cNvPr id="80" name="Google Shape;233;g27fb0a1e8c5_0_174">
              <a:extLst>
                <a:ext uri="{FF2B5EF4-FFF2-40B4-BE49-F238E27FC236}">
                  <a16:creationId xmlns:a16="http://schemas.microsoft.com/office/drawing/2014/main" id="{7287EB52-9B2B-4578-9F80-676A2EEBC864}"/>
                </a:ext>
              </a:extLst>
            </p:cNvPr>
            <p:cNvSpPr txBox="1"/>
            <p:nvPr/>
          </p:nvSpPr>
          <p:spPr>
            <a:xfrm>
              <a:off x="2745235" y="3168952"/>
              <a:ext cx="1041549" cy="23079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Neo4j driver</a:t>
              </a:r>
              <a:endParaRPr sz="11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grpSp>
      <p:grpSp>
        <p:nvGrpSpPr>
          <p:cNvPr id="583" name="Group 582">
            <a:extLst>
              <a:ext uri="{FF2B5EF4-FFF2-40B4-BE49-F238E27FC236}">
                <a16:creationId xmlns:a16="http://schemas.microsoft.com/office/drawing/2014/main" id="{AE664641-6A35-08D6-07BF-F7224EBAC86C}"/>
              </a:ext>
            </a:extLst>
          </p:cNvPr>
          <p:cNvGrpSpPr/>
          <p:nvPr/>
        </p:nvGrpSpPr>
        <p:grpSpPr>
          <a:xfrm>
            <a:off x="8116626" y="2514600"/>
            <a:ext cx="898200" cy="689039"/>
            <a:chOff x="8316130" y="3002184"/>
            <a:chExt cx="898200" cy="689039"/>
          </a:xfrm>
        </p:grpSpPr>
        <p:pic>
          <p:nvPicPr>
            <p:cNvPr id="96" name="Google Shape;249;g27fb0a1e8c5_0_174" descr="AWS Lambda service icon.">
              <a:extLst>
                <a:ext uri="{FF2B5EF4-FFF2-40B4-BE49-F238E27FC236}">
                  <a16:creationId xmlns:a16="http://schemas.microsoft.com/office/drawing/2014/main" id="{95C442C0-E32C-4B41-B2D4-D87EA5A1A368}"/>
                </a:ext>
              </a:extLst>
            </p:cNvPr>
            <p:cNvPicPr preferRelativeResize="0"/>
            <p:nvPr/>
          </p:nvPicPr>
          <p:blipFill rotWithShape="1">
            <a:blip r:embed="rId11">
              <a:alphaModFix/>
            </a:blip>
            <a:srcRect/>
            <a:stretch/>
          </p:blipFill>
          <p:spPr>
            <a:xfrm>
              <a:off x="8529725" y="3002184"/>
              <a:ext cx="457200" cy="457200"/>
            </a:xfrm>
            <a:prstGeom prst="rect">
              <a:avLst/>
            </a:prstGeom>
            <a:noFill/>
            <a:ln>
              <a:noFill/>
            </a:ln>
          </p:spPr>
        </p:pic>
        <p:sp>
          <p:nvSpPr>
            <p:cNvPr id="97" name="Google Shape;250;g27fb0a1e8c5_0_174">
              <a:extLst>
                <a:ext uri="{FF2B5EF4-FFF2-40B4-BE49-F238E27FC236}">
                  <a16:creationId xmlns:a16="http://schemas.microsoft.com/office/drawing/2014/main" id="{C42DC0A8-46B7-4456-8050-A4D5BCB7BDBE}"/>
                </a:ext>
              </a:extLst>
            </p:cNvPr>
            <p:cNvSpPr txBox="1"/>
            <p:nvPr/>
          </p:nvSpPr>
          <p:spPr>
            <a:xfrm>
              <a:off x="8316130" y="3460431"/>
              <a:ext cx="898200" cy="23079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AWS Lambda</a:t>
              </a:r>
              <a:endParaRPr sz="11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grpSp>
      <p:sp>
        <p:nvSpPr>
          <p:cNvPr id="99" name="object 12">
            <a:extLst>
              <a:ext uri="{FF2B5EF4-FFF2-40B4-BE49-F238E27FC236}">
                <a16:creationId xmlns:a16="http://schemas.microsoft.com/office/drawing/2014/main" id="{2D21D1DD-2E11-4F75-B884-C8DF5B2D01A6}"/>
              </a:ext>
            </a:extLst>
          </p:cNvPr>
          <p:cNvSpPr txBox="1">
            <a:spLocks/>
          </p:cNvSpPr>
          <p:nvPr/>
        </p:nvSpPr>
        <p:spPr>
          <a:xfrm>
            <a:off x="140617" y="641848"/>
            <a:ext cx="8682203" cy="408958"/>
          </a:xfrm>
          <a:prstGeom prst="rect">
            <a:avLst/>
          </a:prstGeom>
        </p:spPr>
        <p:txBody>
          <a:bodyPr vert="horz" wrap="square" lIns="0" tIns="52705"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nSpc>
                <a:spcPct val="70000"/>
              </a:lnSpc>
              <a:spcBef>
                <a:spcPts val="0"/>
              </a:spcBef>
              <a:buClr>
                <a:schemeClr val="dk1"/>
              </a:buClr>
              <a:buSzPts val="3740"/>
            </a:pPr>
            <a:r>
              <a:rPr lang="en-US" sz="1600" dirty="0">
                <a:solidFill>
                  <a:schemeClr val="dk1"/>
                </a:solidFill>
                <a:latin typeface="Amazon Ember" panose="020B0603020204020204" pitchFamily="34" charset="0"/>
                <a:ea typeface="Amazon Ember" panose="020B0603020204020204" pitchFamily="34" charset="0"/>
                <a:cs typeface="Amazon Ember" panose="020B0603020204020204" pitchFamily="34" charset="0"/>
                <a:sym typeface="Arial"/>
              </a:rPr>
              <a:t>This reference architecture demonstrates how AWS services and Neo4j can be used to create knowledge graphs.  Those graphs can then be used in a GraphRAG architecture.</a:t>
            </a:r>
            <a:endParaRPr lang="en-US" sz="100"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sp>
        <p:nvSpPr>
          <p:cNvPr id="135" name="Google Shape;202;g27fb0a1e8c5_0_174">
            <a:extLst>
              <a:ext uri="{FF2B5EF4-FFF2-40B4-BE49-F238E27FC236}">
                <a16:creationId xmlns:a16="http://schemas.microsoft.com/office/drawing/2014/main" id="{6FF2467F-D2B8-4ABB-AB0F-0A2F3BB59A9C}"/>
              </a:ext>
            </a:extLst>
          </p:cNvPr>
          <p:cNvSpPr/>
          <p:nvPr/>
        </p:nvSpPr>
        <p:spPr>
          <a:xfrm>
            <a:off x="9346730" y="2412012"/>
            <a:ext cx="274200" cy="274200"/>
          </a:xfrm>
          <a:prstGeom prst="ellipse">
            <a:avLst/>
          </a:prstGeom>
          <a:solidFill>
            <a:srgbClr val="000000"/>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FFFFFF"/>
                </a:solidFill>
                <a:latin typeface="Amazon Ember" panose="020B0603020204020204" pitchFamily="34" charset="0"/>
                <a:ea typeface="Amazon Ember" panose="020B0603020204020204" pitchFamily="34" charset="0"/>
                <a:cs typeface="Amazon Ember" panose="020B0603020204020204" pitchFamily="34" charset="0"/>
                <a:sym typeface="Arial"/>
              </a:rPr>
              <a:t>4</a:t>
            </a:r>
            <a:endParaRPr sz="1400" b="0" i="0" u="none" strike="noStrike" cap="none">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sp>
        <p:nvSpPr>
          <p:cNvPr id="137" name="Google Shape;204;g27fb0a1e8c5_0_174">
            <a:extLst>
              <a:ext uri="{FF2B5EF4-FFF2-40B4-BE49-F238E27FC236}">
                <a16:creationId xmlns:a16="http://schemas.microsoft.com/office/drawing/2014/main" id="{C3B6D363-F46F-47C0-885A-E5D3A7778AE0}"/>
              </a:ext>
            </a:extLst>
          </p:cNvPr>
          <p:cNvSpPr/>
          <p:nvPr/>
        </p:nvSpPr>
        <p:spPr>
          <a:xfrm>
            <a:off x="9346427" y="3092240"/>
            <a:ext cx="274200" cy="274200"/>
          </a:xfrm>
          <a:prstGeom prst="ellipse">
            <a:avLst/>
          </a:prstGeom>
          <a:solidFill>
            <a:srgbClr val="000000"/>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FFFFFF"/>
                </a:solidFill>
                <a:latin typeface="Amazon Ember" panose="020B0603020204020204" pitchFamily="34" charset="0"/>
                <a:ea typeface="Amazon Ember" panose="020B0603020204020204" pitchFamily="34" charset="0"/>
                <a:cs typeface="Amazon Ember" panose="020B0603020204020204" pitchFamily="34" charset="0"/>
                <a:sym typeface="Arial"/>
              </a:rPr>
              <a:t>5</a:t>
            </a:r>
            <a:endParaRPr sz="1400" b="0" i="0" u="none" strike="noStrike" cap="none">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sp>
        <p:nvSpPr>
          <p:cNvPr id="138" name="Google Shape;215;g27fb0a1e8c5_0_174">
            <a:extLst>
              <a:ext uri="{FF2B5EF4-FFF2-40B4-BE49-F238E27FC236}">
                <a16:creationId xmlns:a16="http://schemas.microsoft.com/office/drawing/2014/main" id="{967CBF4E-58B6-48DD-9CA3-987F58893892}"/>
              </a:ext>
            </a:extLst>
          </p:cNvPr>
          <p:cNvSpPr/>
          <p:nvPr/>
        </p:nvSpPr>
        <p:spPr>
          <a:xfrm>
            <a:off x="9353769" y="3560752"/>
            <a:ext cx="274200" cy="274200"/>
          </a:xfrm>
          <a:prstGeom prst="ellipse">
            <a:avLst/>
          </a:prstGeom>
          <a:solidFill>
            <a:srgbClr val="000000"/>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dirty="0">
                <a:solidFill>
                  <a:srgbClr val="FFFFFF"/>
                </a:solidFill>
                <a:latin typeface="Amazon Ember" panose="020B0603020204020204" pitchFamily="34" charset="0"/>
                <a:ea typeface="Amazon Ember" panose="020B0603020204020204" pitchFamily="34" charset="0"/>
                <a:cs typeface="Amazon Ember" panose="020B0603020204020204" pitchFamily="34" charset="0"/>
                <a:sym typeface="Arial"/>
              </a:rPr>
              <a:t>6</a:t>
            </a:r>
            <a:endParaRPr sz="14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sp>
        <p:nvSpPr>
          <p:cNvPr id="139" name="Google Shape;218;g27fb0a1e8c5_0_174">
            <a:extLst>
              <a:ext uri="{FF2B5EF4-FFF2-40B4-BE49-F238E27FC236}">
                <a16:creationId xmlns:a16="http://schemas.microsoft.com/office/drawing/2014/main" id="{A5E32F3B-975F-42EB-9F23-EE693EAF7C16}"/>
              </a:ext>
            </a:extLst>
          </p:cNvPr>
          <p:cNvSpPr/>
          <p:nvPr/>
        </p:nvSpPr>
        <p:spPr>
          <a:xfrm>
            <a:off x="9336301" y="5667272"/>
            <a:ext cx="274200" cy="279108"/>
          </a:xfrm>
          <a:prstGeom prst="ellipse">
            <a:avLst/>
          </a:prstGeom>
          <a:solidFill>
            <a:srgbClr val="000000"/>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dirty="0">
                <a:solidFill>
                  <a:srgbClr val="FFFFFF"/>
                </a:solidFill>
                <a:latin typeface="Amazon Ember" panose="020B0603020204020204" pitchFamily="34" charset="0"/>
                <a:ea typeface="Amazon Ember" panose="020B0603020204020204" pitchFamily="34" charset="0"/>
                <a:cs typeface="Amazon Ember" panose="020B0603020204020204" pitchFamily="34" charset="0"/>
                <a:sym typeface="Arial"/>
              </a:rPr>
              <a:t>8</a:t>
            </a:r>
            <a:endParaRPr sz="14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sp>
        <p:nvSpPr>
          <p:cNvPr id="140" name="Google Shape;219;g27fb0a1e8c5_0_174">
            <a:extLst>
              <a:ext uri="{FF2B5EF4-FFF2-40B4-BE49-F238E27FC236}">
                <a16:creationId xmlns:a16="http://schemas.microsoft.com/office/drawing/2014/main" id="{A13A66B0-B613-4613-A2D4-DA130BE21B28}"/>
              </a:ext>
            </a:extLst>
          </p:cNvPr>
          <p:cNvSpPr/>
          <p:nvPr/>
        </p:nvSpPr>
        <p:spPr>
          <a:xfrm>
            <a:off x="9353769" y="6126276"/>
            <a:ext cx="274200" cy="274200"/>
          </a:xfrm>
          <a:prstGeom prst="ellipse">
            <a:avLst/>
          </a:prstGeom>
          <a:solidFill>
            <a:srgbClr val="000000"/>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1" dirty="0">
                <a:solidFill>
                  <a:srgbClr val="FFFFFF"/>
                </a:solidFill>
                <a:latin typeface="Amazon Ember" panose="020B0603020204020204" pitchFamily="34" charset="0"/>
                <a:ea typeface="Amazon Ember" panose="020B0603020204020204" pitchFamily="34" charset="0"/>
                <a:cs typeface="Amazon Ember" panose="020B0603020204020204" pitchFamily="34" charset="0"/>
                <a:sym typeface="Arial"/>
              </a:rPr>
              <a:t>9</a:t>
            </a:r>
            <a:endParaRPr sz="14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grpSp>
        <p:nvGrpSpPr>
          <p:cNvPr id="117" name="Group 116">
            <a:extLst>
              <a:ext uri="{FF2B5EF4-FFF2-40B4-BE49-F238E27FC236}">
                <a16:creationId xmlns:a16="http://schemas.microsoft.com/office/drawing/2014/main" id="{44695EEC-B4D2-54EC-16C9-4869805F739B}"/>
              </a:ext>
            </a:extLst>
          </p:cNvPr>
          <p:cNvGrpSpPr/>
          <p:nvPr/>
        </p:nvGrpSpPr>
        <p:grpSpPr>
          <a:xfrm>
            <a:off x="1005195" y="3218310"/>
            <a:ext cx="763915" cy="678311"/>
            <a:chOff x="1020190" y="3284231"/>
            <a:chExt cx="763915" cy="678311"/>
          </a:xfrm>
        </p:grpSpPr>
        <p:pic>
          <p:nvPicPr>
            <p:cNvPr id="10" name="Graphic 8" descr="Amazon Simple Storage Service (Amazon S3) service icon.">
              <a:extLst>
                <a:ext uri="{FF2B5EF4-FFF2-40B4-BE49-F238E27FC236}">
                  <a16:creationId xmlns:a16="http://schemas.microsoft.com/office/drawing/2014/main" id="{55CA197B-F1EA-F5A5-EDA9-A37DE3A46E80}"/>
                </a:ext>
              </a:extLst>
            </p:cNvPr>
            <p:cNvPicPr>
              <a:picLocks noChangeAspect="1" noChangeArrowheads="1"/>
            </p:cNvPicPr>
            <p:nvPr/>
          </p:nvPicPr>
          <p:blipFill>
            <a:blip r:embed="rId12">
              <a:extLst>
                <a:ext uri="{96DAC541-7B7A-43D3-8B79-37D633B846F1}">
                  <asvg:svgBlip xmlns:asvg="http://schemas.microsoft.com/office/drawing/2016/SVG/main" r:embed="rId13"/>
                </a:ext>
              </a:extLst>
            </a:blip>
            <a:srcRect/>
            <a:stretch/>
          </p:blipFill>
          <p:spPr bwMode="auto">
            <a:xfrm>
              <a:off x="1187810" y="3284231"/>
              <a:ext cx="459440" cy="459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9">
              <a:extLst>
                <a:ext uri="{FF2B5EF4-FFF2-40B4-BE49-F238E27FC236}">
                  <a16:creationId xmlns:a16="http://schemas.microsoft.com/office/drawing/2014/main" id="{E1888C4D-4342-419E-9815-8C5B0E922257}"/>
                </a:ext>
              </a:extLst>
            </p:cNvPr>
            <p:cNvSpPr txBox="1">
              <a:spLocks noChangeArrowheads="1"/>
            </p:cNvSpPr>
            <p:nvPr/>
          </p:nvSpPr>
          <p:spPr bwMode="auto">
            <a:xfrm>
              <a:off x="1020190" y="3731710"/>
              <a:ext cx="76391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Amazon S3</a:t>
              </a:r>
            </a:p>
          </p:txBody>
        </p:sp>
      </p:grpSp>
      <p:grpSp>
        <p:nvGrpSpPr>
          <p:cNvPr id="115" name="Group 114">
            <a:extLst>
              <a:ext uri="{FF2B5EF4-FFF2-40B4-BE49-F238E27FC236}">
                <a16:creationId xmlns:a16="http://schemas.microsoft.com/office/drawing/2014/main" id="{620428CC-4AD1-D8AD-F76E-12AC06E64437}"/>
              </a:ext>
            </a:extLst>
          </p:cNvPr>
          <p:cNvGrpSpPr/>
          <p:nvPr/>
        </p:nvGrpSpPr>
        <p:grpSpPr>
          <a:xfrm>
            <a:off x="884238" y="2286000"/>
            <a:ext cx="1005829" cy="631044"/>
            <a:chOff x="884238" y="2590800"/>
            <a:chExt cx="1005829" cy="631044"/>
          </a:xfrm>
        </p:grpSpPr>
        <p:pic>
          <p:nvPicPr>
            <p:cNvPr id="13" name="Graphic 23" descr="Amazon Redshift service icon.">
              <a:extLst>
                <a:ext uri="{FF2B5EF4-FFF2-40B4-BE49-F238E27FC236}">
                  <a16:creationId xmlns:a16="http://schemas.microsoft.com/office/drawing/2014/main" id="{2953F741-2725-71E6-201E-FAF859A6E0B5}"/>
                </a:ext>
              </a:extLst>
            </p:cNvPr>
            <p:cNvPicPr>
              <a:picLocks noChangeAspect="1" noChangeArrowheads="1"/>
            </p:cNvPicPr>
            <p:nvPr/>
          </p:nvPicPr>
          <p:blipFill>
            <a:blip r:embed="rId14">
              <a:extLst>
                <a:ext uri="{96DAC541-7B7A-43D3-8B79-37D633B846F1}">
                  <asvg:svgBlip xmlns:asvg="http://schemas.microsoft.com/office/drawing/2016/SVG/main" r:embed="rId15"/>
                </a:ext>
              </a:extLst>
            </a:blip>
            <a:srcRect/>
            <a:stretch/>
          </p:blipFill>
          <p:spPr bwMode="auto">
            <a:xfrm>
              <a:off x="1205199" y="2590800"/>
              <a:ext cx="442051" cy="44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9">
              <a:extLst>
                <a:ext uri="{FF2B5EF4-FFF2-40B4-BE49-F238E27FC236}">
                  <a16:creationId xmlns:a16="http://schemas.microsoft.com/office/drawing/2014/main" id="{F4881861-C4B8-B182-EB43-732187505D95}"/>
                </a:ext>
              </a:extLst>
            </p:cNvPr>
            <p:cNvSpPr txBox="1">
              <a:spLocks noChangeArrowheads="1"/>
            </p:cNvSpPr>
            <p:nvPr/>
          </p:nvSpPr>
          <p:spPr bwMode="auto">
            <a:xfrm>
              <a:off x="884238" y="2991012"/>
              <a:ext cx="100582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Amazon Redshift</a:t>
              </a:r>
            </a:p>
          </p:txBody>
        </p:sp>
      </p:grpSp>
      <p:grpSp>
        <p:nvGrpSpPr>
          <p:cNvPr id="124" name="Group 123">
            <a:extLst>
              <a:ext uri="{FF2B5EF4-FFF2-40B4-BE49-F238E27FC236}">
                <a16:creationId xmlns:a16="http://schemas.microsoft.com/office/drawing/2014/main" id="{BC831643-F9A1-7C74-2623-C4BF0CA85961}"/>
              </a:ext>
            </a:extLst>
          </p:cNvPr>
          <p:cNvGrpSpPr/>
          <p:nvPr/>
        </p:nvGrpSpPr>
        <p:grpSpPr>
          <a:xfrm>
            <a:off x="2667000" y="3612928"/>
            <a:ext cx="1038194" cy="851343"/>
            <a:chOff x="2746912" y="3676676"/>
            <a:chExt cx="1038194" cy="851343"/>
          </a:xfrm>
        </p:grpSpPr>
        <p:pic>
          <p:nvPicPr>
            <p:cNvPr id="101" name="Graphic 22" descr="Amazon SageMaker service icon.">
              <a:extLst>
                <a:ext uri="{FF2B5EF4-FFF2-40B4-BE49-F238E27FC236}">
                  <a16:creationId xmlns:a16="http://schemas.microsoft.com/office/drawing/2014/main" id="{4E2B8686-908D-2252-3C7D-E26309D08575}"/>
                </a:ext>
              </a:extLst>
            </p:cNvPr>
            <p:cNvPicPr>
              <a:picLocks noChangeAspect="1" noChangeArrowheads="1"/>
            </p:cNvPicPr>
            <p:nvPr/>
          </p:nvPicPr>
          <p:blipFill>
            <a:blip r:embed="rId16">
              <a:extLst>
                <a:ext uri="{96DAC541-7B7A-43D3-8B79-37D633B846F1}">
                  <asvg:svgBlip xmlns:asvg="http://schemas.microsoft.com/office/drawing/2016/SVG/main" r:embed="rId17"/>
                </a:ext>
              </a:extLst>
            </a:blip>
            <a:srcRect/>
            <a:stretch/>
          </p:blipFill>
          <p:spPr bwMode="auto">
            <a:xfrm>
              <a:off x="3009095" y="3676676"/>
              <a:ext cx="513829" cy="513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 name="TextBox 15">
              <a:extLst>
                <a:ext uri="{FF2B5EF4-FFF2-40B4-BE49-F238E27FC236}">
                  <a16:creationId xmlns:a16="http://schemas.microsoft.com/office/drawing/2014/main" id="{1C1DAE22-545C-DE0A-7327-DD63CBA7256B}"/>
                </a:ext>
              </a:extLst>
            </p:cNvPr>
            <p:cNvSpPr txBox="1">
              <a:spLocks noChangeArrowheads="1"/>
            </p:cNvSpPr>
            <p:nvPr/>
          </p:nvSpPr>
          <p:spPr bwMode="auto">
            <a:xfrm>
              <a:off x="2746912" y="4158687"/>
              <a:ext cx="10381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Amazon SageMaker</a:t>
              </a:r>
            </a:p>
          </p:txBody>
        </p:sp>
      </p:grpSp>
      <p:sp>
        <p:nvSpPr>
          <p:cNvPr id="111" name="Google Shape;180;g27fb0a1e8c5_0_174">
            <a:extLst>
              <a:ext uri="{FF2B5EF4-FFF2-40B4-BE49-F238E27FC236}">
                <a16:creationId xmlns:a16="http://schemas.microsoft.com/office/drawing/2014/main" id="{72256EA9-B956-9862-1CCE-653FE57CE745}"/>
              </a:ext>
            </a:extLst>
          </p:cNvPr>
          <p:cNvSpPr/>
          <p:nvPr/>
        </p:nvSpPr>
        <p:spPr>
          <a:xfrm>
            <a:off x="793565" y="1839420"/>
            <a:ext cx="1243714" cy="4102597"/>
          </a:xfrm>
          <a:prstGeom prst="rect">
            <a:avLst/>
          </a:prstGeom>
          <a:noFill/>
          <a:ln w="12700" cap="flat" cmpd="sng">
            <a:solidFill>
              <a:srgbClr val="5A6B86"/>
            </a:solidFill>
            <a:prstDash val="dash"/>
            <a:miter lim="800000"/>
            <a:headEnd type="none" w="sm" len="sm"/>
            <a:tailEnd type="none" w="sm" len="sm"/>
          </a:ln>
        </p:spPr>
        <p:txBody>
          <a:bodyPr spcFirstLastPara="1" wrap="square" lIns="91425" tIns="91425" rIns="91425" bIns="4570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050" i="0" u="none" strike="noStrike" cap="none" dirty="0">
                <a:solidFill>
                  <a:srgbClr val="191919"/>
                </a:solidFill>
                <a:latin typeface="Amazon Ember" panose="020B0603020204020204" pitchFamily="34" charset="0"/>
                <a:ea typeface="Amazon Ember" panose="020B0603020204020204" pitchFamily="34" charset="0"/>
                <a:cs typeface="Amazon Ember" panose="020B0603020204020204" pitchFamily="34" charset="0"/>
                <a:sym typeface="Arial"/>
              </a:rPr>
              <a:t>Data sources</a:t>
            </a:r>
            <a:endParaRPr sz="110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sp>
        <p:nvSpPr>
          <p:cNvPr id="112" name="Google Shape;180;g27fb0a1e8c5_0_174">
            <a:extLst>
              <a:ext uri="{FF2B5EF4-FFF2-40B4-BE49-F238E27FC236}">
                <a16:creationId xmlns:a16="http://schemas.microsoft.com/office/drawing/2014/main" id="{35F510DA-0900-5551-478C-6355CBE833B4}"/>
              </a:ext>
            </a:extLst>
          </p:cNvPr>
          <p:cNvSpPr/>
          <p:nvPr/>
        </p:nvSpPr>
        <p:spPr>
          <a:xfrm>
            <a:off x="4368761" y="1839413"/>
            <a:ext cx="1243714" cy="4102597"/>
          </a:xfrm>
          <a:prstGeom prst="rect">
            <a:avLst/>
          </a:prstGeom>
          <a:noFill/>
          <a:ln w="12700" cap="flat" cmpd="sng">
            <a:solidFill>
              <a:srgbClr val="5A6B86"/>
            </a:solidFill>
            <a:prstDash val="dash"/>
            <a:miter lim="800000"/>
            <a:headEnd type="none" w="sm" len="sm"/>
            <a:tailEnd type="none" w="sm" len="sm"/>
          </a:ln>
        </p:spPr>
        <p:txBody>
          <a:bodyPr spcFirstLastPara="1" wrap="square" lIns="91425" tIns="91425" rIns="91425" bIns="4570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050" i="0" u="none" strike="noStrike" cap="none" dirty="0">
                <a:solidFill>
                  <a:srgbClr val="191919"/>
                </a:solidFill>
                <a:latin typeface="Amazon Ember" panose="020B0603020204020204" pitchFamily="34" charset="0"/>
                <a:ea typeface="Amazon Ember" panose="020B0603020204020204" pitchFamily="34" charset="0"/>
                <a:cs typeface="Amazon Ember" panose="020B0603020204020204" pitchFamily="34" charset="0"/>
                <a:sym typeface="Arial"/>
              </a:rPr>
              <a:t>Knowledge graph</a:t>
            </a:r>
            <a:endParaRPr sz="110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sp>
        <p:nvSpPr>
          <p:cNvPr id="113" name="Google Shape;180;g27fb0a1e8c5_0_174">
            <a:extLst>
              <a:ext uri="{FF2B5EF4-FFF2-40B4-BE49-F238E27FC236}">
                <a16:creationId xmlns:a16="http://schemas.microsoft.com/office/drawing/2014/main" id="{6536791B-15A5-A8CE-D989-182099ABA930}"/>
              </a:ext>
            </a:extLst>
          </p:cNvPr>
          <p:cNvSpPr/>
          <p:nvPr/>
        </p:nvSpPr>
        <p:spPr>
          <a:xfrm>
            <a:off x="6156359" y="1885956"/>
            <a:ext cx="1243714" cy="4056053"/>
          </a:xfrm>
          <a:prstGeom prst="rect">
            <a:avLst/>
          </a:prstGeom>
          <a:noFill/>
          <a:ln w="12700" cap="flat" cmpd="sng">
            <a:solidFill>
              <a:srgbClr val="5A6B86"/>
            </a:solidFill>
            <a:prstDash val="dash"/>
            <a:miter lim="800000"/>
            <a:headEnd type="none" w="sm" len="sm"/>
            <a:tailEnd type="none" w="sm" len="sm"/>
          </a:ln>
        </p:spPr>
        <p:txBody>
          <a:bodyPr spcFirstLastPara="1" wrap="square" lIns="91425" tIns="91425" rIns="91425" bIns="4570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050" i="0" u="none" strike="noStrike" cap="none" dirty="0">
                <a:solidFill>
                  <a:srgbClr val="191919"/>
                </a:solidFill>
                <a:latin typeface="Amazon Ember" panose="020B0603020204020204" pitchFamily="34" charset="0"/>
                <a:ea typeface="Amazon Ember" panose="020B0603020204020204" pitchFamily="34" charset="0"/>
                <a:cs typeface="Amazon Ember" panose="020B0603020204020204" pitchFamily="34" charset="0"/>
                <a:sym typeface="Arial"/>
              </a:rPr>
              <a:t>GraphRAG</a:t>
            </a:r>
            <a:endParaRPr sz="110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sp>
        <p:nvSpPr>
          <p:cNvPr id="114" name="Google Shape;180;g27fb0a1e8c5_0_174">
            <a:extLst>
              <a:ext uri="{FF2B5EF4-FFF2-40B4-BE49-F238E27FC236}">
                <a16:creationId xmlns:a16="http://schemas.microsoft.com/office/drawing/2014/main" id="{BEFE331F-274F-ED78-5FD4-C1EB81FC34F0}"/>
              </a:ext>
            </a:extLst>
          </p:cNvPr>
          <p:cNvSpPr/>
          <p:nvPr/>
        </p:nvSpPr>
        <p:spPr>
          <a:xfrm>
            <a:off x="7943957" y="1885957"/>
            <a:ext cx="1243714" cy="4056052"/>
          </a:xfrm>
          <a:prstGeom prst="rect">
            <a:avLst/>
          </a:prstGeom>
          <a:noFill/>
          <a:ln w="12700" cap="flat" cmpd="sng">
            <a:solidFill>
              <a:srgbClr val="5A6B86"/>
            </a:solidFill>
            <a:prstDash val="dash"/>
            <a:miter lim="800000"/>
            <a:headEnd type="none" w="sm" len="sm"/>
            <a:tailEnd type="none" w="sm" len="sm"/>
          </a:ln>
        </p:spPr>
        <p:txBody>
          <a:bodyPr spcFirstLastPara="1" wrap="square" lIns="91425" tIns="91425" rIns="91425" bIns="4570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050" i="0" u="none" strike="noStrike" cap="none" dirty="0">
                <a:solidFill>
                  <a:srgbClr val="191919"/>
                </a:solidFill>
                <a:latin typeface="Amazon Ember" panose="020B0603020204020204" pitchFamily="34" charset="0"/>
                <a:ea typeface="Amazon Ember" panose="020B0603020204020204" pitchFamily="34" charset="0"/>
                <a:cs typeface="Amazon Ember" panose="020B0603020204020204" pitchFamily="34" charset="0"/>
                <a:sym typeface="Arial"/>
              </a:rPr>
              <a:t>Applications</a:t>
            </a:r>
            <a:endParaRPr sz="110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grpSp>
        <p:nvGrpSpPr>
          <p:cNvPr id="122" name="Group 121">
            <a:extLst>
              <a:ext uri="{FF2B5EF4-FFF2-40B4-BE49-F238E27FC236}">
                <a16:creationId xmlns:a16="http://schemas.microsoft.com/office/drawing/2014/main" id="{CABF29B0-4DA2-22E2-BBC0-85A7E00E3095}"/>
              </a:ext>
            </a:extLst>
          </p:cNvPr>
          <p:cNvGrpSpPr/>
          <p:nvPr/>
        </p:nvGrpSpPr>
        <p:grpSpPr>
          <a:xfrm>
            <a:off x="4732402" y="2590800"/>
            <a:ext cx="537450" cy="784338"/>
            <a:chOff x="4874104" y="2615406"/>
            <a:chExt cx="537450" cy="784338"/>
          </a:xfrm>
        </p:grpSpPr>
        <p:pic>
          <p:nvPicPr>
            <p:cNvPr id="83" name="Google Shape;236;g27fb0a1e8c5_0_174">
              <a:extLst>
                <a:ext uri="{FF2B5EF4-FFF2-40B4-BE49-F238E27FC236}">
                  <a16:creationId xmlns:a16="http://schemas.microsoft.com/office/drawing/2014/main" id="{F6F31D05-3087-4920-9A86-B992CB12FDCA}"/>
                </a:ext>
              </a:extLst>
            </p:cNvPr>
            <p:cNvPicPr preferRelativeResize="0"/>
            <p:nvPr/>
          </p:nvPicPr>
          <p:blipFill rotWithShape="1">
            <a:blip r:embed="rId18">
              <a:alphaModFix/>
            </a:blip>
            <a:srcRect/>
            <a:stretch/>
          </p:blipFill>
          <p:spPr>
            <a:xfrm>
              <a:off x="4874104" y="2615406"/>
              <a:ext cx="537450" cy="537450"/>
            </a:xfrm>
            <a:prstGeom prst="rect">
              <a:avLst/>
            </a:prstGeom>
            <a:noFill/>
            <a:ln>
              <a:noFill/>
            </a:ln>
          </p:spPr>
        </p:pic>
        <p:sp>
          <p:nvSpPr>
            <p:cNvPr id="121" name="Google Shape;208;g27fb0a1e8c5_0_174">
              <a:extLst>
                <a:ext uri="{FF2B5EF4-FFF2-40B4-BE49-F238E27FC236}">
                  <a16:creationId xmlns:a16="http://schemas.microsoft.com/office/drawing/2014/main" id="{D74C3E7A-B496-46FE-6130-D90345720164}"/>
                </a:ext>
              </a:extLst>
            </p:cNvPr>
            <p:cNvSpPr txBox="1"/>
            <p:nvPr/>
          </p:nvSpPr>
          <p:spPr>
            <a:xfrm>
              <a:off x="4874104" y="3168952"/>
              <a:ext cx="537450" cy="23079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Bloom</a:t>
              </a:r>
              <a:endParaRPr sz="11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grpSp>
      <p:grpSp>
        <p:nvGrpSpPr>
          <p:cNvPr id="587" name="Group 586">
            <a:extLst>
              <a:ext uri="{FF2B5EF4-FFF2-40B4-BE49-F238E27FC236}">
                <a16:creationId xmlns:a16="http://schemas.microsoft.com/office/drawing/2014/main" id="{6309294A-C704-738F-CC00-8FC82519A81E}"/>
              </a:ext>
            </a:extLst>
          </p:cNvPr>
          <p:cNvGrpSpPr/>
          <p:nvPr/>
        </p:nvGrpSpPr>
        <p:grpSpPr>
          <a:xfrm>
            <a:off x="8116626" y="3667501"/>
            <a:ext cx="898200" cy="686189"/>
            <a:chOff x="8305800" y="3861573"/>
            <a:chExt cx="898200" cy="686189"/>
          </a:xfrm>
        </p:grpSpPr>
        <p:pic>
          <p:nvPicPr>
            <p:cNvPr id="584" name="Graphic 5" descr="Amazon Elastic Compute Cloud (Amazon EC2) service icon.">
              <a:extLst>
                <a:ext uri="{FF2B5EF4-FFF2-40B4-BE49-F238E27FC236}">
                  <a16:creationId xmlns:a16="http://schemas.microsoft.com/office/drawing/2014/main" id="{AFC9F9D8-83B4-498D-5D5F-9E148B37E166}"/>
                </a:ext>
              </a:extLst>
            </p:cNvPr>
            <p:cNvPicPr>
              <a:picLocks noChangeAspect="1" noChangeArrowheads="1"/>
            </p:cNvPicPr>
            <p:nvPr/>
          </p:nvPicPr>
          <p:blipFill>
            <a:blip r:embed="rId19">
              <a:extLst>
                <a:ext uri="{96DAC541-7B7A-43D3-8B79-37D633B846F1}">
                  <asvg:svgBlip xmlns:asvg="http://schemas.microsoft.com/office/drawing/2016/SVG/main" r:embed="rId20"/>
                </a:ext>
              </a:extLst>
            </a:blip>
            <a:srcRect/>
            <a:stretch/>
          </p:blipFill>
          <p:spPr bwMode="auto">
            <a:xfrm>
              <a:off x="8515423" y="3861573"/>
              <a:ext cx="475306" cy="47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6" name="Google Shape;250;g27fb0a1e8c5_0_174">
              <a:extLst>
                <a:ext uri="{FF2B5EF4-FFF2-40B4-BE49-F238E27FC236}">
                  <a16:creationId xmlns:a16="http://schemas.microsoft.com/office/drawing/2014/main" id="{527B3AD4-B7CB-2281-E0AC-15847A4F36A1}"/>
                </a:ext>
              </a:extLst>
            </p:cNvPr>
            <p:cNvSpPr txBox="1"/>
            <p:nvPr/>
          </p:nvSpPr>
          <p:spPr>
            <a:xfrm>
              <a:off x="8305800" y="4316970"/>
              <a:ext cx="898200" cy="23079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Amazon EC2</a:t>
              </a:r>
              <a:endParaRPr sz="11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grpSp>
      <p:grpSp>
        <p:nvGrpSpPr>
          <p:cNvPr id="593" name="Group 592">
            <a:extLst>
              <a:ext uri="{FF2B5EF4-FFF2-40B4-BE49-F238E27FC236}">
                <a16:creationId xmlns:a16="http://schemas.microsoft.com/office/drawing/2014/main" id="{ADA93549-C75C-61ED-8A48-102BB93F0099}"/>
              </a:ext>
            </a:extLst>
          </p:cNvPr>
          <p:cNvGrpSpPr/>
          <p:nvPr/>
        </p:nvGrpSpPr>
        <p:grpSpPr>
          <a:xfrm>
            <a:off x="8116626" y="4817552"/>
            <a:ext cx="898200" cy="712802"/>
            <a:chOff x="8166478" y="4697398"/>
            <a:chExt cx="898200" cy="712802"/>
          </a:xfrm>
        </p:grpSpPr>
        <p:pic>
          <p:nvPicPr>
            <p:cNvPr id="588" name="Graphic 23" descr="Amazon Elastic Kubernetes Service (Amazon EKS) Service icon.">
              <a:extLst>
                <a:ext uri="{FF2B5EF4-FFF2-40B4-BE49-F238E27FC236}">
                  <a16:creationId xmlns:a16="http://schemas.microsoft.com/office/drawing/2014/main" id="{1105E471-4301-8F22-755E-F37FA7126191}"/>
                </a:ext>
              </a:extLst>
            </p:cNvPr>
            <p:cNvPicPr>
              <a:picLocks noChangeAspect="1" noChangeArrowheads="1"/>
            </p:cNvPicPr>
            <p:nvPr/>
          </p:nvPicPr>
          <p:blipFill>
            <a:blip r:embed="rId21">
              <a:extLst>
                <a:ext uri="{96DAC541-7B7A-43D3-8B79-37D633B846F1}">
                  <asvg:svgBlip xmlns:asvg="http://schemas.microsoft.com/office/drawing/2016/SVG/main" r:embed="rId22"/>
                </a:ext>
              </a:extLst>
            </a:blip>
            <a:srcRect/>
            <a:stretch/>
          </p:blipFill>
          <p:spPr bwMode="auto">
            <a:xfrm>
              <a:off x="8372107" y="4697398"/>
              <a:ext cx="486942" cy="486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2" name="Google Shape;250;g27fb0a1e8c5_0_174">
              <a:extLst>
                <a:ext uri="{FF2B5EF4-FFF2-40B4-BE49-F238E27FC236}">
                  <a16:creationId xmlns:a16="http://schemas.microsoft.com/office/drawing/2014/main" id="{54044FBF-81DC-FF71-2840-BEA71AA1B89C}"/>
                </a:ext>
              </a:extLst>
            </p:cNvPr>
            <p:cNvSpPr txBox="1"/>
            <p:nvPr/>
          </p:nvSpPr>
          <p:spPr>
            <a:xfrm>
              <a:off x="8166478" y="5179408"/>
              <a:ext cx="898200" cy="23079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Amazon EKS</a:t>
              </a:r>
              <a:endParaRPr sz="11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grpSp>
      <p:cxnSp>
        <p:nvCxnSpPr>
          <p:cNvPr id="596" name="Google Shape;196;g27fb0a1e8c5_0_174">
            <a:extLst>
              <a:ext uri="{FF2B5EF4-FFF2-40B4-BE49-F238E27FC236}">
                <a16:creationId xmlns:a16="http://schemas.microsoft.com/office/drawing/2014/main" id="{DAAB0CD5-6C0B-3B09-4D95-A1FD13387775}"/>
              </a:ext>
            </a:extLst>
          </p:cNvPr>
          <p:cNvCxnSpPr>
            <a:cxnSpLocks/>
            <a:stCxn id="102" idx="2"/>
            <a:endCxn id="46" idx="0"/>
          </p:cNvCxnSpPr>
          <p:nvPr/>
        </p:nvCxnSpPr>
        <p:spPr>
          <a:xfrm>
            <a:off x="3186097" y="4464271"/>
            <a:ext cx="1678" cy="488729"/>
          </a:xfrm>
          <a:prstGeom prst="straightConnector1">
            <a:avLst/>
          </a:prstGeom>
          <a:noFill/>
          <a:ln w="12700" cap="flat" cmpd="sng">
            <a:solidFill>
              <a:srgbClr val="000000"/>
            </a:solidFill>
            <a:prstDash val="solid"/>
            <a:round/>
            <a:headEnd type="none" w="sm" len="sm"/>
            <a:tailEnd type="arrow" w="med" len="sm"/>
          </a:ln>
        </p:spPr>
      </p:cxnSp>
      <p:cxnSp>
        <p:nvCxnSpPr>
          <p:cNvPr id="599" name="Google Shape;196;g27fb0a1e8c5_0_174">
            <a:extLst>
              <a:ext uri="{FF2B5EF4-FFF2-40B4-BE49-F238E27FC236}">
                <a16:creationId xmlns:a16="http://schemas.microsoft.com/office/drawing/2014/main" id="{DF2A2B21-E5D3-2A4E-EAB2-6464BE8F25AA}"/>
              </a:ext>
            </a:extLst>
          </p:cNvPr>
          <p:cNvCxnSpPr>
            <a:cxnSpLocks/>
            <a:stCxn id="79" idx="3"/>
            <a:endCxn id="75" idx="1"/>
          </p:cNvCxnSpPr>
          <p:nvPr/>
        </p:nvCxnSpPr>
        <p:spPr>
          <a:xfrm>
            <a:off x="3456499" y="2612419"/>
            <a:ext cx="1297208" cy="1474665"/>
          </a:xfrm>
          <a:prstGeom prst="bentConnector3">
            <a:avLst>
              <a:gd name="adj1" fmla="val 38135"/>
            </a:avLst>
          </a:prstGeom>
          <a:noFill/>
          <a:ln w="12700" cap="flat" cmpd="sng">
            <a:solidFill>
              <a:srgbClr val="000000"/>
            </a:solidFill>
            <a:prstDash val="solid"/>
            <a:round/>
            <a:headEnd type="none" w="sm" len="sm"/>
            <a:tailEnd type="arrow" w="med" len="sm"/>
          </a:ln>
        </p:spPr>
      </p:cxnSp>
      <p:cxnSp>
        <p:nvCxnSpPr>
          <p:cNvPr id="612" name="Google Shape;196;g27fb0a1e8c5_0_174">
            <a:extLst>
              <a:ext uri="{FF2B5EF4-FFF2-40B4-BE49-F238E27FC236}">
                <a16:creationId xmlns:a16="http://schemas.microsoft.com/office/drawing/2014/main" id="{84177AB8-81E3-87B9-3181-A5897A3BBDF7}"/>
              </a:ext>
            </a:extLst>
          </p:cNvPr>
          <p:cNvCxnSpPr>
            <a:cxnSpLocks/>
          </p:cNvCxnSpPr>
          <p:nvPr/>
        </p:nvCxnSpPr>
        <p:spPr>
          <a:xfrm>
            <a:off x="4979293" y="4625679"/>
            <a:ext cx="1678" cy="291657"/>
          </a:xfrm>
          <a:prstGeom prst="straightConnector1">
            <a:avLst/>
          </a:prstGeom>
          <a:noFill/>
          <a:ln w="12700" cap="flat" cmpd="sng">
            <a:solidFill>
              <a:srgbClr val="000000"/>
            </a:solidFill>
            <a:prstDash val="solid"/>
            <a:round/>
            <a:headEnd type="arrow" w="med" len="sm"/>
            <a:tailEnd type="arrow" w="med" len="sm"/>
          </a:ln>
        </p:spPr>
      </p:cxnSp>
      <p:cxnSp>
        <p:nvCxnSpPr>
          <p:cNvPr id="613" name="Google Shape;196;g27fb0a1e8c5_0_174">
            <a:extLst>
              <a:ext uri="{FF2B5EF4-FFF2-40B4-BE49-F238E27FC236}">
                <a16:creationId xmlns:a16="http://schemas.microsoft.com/office/drawing/2014/main" id="{B9F7F926-3536-E4BD-63CD-9CDFCEB243F5}"/>
              </a:ext>
            </a:extLst>
          </p:cNvPr>
          <p:cNvCxnSpPr>
            <a:cxnSpLocks/>
          </p:cNvCxnSpPr>
          <p:nvPr/>
        </p:nvCxnSpPr>
        <p:spPr>
          <a:xfrm flipV="1">
            <a:off x="5001127" y="3410412"/>
            <a:ext cx="1677" cy="381000"/>
          </a:xfrm>
          <a:prstGeom prst="straightConnector1">
            <a:avLst/>
          </a:prstGeom>
          <a:noFill/>
          <a:ln w="12700" cap="flat" cmpd="sng">
            <a:solidFill>
              <a:srgbClr val="000000"/>
            </a:solidFill>
            <a:prstDash val="solid"/>
            <a:round/>
            <a:headEnd type="none" w="sm" len="sm"/>
            <a:tailEnd type="arrow" w="med" len="sm"/>
          </a:ln>
        </p:spPr>
      </p:cxnSp>
      <p:cxnSp>
        <p:nvCxnSpPr>
          <p:cNvPr id="614" name="Google Shape;196;g27fb0a1e8c5_0_174">
            <a:extLst>
              <a:ext uri="{FF2B5EF4-FFF2-40B4-BE49-F238E27FC236}">
                <a16:creationId xmlns:a16="http://schemas.microsoft.com/office/drawing/2014/main" id="{0566826C-0A30-DDDF-BE2F-9945A5665C87}"/>
              </a:ext>
            </a:extLst>
          </p:cNvPr>
          <p:cNvCxnSpPr>
            <a:cxnSpLocks/>
            <a:stCxn id="625" idx="0"/>
            <a:endCxn id="623" idx="2"/>
          </p:cNvCxnSpPr>
          <p:nvPr/>
        </p:nvCxnSpPr>
        <p:spPr>
          <a:xfrm flipV="1">
            <a:off x="6776967" y="3122076"/>
            <a:ext cx="1677" cy="488728"/>
          </a:xfrm>
          <a:prstGeom prst="straightConnector1">
            <a:avLst/>
          </a:prstGeom>
          <a:noFill/>
          <a:ln w="12700" cap="flat" cmpd="sng">
            <a:solidFill>
              <a:srgbClr val="000000"/>
            </a:solidFill>
            <a:prstDash val="solid"/>
            <a:round/>
            <a:headEnd type="none" w="sm" len="sm"/>
            <a:tailEnd type="arrow" w="med" len="sm"/>
          </a:ln>
        </p:spPr>
      </p:cxnSp>
      <p:grpSp>
        <p:nvGrpSpPr>
          <p:cNvPr id="615" name="Group 614">
            <a:extLst>
              <a:ext uri="{FF2B5EF4-FFF2-40B4-BE49-F238E27FC236}">
                <a16:creationId xmlns:a16="http://schemas.microsoft.com/office/drawing/2014/main" id="{22E21F51-0BFF-2339-6013-5153213C821A}"/>
              </a:ext>
            </a:extLst>
          </p:cNvPr>
          <p:cNvGrpSpPr/>
          <p:nvPr/>
        </p:nvGrpSpPr>
        <p:grpSpPr>
          <a:xfrm>
            <a:off x="6473993" y="4950876"/>
            <a:ext cx="609300" cy="916420"/>
            <a:chOff x="2961359" y="4564110"/>
            <a:chExt cx="609300" cy="916420"/>
          </a:xfrm>
        </p:grpSpPr>
        <p:pic>
          <p:nvPicPr>
            <p:cNvPr id="616" name="Google Shape;199;g27fb0a1e8c5_0_174" descr="Amazon Bedrock service icon.">
              <a:extLst>
                <a:ext uri="{FF2B5EF4-FFF2-40B4-BE49-F238E27FC236}">
                  <a16:creationId xmlns:a16="http://schemas.microsoft.com/office/drawing/2014/main" id="{7D26EF2E-D05F-F33E-EF41-B525CACF37F1}"/>
                </a:ext>
              </a:extLst>
            </p:cNvPr>
            <p:cNvPicPr preferRelativeResize="0"/>
            <p:nvPr/>
          </p:nvPicPr>
          <p:blipFill rotWithShape="1">
            <a:blip r:embed="rId6">
              <a:alphaModFix/>
            </a:blip>
            <a:srcRect/>
            <a:stretch/>
          </p:blipFill>
          <p:spPr>
            <a:xfrm>
              <a:off x="3007587" y="4564110"/>
              <a:ext cx="516845" cy="516845"/>
            </a:xfrm>
            <a:prstGeom prst="rect">
              <a:avLst/>
            </a:prstGeom>
            <a:noFill/>
            <a:ln>
              <a:noFill/>
            </a:ln>
          </p:spPr>
        </p:pic>
        <p:sp>
          <p:nvSpPr>
            <p:cNvPr id="617" name="Google Shape;200;g27fb0a1e8c5_0_174">
              <a:extLst>
                <a:ext uri="{FF2B5EF4-FFF2-40B4-BE49-F238E27FC236}">
                  <a16:creationId xmlns:a16="http://schemas.microsoft.com/office/drawing/2014/main" id="{8E393F6B-0BA9-EED5-9B36-F0B02351E098}"/>
                </a:ext>
              </a:extLst>
            </p:cNvPr>
            <p:cNvSpPr txBox="1"/>
            <p:nvPr/>
          </p:nvSpPr>
          <p:spPr>
            <a:xfrm>
              <a:off x="2961359" y="5111239"/>
              <a:ext cx="609300"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Amazon Bedrock</a:t>
              </a:r>
              <a:endParaRPr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grpSp>
      <p:grpSp>
        <p:nvGrpSpPr>
          <p:cNvPr id="618" name="Group 617">
            <a:extLst>
              <a:ext uri="{FF2B5EF4-FFF2-40B4-BE49-F238E27FC236}">
                <a16:creationId xmlns:a16="http://schemas.microsoft.com/office/drawing/2014/main" id="{147BF1FE-53C0-B5E1-AAAE-0A90CA0EF9E9}"/>
              </a:ext>
            </a:extLst>
          </p:cNvPr>
          <p:cNvGrpSpPr/>
          <p:nvPr/>
        </p:nvGrpSpPr>
        <p:grpSpPr>
          <a:xfrm>
            <a:off x="6257869" y="2341570"/>
            <a:ext cx="1041549" cy="780506"/>
            <a:chOff x="2745235" y="2619238"/>
            <a:chExt cx="1041549" cy="780506"/>
          </a:xfrm>
        </p:grpSpPr>
        <p:pic>
          <p:nvPicPr>
            <p:cNvPr id="621" name="Google Shape;232;g27fb0a1e8c5_0_174">
              <a:extLst>
                <a:ext uri="{FF2B5EF4-FFF2-40B4-BE49-F238E27FC236}">
                  <a16:creationId xmlns:a16="http://schemas.microsoft.com/office/drawing/2014/main" id="{7F03E4AC-1729-9759-E3BD-9C2B83F66BC5}"/>
                </a:ext>
              </a:extLst>
            </p:cNvPr>
            <p:cNvPicPr preferRelativeResize="0"/>
            <p:nvPr/>
          </p:nvPicPr>
          <p:blipFill rotWithShape="1">
            <a:blip r:embed="rId10">
              <a:alphaModFix/>
            </a:blip>
            <a:srcRect/>
            <a:stretch/>
          </p:blipFill>
          <p:spPr>
            <a:xfrm>
              <a:off x="2997284" y="2619238"/>
              <a:ext cx="537450" cy="537450"/>
            </a:xfrm>
            <a:prstGeom prst="rect">
              <a:avLst/>
            </a:prstGeom>
            <a:noFill/>
            <a:ln>
              <a:noFill/>
            </a:ln>
          </p:spPr>
        </p:pic>
        <p:sp>
          <p:nvSpPr>
            <p:cNvPr id="623" name="Google Shape;233;g27fb0a1e8c5_0_174">
              <a:extLst>
                <a:ext uri="{FF2B5EF4-FFF2-40B4-BE49-F238E27FC236}">
                  <a16:creationId xmlns:a16="http://schemas.microsoft.com/office/drawing/2014/main" id="{CC8A2849-BAE6-0DD2-80B1-989D14E9B287}"/>
                </a:ext>
              </a:extLst>
            </p:cNvPr>
            <p:cNvSpPr txBox="1"/>
            <p:nvPr/>
          </p:nvSpPr>
          <p:spPr>
            <a:xfrm>
              <a:off x="2745235" y="3168952"/>
              <a:ext cx="1041549" cy="23079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Neo4j driver</a:t>
              </a:r>
              <a:endParaRPr sz="11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grpSp>
      <p:grpSp>
        <p:nvGrpSpPr>
          <p:cNvPr id="624" name="Group 623">
            <a:extLst>
              <a:ext uri="{FF2B5EF4-FFF2-40B4-BE49-F238E27FC236}">
                <a16:creationId xmlns:a16="http://schemas.microsoft.com/office/drawing/2014/main" id="{5BF5414B-2782-B1D7-5D18-B63A663465AA}"/>
              </a:ext>
            </a:extLst>
          </p:cNvPr>
          <p:cNvGrpSpPr/>
          <p:nvPr/>
        </p:nvGrpSpPr>
        <p:grpSpPr>
          <a:xfrm>
            <a:off x="6257869" y="3610804"/>
            <a:ext cx="1038194" cy="851343"/>
            <a:chOff x="2746912" y="3676676"/>
            <a:chExt cx="1038194" cy="851343"/>
          </a:xfrm>
        </p:grpSpPr>
        <p:pic>
          <p:nvPicPr>
            <p:cNvPr id="625" name="Graphic 22" descr="Amazon SageMaker service icon.">
              <a:extLst>
                <a:ext uri="{FF2B5EF4-FFF2-40B4-BE49-F238E27FC236}">
                  <a16:creationId xmlns:a16="http://schemas.microsoft.com/office/drawing/2014/main" id="{BA3E786E-1470-A20D-4C65-67C830180B2B}"/>
                </a:ext>
              </a:extLst>
            </p:cNvPr>
            <p:cNvPicPr>
              <a:picLocks noChangeAspect="1" noChangeArrowheads="1"/>
            </p:cNvPicPr>
            <p:nvPr/>
          </p:nvPicPr>
          <p:blipFill>
            <a:blip r:embed="rId16">
              <a:extLst>
                <a:ext uri="{96DAC541-7B7A-43D3-8B79-37D633B846F1}">
                  <asvg:svgBlip xmlns:asvg="http://schemas.microsoft.com/office/drawing/2016/SVG/main" r:embed="rId17"/>
                </a:ext>
              </a:extLst>
            </a:blip>
            <a:srcRect/>
            <a:stretch/>
          </p:blipFill>
          <p:spPr bwMode="auto">
            <a:xfrm>
              <a:off x="3009095" y="3676676"/>
              <a:ext cx="513829" cy="513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6" name="TextBox 15">
              <a:extLst>
                <a:ext uri="{FF2B5EF4-FFF2-40B4-BE49-F238E27FC236}">
                  <a16:creationId xmlns:a16="http://schemas.microsoft.com/office/drawing/2014/main" id="{A105A36F-C073-F1BB-5695-97571C7560FD}"/>
                </a:ext>
              </a:extLst>
            </p:cNvPr>
            <p:cNvSpPr txBox="1">
              <a:spLocks noChangeArrowheads="1"/>
            </p:cNvSpPr>
            <p:nvPr/>
          </p:nvSpPr>
          <p:spPr bwMode="auto">
            <a:xfrm>
              <a:off x="2746912" y="4158687"/>
              <a:ext cx="10381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rPr>
                <a:t>Amazon SageMaker</a:t>
              </a:r>
            </a:p>
          </p:txBody>
        </p:sp>
      </p:grpSp>
      <p:cxnSp>
        <p:nvCxnSpPr>
          <p:cNvPr id="627" name="Google Shape;196;g27fb0a1e8c5_0_174">
            <a:extLst>
              <a:ext uri="{FF2B5EF4-FFF2-40B4-BE49-F238E27FC236}">
                <a16:creationId xmlns:a16="http://schemas.microsoft.com/office/drawing/2014/main" id="{E7C3BD44-5DFB-5606-E38C-B51B16FD321D}"/>
              </a:ext>
            </a:extLst>
          </p:cNvPr>
          <p:cNvCxnSpPr>
            <a:cxnSpLocks/>
            <a:stCxn id="626" idx="2"/>
            <a:endCxn id="616" idx="0"/>
          </p:cNvCxnSpPr>
          <p:nvPr/>
        </p:nvCxnSpPr>
        <p:spPr>
          <a:xfrm>
            <a:off x="6776966" y="4462147"/>
            <a:ext cx="1678" cy="488729"/>
          </a:xfrm>
          <a:prstGeom prst="straightConnector1">
            <a:avLst/>
          </a:prstGeom>
          <a:noFill/>
          <a:ln w="12700" cap="flat" cmpd="sng">
            <a:solidFill>
              <a:srgbClr val="000000"/>
            </a:solidFill>
            <a:prstDash val="solid"/>
            <a:round/>
            <a:headEnd type="none" w="sm" len="sm"/>
            <a:tailEnd type="arrow" w="med" len="sm"/>
          </a:ln>
        </p:spPr>
      </p:cxnSp>
      <p:cxnSp>
        <p:nvCxnSpPr>
          <p:cNvPr id="631" name="Google Shape;198;g27fb0a1e8c5_0_174">
            <a:extLst>
              <a:ext uri="{FF2B5EF4-FFF2-40B4-BE49-F238E27FC236}">
                <a16:creationId xmlns:a16="http://schemas.microsoft.com/office/drawing/2014/main" id="{BF95D6CF-895B-0BC4-889A-26EB07492DB7}"/>
              </a:ext>
            </a:extLst>
          </p:cNvPr>
          <p:cNvCxnSpPr>
            <a:cxnSpLocks/>
          </p:cNvCxnSpPr>
          <p:nvPr/>
        </p:nvCxnSpPr>
        <p:spPr>
          <a:xfrm flipH="1">
            <a:off x="7033881" y="3867718"/>
            <a:ext cx="1021172" cy="3310"/>
          </a:xfrm>
          <a:prstGeom prst="straightConnector1">
            <a:avLst/>
          </a:prstGeom>
          <a:noFill/>
          <a:ln w="12700" cap="flat" cmpd="sng">
            <a:solidFill>
              <a:srgbClr val="000000"/>
            </a:solidFill>
            <a:prstDash val="solid"/>
            <a:round/>
            <a:headEnd type="none" w="sm" len="sm"/>
            <a:tailEnd type="arrow" w="med" len="sm"/>
          </a:ln>
        </p:spPr>
      </p:cxnSp>
      <p:sp>
        <p:nvSpPr>
          <p:cNvPr id="19" name="Google Shape;173;g27fb0a1e8c5_0_174">
            <a:extLst>
              <a:ext uri="{FF2B5EF4-FFF2-40B4-BE49-F238E27FC236}">
                <a16:creationId xmlns:a16="http://schemas.microsoft.com/office/drawing/2014/main" id="{763C1DB3-2BE2-4CF8-AF0F-B2263359989D}"/>
              </a:ext>
            </a:extLst>
          </p:cNvPr>
          <p:cNvSpPr/>
          <p:nvPr/>
        </p:nvSpPr>
        <p:spPr>
          <a:xfrm>
            <a:off x="891320" y="2144511"/>
            <a:ext cx="274200" cy="274200"/>
          </a:xfrm>
          <a:prstGeom prst="ellipse">
            <a:avLst/>
          </a:prstGeom>
          <a:solidFill>
            <a:srgbClr val="000000"/>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FFFFFF"/>
                </a:solidFill>
                <a:latin typeface="Amazon Ember" panose="020B0603020204020204" pitchFamily="34" charset="0"/>
                <a:ea typeface="Amazon Ember" panose="020B0603020204020204" pitchFamily="34" charset="0"/>
                <a:cs typeface="Amazon Ember" panose="020B0603020204020204" pitchFamily="34" charset="0"/>
                <a:sym typeface="Arial"/>
              </a:rPr>
              <a:t>1</a:t>
            </a:r>
            <a:endParaRPr sz="1400" b="0" i="0" u="none" strike="noStrike" cap="none">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sp>
        <p:nvSpPr>
          <p:cNvPr id="49" name="Google Shape;202;g27fb0a1e8c5_0_174">
            <a:extLst>
              <a:ext uri="{FF2B5EF4-FFF2-40B4-BE49-F238E27FC236}">
                <a16:creationId xmlns:a16="http://schemas.microsoft.com/office/drawing/2014/main" id="{B754AD3D-D216-4D46-B532-D171E6D1A7F2}"/>
              </a:ext>
            </a:extLst>
          </p:cNvPr>
          <p:cNvSpPr/>
          <p:nvPr/>
        </p:nvSpPr>
        <p:spPr>
          <a:xfrm>
            <a:off x="3999342" y="2664528"/>
            <a:ext cx="274200" cy="274200"/>
          </a:xfrm>
          <a:prstGeom prst="ellipse">
            <a:avLst/>
          </a:prstGeom>
          <a:solidFill>
            <a:srgbClr val="000000"/>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FFFFFF"/>
                </a:solidFill>
                <a:latin typeface="Amazon Ember" panose="020B0603020204020204" pitchFamily="34" charset="0"/>
                <a:ea typeface="Amazon Ember" panose="020B0603020204020204" pitchFamily="34" charset="0"/>
                <a:cs typeface="Amazon Ember" panose="020B0603020204020204" pitchFamily="34" charset="0"/>
                <a:sym typeface="Arial"/>
              </a:rPr>
              <a:t>4</a:t>
            </a:r>
            <a:endParaRPr sz="1400" b="0" i="0" u="none" strike="noStrike" cap="none">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sp>
        <p:nvSpPr>
          <p:cNvPr id="51" name="Google Shape;204;g27fb0a1e8c5_0_174">
            <a:extLst>
              <a:ext uri="{FF2B5EF4-FFF2-40B4-BE49-F238E27FC236}">
                <a16:creationId xmlns:a16="http://schemas.microsoft.com/office/drawing/2014/main" id="{F3956341-CFED-49E4-B116-345DEAA617CF}"/>
              </a:ext>
            </a:extLst>
          </p:cNvPr>
          <p:cNvSpPr/>
          <p:nvPr/>
        </p:nvSpPr>
        <p:spPr>
          <a:xfrm>
            <a:off x="4454280" y="2549112"/>
            <a:ext cx="274200" cy="274200"/>
          </a:xfrm>
          <a:prstGeom prst="ellipse">
            <a:avLst/>
          </a:prstGeom>
          <a:solidFill>
            <a:srgbClr val="000000"/>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dirty="0">
                <a:solidFill>
                  <a:srgbClr val="FFFFFF"/>
                </a:solidFill>
                <a:latin typeface="Amazon Ember" panose="020B0603020204020204" pitchFamily="34" charset="0"/>
                <a:ea typeface="Amazon Ember" panose="020B0603020204020204" pitchFamily="34" charset="0"/>
                <a:cs typeface="Amazon Ember" panose="020B0603020204020204" pitchFamily="34" charset="0"/>
                <a:sym typeface="Arial"/>
              </a:rPr>
              <a:t>5</a:t>
            </a:r>
            <a:endParaRPr sz="14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sp>
        <p:nvSpPr>
          <p:cNvPr id="635" name="Google Shape;215;g27fb0a1e8c5_0_174">
            <a:extLst>
              <a:ext uri="{FF2B5EF4-FFF2-40B4-BE49-F238E27FC236}">
                <a16:creationId xmlns:a16="http://schemas.microsoft.com/office/drawing/2014/main" id="{04E4924C-E30E-2A0F-40F6-735488355D02}"/>
              </a:ext>
            </a:extLst>
          </p:cNvPr>
          <p:cNvSpPr/>
          <p:nvPr/>
        </p:nvSpPr>
        <p:spPr>
          <a:xfrm>
            <a:off x="7979526" y="2204641"/>
            <a:ext cx="274200" cy="274200"/>
          </a:xfrm>
          <a:prstGeom prst="ellipse">
            <a:avLst/>
          </a:prstGeom>
          <a:solidFill>
            <a:srgbClr val="000000"/>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dirty="0">
                <a:solidFill>
                  <a:srgbClr val="FFFFFF"/>
                </a:solidFill>
                <a:latin typeface="Amazon Ember" panose="020B0603020204020204" pitchFamily="34" charset="0"/>
                <a:ea typeface="Amazon Ember" panose="020B0603020204020204" pitchFamily="34" charset="0"/>
                <a:cs typeface="Amazon Ember" panose="020B0603020204020204" pitchFamily="34" charset="0"/>
                <a:sym typeface="Arial"/>
              </a:rPr>
              <a:t>7</a:t>
            </a:r>
            <a:endParaRPr sz="14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sp>
        <p:nvSpPr>
          <p:cNvPr id="636" name="Google Shape;218;g27fb0a1e8c5_0_174">
            <a:extLst>
              <a:ext uri="{FF2B5EF4-FFF2-40B4-BE49-F238E27FC236}">
                <a16:creationId xmlns:a16="http://schemas.microsoft.com/office/drawing/2014/main" id="{3D543127-9A2D-8693-E409-0259E9C01DC3}"/>
              </a:ext>
            </a:extLst>
          </p:cNvPr>
          <p:cNvSpPr/>
          <p:nvPr/>
        </p:nvSpPr>
        <p:spPr>
          <a:xfrm>
            <a:off x="7547441" y="3531088"/>
            <a:ext cx="274200" cy="279108"/>
          </a:xfrm>
          <a:prstGeom prst="ellipse">
            <a:avLst/>
          </a:prstGeom>
          <a:solidFill>
            <a:srgbClr val="000000"/>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1" dirty="0">
                <a:solidFill>
                  <a:srgbClr val="FFFFFF"/>
                </a:solidFill>
                <a:latin typeface="Amazon Ember" panose="020B0603020204020204" pitchFamily="34" charset="0"/>
                <a:ea typeface="Amazon Ember" panose="020B0603020204020204" pitchFamily="34" charset="0"/>
                <a:cs typeface="Amazon Ember" panose="020B0603020204020204" pitchFamily="34" charset="0"/>
                <a:sym typeface="Arial"/>
              </a:rPr>
              <a:t>8</a:t>
            </a:r>
            <a:endParaRPr sz="14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sp>
        <p:nvSpPr>
          <p:cNvPr id="637" name="Google Shape;219;g27fb0a1e8c5_0_174">
            <a:extLst>
              <a:ext uri="{FF2B5EF4-FFF2-40B4-BE49-F238E27FC236}">
                <a16:creationId xmlns:a16="http://schemas.microsoft.com/office/drawing/2014/main" id="{863BCB68-2B80-69AC-55DA-E0CD95EBD36E}"/>
              </a:ext>
            </a:extLst>
          </p:cNvPr>
          <p:cNvSpPr/>
          <p:nvPr/>
        </p:nvSpPr>
        <p:spPr>
          <a:xfrm>
            <a:off x="5829143" y="2697600"/>
            <a:ext cx="274200" cy="274200"/>
          </a:xfrm>
          <a:prstGeom prst="ellipse">
            <a:avLst/>
          </a:prstGeom>
          <a:solidFill>
            <a:srgbClr val="000000"/>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1" dirty="0">
                <a:solidFill>
                  <a:srgbClr val="FFFFFF"/>
                </a:solidFill>
                <a:latin typeface="Amazon Ember" panose="020B0603020204020204" pitchFamily="34" charset="0"/>
                <a:ea typeface="Amazon Ember" panose="020B0603020204020204" pitchFamily="34" charset="0"/>
                <a:cs typeface="Amazon Ember" panose="020B0603020204020204" pitchFamily="34" charset="0"/>
                <a:sym typeface="Arial"/>
              </a:rPr>
              <a:t>9</a:t>
            </a:r>
            <a:endParaRPr sz="14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sp>
        <p:nvSpPr>
          <p:cNvPr id="638" name="Google Shape;215;g27fb0a1e8c5_0_174">
            <a:extLst>
              <a:ext uri="{FF2B5EF4-FFF2-40B4-BE49-F238E27FC236}">
                <a16:creationId xmlns:a16="http://schemas.microsoft.com/office/drawing/2014/main" id="{41258C99-9EAA-2472-CDFD-8CAF91E1AA60}"/>
              </a:ext>
            </a:extLst>
          </p:cNvPr>
          <p:cNvSpPr/>
          <p:nvPr/>
        </p:nvSpPr>
        <p:spPr>
          <a:xfrm>
            <a:off x="4454280" y="4893889"/>
            <a:ext cx="274200" cy="274200"/>
          </a:xfrm>
          <a:prstGeom prst="ellipse">
            <a:avLst/>
          </a:prstGeom>
          <a:solidFill>
            <a:srgbClr val="000000"/>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dirty="0">
                <a:solidFill>
                  <a:srgbClr val="FFFFFF"/>
                </a:solidFill>
                <a:latin typeface="Amazon Ember" panose="020B0603020204020204" pitchFamily="34" charset="0"/>
                <a:ea typeface="Amazon Ember" panose="020B0603020204020204" pitchFamily="34" charset="0"/>
                <a:cs typeface="Amazon Ember" panose="020B0603020204020204" pitchFamily="34" charset="0"/>
                <a:sym typeface="Arial"/>
              </a:rPr>
              <a:t>6</a:t>
            </a:r>
            <a:endParaRPr sz="14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sp>
        <p:nvSpPr>
          <p:cNvPr id="639" name="Google Shape;215;g27fb0a1e8c5_0_174">
            <a:extLst>
              <a:ext uri="{FF2B5EF4-FFF2-40B4-BE49-F238E27FC236}">
                <a16:creationId xmlns:a16="http://schemas.microsoft.com/office/drawing/2014/main" id="{DF25EE27-6EBA-4DBB-ED1D-C12C599BFD1A}"/>
              </a:ext>
            </a:extLst>
          </p:cNvPr>
          <p:cNvSpPr/>
          <p:nvPr/>
        </p:nvSpPr>
        <p:spPr>
          <a:xfrm>
            <a:off x="9356680" y="4560520"/>
            <a:ext cx="274200" cy="274200"/>
          </a:xfrm>
          <a:prstGeom prst="ellipse">
            <a:avLst/>
          </a:prstGeom>
          <a:solidFill>
            <a:srgbClr val="000000"/>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1" dirty="0">
                <a:solidFill>
                  <a:srgbClr val="FFFFFF"/>
                </a:solidFill>
                <a:latin typeface="Amazon Ember" panose="020B0603020204020204" pitchFamily="34" charset="0"/>
                <a:ea typeface="Amazon Ember" panose="020B0603020204020204" pitchFamily="34" charset="0"/>
                <a:cs typeface="Amazon Ember" panose="020B0603020204020204" pitchFamily="34" charset="0"/>
                <a:sym typeface="Arial"/>
              </a:rPr>
              <a:t>7</a:t>
            </a:r>
            <a:endParaRPr sz="1400" b="0" i="0" u="none" strike="noStrike" cap="none" dirty="0">
              <a:solidFill>
                <a:srgbClr val="000000"/>
              </a:solidFill>
              <a:latin typeface="Amazon Ember" panose="020B0603020204020204" pitchFamily="34" charset="0"/>
              <a:ea typeface="Amazon Ember" panose="020B0603020204020204" pitchFamily="34" charset="0"/>
              <a:cs typeface="Amazon Ember" panose="020B0603020204020204" pitchFamily="34" charset="0"/>
              <a:sym typeface="Arial"/>
            </a:endParaRPr>
          </a:p>
        </p:txBody>
      </p:sp>
    </p:spTree>
    <p:extLst>
      <p:ext uri="{BB962C8B-B14F-4D97-AF65-F5344CB8AC3E}">
        <p14:creationId xmlns:p14="http://schemas.microsoft.com/office/powerpoint/2010/main" val="26876753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1794</TotalTime>
  <Words>478</Words>
  <Application>Microsoft Office PowerPoint</Application>
  <PresentationFormat>Widescreen</PresentationFormat>
  <Paragraphs>54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Amazon Ember</vt:lpstr>
      <vt:lpstr>Arial</vt:lpstr>
      <vt:lpstr>Calibri</vt:lpstr>
      <vt:lpstr>Calibri Light</vt:lpstr>
      <vt:lpstr>Office Theme</vt:lpstr>
      <vt:lpstr>Knowledge Graphs and GraphRAG with AWS and Neo4j</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Graphs and GraphRAG with AWS and Neo4j</dc:title>
  <dc:subject>Meter Data Analytics for Utilities</dc:subject>
  <dc:creator>Amazon Web Services</dc:creator>
  <cp:lastModifiedBy>Courtright, Andrea</cp:lastModifiedBy>
  <cp:revision>45</cp:revision>
  <dcterms:created xsi:type="dcterms:W3CDTF">2024-09-17T16:18:46Z</dcterms:created>
  <dcterms:modified xsi:type="dcterms:W3CDTF">2024-11-26T20:01:09Z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2022-07-26T00:00:00Z</vt:filetime>
  </property>
  <property fmtid="{D5CDD505-2E9C-101B-9397-08002B2CF9AE}" pid="3" name="LastSaved">
    <vt:filetime>2024-09-17T00:00:00Z</vt:filetime>
  </property>
  <property fmtid="{D5CDD505-2E9C-101B-9397-08002B2CF9AE}" pid="4" name="Producer">
    <vt:lpwstr>macOS Version 12.4 (Build 21F79) Quartz PDFContext</vt:lpwstr>
  </property>
</Properties>
</file>