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"/>
  </p:notesMasterIdLst>
  <p:sldIdLst>
    <p:sldId id="279" r:id="rId2"/>
    <p:sldId id="278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Debby Chang" initials="DC" lastIdx="8" clrIdx="0">
    <p:extLst>
      <p:ext uri="{19B8F6BF-5375-455C-9EA6-DF929625EA0E}">
        <p15:presenceInfo xmlns:p15="http://schemas.microsoft.com/office/powerpoint/2012/main" userId="Debby Chang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FB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31329"/>
    <p:restoredTop sz="94721"/>
  </p:normalViewPr>
  <p:slideViewPr>
    <p:cSldViewPr snapToGrid="0" snapToObjects="1">
      <p:cViewPr varScale="1">
        <p:scale>
          <a:sx n="153" d="100"/>
          <a:sy n="153" d="100"/>
        </p:scale>
        <p:origin x="162" y="3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commentAuthors" Target="commentAuthors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DE6B231-60EB-4C49-AAEF-269B5DFF8A47}" type="datetimeFigureOut">
              <a:rPr lang="en-US" smtClean="0"/>
              <a:t>9/6/2023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686CF6-1F11-0F42-9224-21A256809AA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17348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quip-amazon.com/5XEtAzI2yYvC/Code-Sample-Events" TargetMode="External"/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 developer initiates an activity in AWS CI/CD pipeline such as push code changes. These activities create Amazon </a:t>
            </a:r>
            <a:r>
              <a:rPr lang="en-US" sz="1200" u="sng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CloudWatch events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 Amazon EventBridge event rule detects the CloudWatch events and sends the event data to an Amazon Kinesis Firehose Delivery Stream. One event rule per event source.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 event rule is also created to capture event data from Amazon CloudWatch Synthetics Canary if customer has set up the canary – only needed for MTTR.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Firehose uses a Lambda function for data transformation. It extracts relevant data and sends it to an Amazon S3 bucket.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 Amazon Athena database queries the S3 data and returns the query result to an Amazon QuickSight.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 Amazon QuickSight obtains the query result and builds dashboard displays for the management team.</a:t>
            </a:r>
          </a:p>
          <a:p>
            <a:endParaRPr lang="en-US" b="1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353B235-0EC1-A945-8A73-E24DD50E9288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03138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F70B15-2441-8C40-A7FF-E2A903BA09D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AFEDCD3-FE1E-3A42-A167-0D7548E8604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AAA736C-3AF2-754D-B90D-CBD0931395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9/6/2023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0846406-6A04-E148-9208-C65993B695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6F5A83A-851E-1A44-9FCE-6FFD4813A6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7658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6A80F3-24C0-CB47-9701-966500419C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E4C93E1-0242-0D43-9778-62EBD48D13B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FF8B7D1-6415-D741-8ED7-723B58CDB6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9/6/2023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C8EDD59-7593-9648-BF09-F82F663A9C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33E32E3-4EBB-0146-BCB3-694DD54334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63946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BD1C21A-B8BD-4146-8AD7-8E9448250F6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B22FC8A-61FE-DB4B-8F2A-FE5EDE2F03E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B7F5535-45FC-9A44-81C9-97555F81DD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9/6/2023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A8AC401-C660-EF4F-B64A-0D14A2C67D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B02AEFD-3CC8-8F44-9371-5A08F34072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03680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D85C4C-80D1-964F-8C27-E6533D3185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75D3B0B-74C5-4245-AEBB-F2783844752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0775128-5C99-924A-8235-4D35BDF561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9/6/2023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C43A23-0936-5347-BCEE-94B0BBC5ED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6E944D-764C-594E-89F2-A935820D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76346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5914EC-30FA-784D-89FE-065ABF8A6F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3902DC6-75AF-934A-8CD0-3860E57B694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721C632-EFB6-984D-9E96-59FFF44896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9/6/2023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2F414A-1C2C-F74E-966B-28ED860758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D465928-0931-B243-805D-290462A0E4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25415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29B84D-AA29-BF47-A2C3-00F3CC6F5C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B9547C6-5414-4D49-B625-9F62F01829D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77F339C-0A28-6E45-9806-D043A1E2EB9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A000151-3BFF-394D-AA82-5EC5D874DE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9/6/2023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1A515EA-2174-8A4C-9226-DDCFAF19DD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48A7A2B-22F6-B34E-AAAA-F650C35AA0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37978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D5B524-B009-1849-954B-63F1A2B254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D1A1271-2C8E-744E-B3A6-F1F4D0BD5C2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30C27E9-0BB9-684A-83E9-B98AEBE76CE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68C2C89-FB2B-2848-9CBC-845ACD8AEE3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318A7B3-5BB6-F142-8991-B826A35EBCB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37F6A90-BCA7-A844-BDD1-229C01420A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9/6/2023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570EB13-5D11-5449-9512-615224438F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D989CFB-D3AA-5D40-8CD5-82FB72E23C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05529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A4C06F-E9D1-9848-8730-019EDC09AF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4F6A42A-BD0A-6044-B98A-667A10B91A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9/6/2023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E66F7CE-1782-F34B-8546-4418076A07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5A4FECA-CEB6-EA48-989E-7692058365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3831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725ACDC-A542-1644-ACC8-03BEFDCE93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9/6/2023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C73CAD7-D680-3248-89AC-406C3A2FBF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2F4454D-3F33-CF4C-AAEA-B9C5C3288F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03239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78DC62-3092-4F47-B1CE-3F896D0903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2C02A2-C681-EC4D-883E-EDD4C9F355F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3B3D7A2-001A-E546-90B4-92D80CF4849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B7D9759-F5A3-D041-9C49-871DE9391C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9/6/2023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F16F5AD-6FC4-0546-BCC8-1996C15EBD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C97A332-74A7-C049-9406-D84CFB5A08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185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6A51D8-6D19-DF4B-9F98-C7AC0FFEE2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7D56044-1EBB-F64A-B5BC-EF7CA426207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045DFA7-FA61-E240-8E13-D17D1C0DAB7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3896980-11CA-3B45-AE34-01194C85EF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9/6/2023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3CCDDE-3E46-2544-ACD5-1F7475EA95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5FCE0F-973C-2D41-A199-7D2984F733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37361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715F298-9AE0-F440-B542-5F54802A7B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099FAE3-2B3B-D548-B56B-CE84E6538C8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D3DF35-730C-C244-B98A-CB1C9F822F9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D802BD-3636-C34F-81A0-C5C670484C61}" type="datetimeFigureOut">
              <a:rPr lang="en-US" smtClean="0"/>
              <a:t>9/6/2023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4F7E14-3D8F-1644-8351-8BCD9C2C76C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B280F83-AAFE-764D-9B87-A488A02ADDE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12102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svg"/><Relationship Id="rId13" Type="http://schemas.openxmlformats.org/officeDocument/2006/relationships/image" Target="../media/image10.png"/><Relationship Id="rId18" Type="http://schemas.openxmlformats.org/officeDocument/2006/relationships/image" Target="../media/image15.svg"/><Relationship Id="rId26" Type="http://schemas.openxmlformats.org/officeDocument/2006/relationships/image" Target="../media/image23.svg"/><Relationship Id="rId3" Type="http://schemas.openxmlformats.org/officeDocument/2006/relationships/image" Target="../media/image1.png"/><Relationship Id="rId21" Type="http://schemas.openxmlformats.org/officeDocument/2006/relationships/image" Target="../media/image18.png"/><Relationship Id="rId7" Type="http://schemas.openxmlformats.org/officeDocument/2006/relationships/image" Target="../media/image4.png"/><Relationship Id="rId12" Type="http://schemas.openxmlformats.org/officeDocument/2006/relationships/image" Target="../media/image9.svg"/><Relationship Id="rId17" Type="http://schemas.openxmlformats.org/officeDocument/2006/relationships/image" Target="../media/image14.png"/><Relationship Id="rId25" Type="http://schemas.openxmlformats.org/officeDocument/2006/relationships/image" Target="../media/image22.pn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3.svg"/><Relationship Id="rId20" Type="http://schemas.openxmlformats.org/officeDocument/2006/relationships/image" Target="../media/image17.sv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11" Type="http://schemas.openxmlformats.org/officeDocument/2006/relationships/image" Target="../media/image8.png"/><Relationship Id="rId24" Type="http://schemas.openxmlformats.org/officeDocument/2006/relationships/image" Target="../media/image21.svg"/><Relationship Id="rId5" Type="http://schemas.openxmlformats.org/officeDocument/2006/relationships/hyperlink" Target="https://docs.aws.amazon.com/architecture-diagrams/latest/location-enabled-data-science-with-precisely/location-enabled-data-science-with-precisely.html" TargetMode="External"/><Relationship Id="rId15" Type="http://schemas.openxmlformats.org/officeDocument/2006/relationships/image" Target="../media/image12.png"/><Relationship Id="rId23" Type="http://schemas.openxmlformats.org/officeDocument/2006/relationships/image" Target="../media/image20.png"/><Relationship Id="rId10" Type="http://schemas.openxmlformats.org/officeDocument/2006/relationships/image" Target="../media/image7.svg"/><Relationship Id="rId19" Type="http://schemas.openxmlformats.org/officeDocument/2006/relationships/image" Target="../media/image16.png"/><Relationship Id="rId4" Type="http://schemas.openxmlformats.org/officeDocument/2006/relationships/image" Target="../media/image2.svg"/><Relationship Id="rId9" Type="http://schemas.openxmlformats.org/officeDocument/2006/relationships/image" Target="../media/image6.png"/><Relationship Id="rId14" Type="http://schemas.openxmlformats.org/officeDocument/2006/relationships/image" Target="../media/image11.svg"/><Relationship Id="rId22" Type="http://schemas.openxmlformats.org/officeDocument/2006/relationships/image" Target="../media/image19.sv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aws.amazon.com/architecture/" TargetMode="External"/><Relationship Id="rId2" Type="http://schemas.openxmlformats.org/officeDocument/2006/relationships/hyperlink" Target="https://aws.amazon.com/architecture/icons/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docs-feedback.aws.amazon.com/feedback.jsp?feedback_destination_id=a0d18259-7974-4e8f-8382-0a4be53f4374&amp;topic_url=http://docs.aws.amazon.com/en_us/architecture-diagrams/latest/high-performance-computing-on-aws/high-performance-computing-on-aws.html" TargetMode="External"/><Relationship Id="rId4" Type="http://schemas.openxmlformats.org/officeDocument/2006/relationships/hyperlink" Target="https://aws.amazon.com/architecture/well-architected/?wa-lens-whitepapers.sort-by=item.additionalFields.sortDate&amp;wa-lens-whitepapers.sort-order=desc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" name="Graphic 102">
            <a:extLst>
              <a:ext uri="{FF2B5EF4-FFF2-40B4-BE49-F238E27FC236}">
                <a16:creationId xmlns:a16="http://schemas.microsoft.com/office/drawing/2014/main" id="{1DD42CEA-08C0-B743-AC84-1AA6A123B8A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69392" y="6406198"/>
            <a:ext cx="585391" cy="348070"/>
          </a:xfrm>
          <a:prstGeom prst="rect">
            <a:avLst/>
          </a:prstGeom>
        </p:spPr>
      </p:pic>
      <p:sp>
        <p:nvSpPr>
          <p:cNvPr id="104" name="AWS copyright text">
            <a:extLst>
              <a:ext uri="{FF2B5EF4-FFF2-40B4-BE49-F238E27FC236}">
                <a16:creationId xmlns:a16="http://schemas.microsoft.com/office/drawing/2014/main" id="{E926D9DC-0FDF-1C44-85C5-53E31AA8B8D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43000" y="6619133"/>
            <a:ext cx="4036484" cy="143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x-none" sz="933" b="0" i="0" dirty="0">
                <a:solidFill>
                  <a:srgbClr val="7F7F7F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© 2023, Amazon Web Services, Inc. or its affiliates. All rights reserved.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44C66A8E-F283-4763-B096-ACFA9F5EC61A}"/>
              </a:ext>
            </a:extLst>
          </p:cNvPr>
          <p:cNvSpPr txBox="1"/>
          <p:nvPr/>
        </p:nvSpPr>
        <p:spPr>
          <a:xfrm>
            <a:off x="95669" y="134489"/>
            <a:ext cx="104821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Location-enabled Data Science with Precisely on AWS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DB8F7425-C01F-4322-A5E8-4271654E0F7E}"/>
              </a:ext>
            </a:extLst>
          </p:cNvPr>
          <p:cNvSpPr txBox="1"/>
          <p:nvPr/>
        </p:nvSpPr>
        <p:spPr>
          <a:xfrm>
            <a:off x="101092" y="458980"/>
            <a:ext cx="48628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For the architecture description, refer to the </a:t>
            </a:r>
            <a:r>
              <a:rPr lang="en-US" sz="14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  <a:hlinkClick r:id="rId5"/>
              </a:rPr>
              <a:t>full diagram</a:t>
            </a:r>
            <a:r>
              <a:rPr lang="en-US" sz="14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. </a:t>
            </a: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6826C86C-E89F-40E8-B6EA-4AE385198923}"/>
              </a:ext>
            </a:extLst>
          </p:cNvPr>
          <p:cNvSpPr/>
          <p:nvPr/>
        </p:nvSpPr>
        <p:spPr>
          <a:xfrm>
            <a:off x="2260196" y="1495637"/>
            <a:ext cx="7128372" cy="3741571"/>
          </a:xfrm>
          <a:prstGeom prst="rect">
            <a:avLst/>
          </a:prstGeom>
          <a:noFill/>
          <a:ln w="12700">
            <a:solidFill>
              <a:srgbClr val="141B2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0" tIns="9144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232F3C"/>
                </a:solidFill>
                <a:effectLst/>
                <a:uLnTx/>
                <a:uFillTx/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AWS Cloud</a:t>
            </a:r>
          </a:p>
        </p:txBody>
      </p:sp>
      <p:cxnSp>
        <p:nvCxnSpPr>
          <p:cNvPr id="54" name="Straight Arrow Connector 53">
            <a:extLst>
              <a:ext uri="{FF2B5EF4-FFF2-40B4-BE49-F238E27FC236}">
                <a16:creationId xmlns:a16="http://schemas.microsoft.com/office/drawing/2014/main" id="{FED139B7-4C77-49BA-B7A1-CF96482E2C84}"/>
              </a:ext>
            </a:extLst>
          </p:cNvPr>
          <p:cNvCxnSpPr>
            <a:cxnSpLocks/>
          </p:cNvCxnSpPr>
          <p:nvPr/>
        </p:nvCxnSpPr>
        <p:spPr>
          <a:xfrm>
            <a:off x="3510488" y="2610655"/>
            <a:ext cx="309574" cy="0"/>
          </a:xfrm>
          <a:prstGeom prst="straightConnector1">
            <a:avLst/>
          </a:prstGeom>
          <a:ln w="12700">
            <a:solidFill>
              <a:schemeClr val="bg1">
                <a:lumMod val="10000"/>
              </a:schemeClr>
            </a:solidFill>
            <a:headEnd type="none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TextBox 54">
            <a:extLst>
              <a:ext uri="{FF2B5EF4-FFF2-40B4-BE49-F238E27FC236}">
                <a16:creationId xmlns:a16="http://schemas.microsoft.com/office/drawing/2014/main" id="{A56E6079-0540-411D-88A7-53BAC4BD99CC}"/>
              </a:ext>
            </a:extLst>
          </p:cNvPr>
          <p:cNvSpPr txBox="1"/>
          <p:nvPr/>
        </p:nvSpPr>
        <p:spPr>
          <a:xfrm>
            <a:off x="3682261" y="2795906"/>
            <a:ext cx="73755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srgbClr val="232F3C"/>
                </a:solidFill>
                <a:effectLst/>
                <a:uLnTx/>
                <a:uFillTx/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AWS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srgbClr val="232F3C"/>
                </a:solidFill>
                <a:effectLst/>
                <a:uLnTx/>
                <a:uFillTx/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Lambda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9DA8F30C-A292-4955-9B1F-BED06A3F4C2D}"/>
              </a:ext>
            </a:extLst>
          </p:cNvPr>
          <p:cNvSpPr txBox="1"/>
          <p:nvPr/>
        </p:nvSpPr>
        <p:spPr>
          <a:xfrm>
            <a:off x="4559675" y="2785421"/>
            <a:ext cx="134954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232F3C"/>
                </a:solidFill>
                <a:effectLst/>
                <a:uLnTx/>
                <a:uFillTx/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Amazon EC2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5B45725C-3886-4787-9B9F-4151F9E86420}"/>
              </a:ext>
            </a:extLst>
          </p:cNvPr>
          <p:cNvSpPr txBox="1"/>
          <p:nvPr/>
        </p:nvSpPr>
        <p:spPr>
          <a:xfrm>
            <a:off x="2831225" y="2799056"/>
            <a:ext cx="9836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232F3C"/>
                </a:solidFill>
                <a:effectLst/>
                <a:uLnTx/>
                <a:uFillTx/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Amazon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232F3C"/>
                </a:solidFill>
                <a:effectLst/>
                <a:uLnTx/>
                <a:uFillTx/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CloudWatch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40A3E351-9A5E-4D8D-AB47-CB4133B42EBA}"/>
              </a:ext>
            </a:extLst>
          </p:cNvPr>
          <p:cNvSpPr txBox="1"/>
          <p:nvPr/>
        </p:nvSpPr>
        <p:spPr>
          <a:xfrm>
            <a:off x="2363841" y="4329821"/>
            <a:ext cx="1558307" cy="707886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232F3C"/>
                </a:solidFill>
                <a:effectLst/>
                <a:uLnTx/>
                <a:uFillTx/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Amazon S3</a:t>
            </a:r>
            <a:b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232F3C"/>
                </a:solidFill>
                <a:effectLst/>
                <a:uLnTx/>
                <a:uFillTx/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</a:br>
            <a:r>
              <a:rPr lang="en-US" sz="1000" i="1" dirty="0">
                <a:solidFill>
                  <a:srgbClr val="232F3C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Precisely</a:t>
            </a:r>
            <a:r>
              <a:rPr kumimoji="0" lang="en-US" sz="1000" b="0" i="1" u="none" strike="noStrike" kern="1200" cap="none" spc="0" normalizeH="0" baseline="0" noProof="0" dirty="0">
                <a:ln>
                  <a:noFill/>
                </a:ln>
                <a:solidFill>
                  <a:srgbClr val="232F3C"/>
                </a:solidFill>
                <a:effectLst/>
                <a:uLnTx/>
                <a:uFillTx/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 data experience and fulfillment</a:t>
            </a:r>
          </a:p>
        </p:txBody>
      </p:sp>
      <p:cxnSp>
        <p:nvCxnSpPr>
          <p:cNvPr id="59" name="Straight Arrow Connector 58">
            <a:extLst>
              <a:ext uri="{FF2B5EF4-FFF2-40B4-BE49-F238E27FC236}">
                <a16:creationId xmlns:a16="http://schemas.microsoft.com/office/drawing/2014/main" id="{C178DF38-05E7-4E89-98D0-1BC96D89A173}"/>
              </a:ext>
            </a:extLst>
          </p:cNvPr>
          <p:cNvCxnSpPr>
            <a:cxnSpLocks/>
            <a:stCxn id="56" idx="2"/>
          </p:cNvCxnSpPr>
          <p:nvPr/>
        </p:nvCxnSpPr>
        <p:spPr>
          <a:xfrm flipH="1">
            <a:off x="5231940" y="3031641"/>
            <a:ext cx="2507" cy="457200"/>
          </a:xfrm>
          <a:prstGeom prst="straightConnector1">
            <a:avLst/>
          </a:prstGeom>
          <a:ln w="12700">
            <a:solidFill>
              <a:schemeClr val="bg1">
                <a:lumMod val="10000"/>
              </a:schemeClr>
            </a:solidFill>
            <a:headEnd type="none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NumBox 1">
            <a:extLst>
              <a:ext uri="{FF2B5EF4-FFF2-40B4-BE49-F238E27FC236}">
                <a16:creationId xmlns:a16="http://schemas.microsoft.com/office/drawing/2014/main" id="{F5264EBB-531A-44F5-9AB6-43C897A07EEF}"/>
              </a:ext>
            </a:extLst>
          </p:cNvPr>
          <p:cNvSpPr/>
          <p:nvPr/>
        </p:nvSpPr>
        <p:spPr>
          <a:xfrm>
            <a:off x="3531395" y="2259372"/>
            <a:ext cx="274320" cy="274320"/>
          </a:xfrm>
          <a:prstGeom prst="roundRect">
            <a:avLst/>
          </a:prstGeom>
          <a:solidFill>
            <a:srgbClr val="007F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t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FAFAFA"/>
                </a:solidFill>
                <a:effectLst/>
                <a:uLnTx/>
                <a:uFillTx/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1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432EEAF4-D90B-407D-A0A6-3F302D4C713C}"/>
              </a:ext>
            </a:extLst>
          </p:cNvPr>
          <p:cNvSpPr txBox="1"/>
          <p:nvPr/>
        </p:nvSpPr>
        <p:spPr>
          <a:xfrm>
            <a:off x="3735826" y="4329821"/>
            <a:ext cx="156331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000" dirty="0">
                <a:solidFill>
                  <a:srgbClr val="232F3C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Automatic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232F3C"/>
                </a:solidFill>
                <a:effectLst/>
                <a:uLnTx/>
                <a:uFillTx/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 Data</a:t>
            </a:r>
            <a:r>
              <a:rPr lang="en-US" sz="1000" dirty="0">
                <a:solidFill>
                  <a:srgbClr val="232F3C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 Downloader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232F3C"/>
              </a:solidFill>
              <a:effectLst/>
              <a:uLnTx/>
              <a:uFillTx/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1865E2FD-1FF1-4258-AE30-2739AC5450D2}"/>
              </a:ext>
            </a:extLst>
          </p:cNvPr>
          <p:cNvSpPr txBox="1"/>
          <p:nvPr/>
        </p:nvSpPr>
        <p:spPr>
          <a:xfrm>
            <a:off x="5724661" y="4355333"/>
            <a:ext cx="137983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232F3C"/>
                </a:solidFill>
                <a:effectLst/>
                <a:uLnTx/>
                <a:uFillTx/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Amazon S3</a:t>
            </a:r>
            <a:b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232F3C"/>
                </a:solidFill>
                <a:effectLst/>
                <a:uLnTx/>
                <a:uFillTx/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</a:br>
            <a:r>
              <a:rPr kumimoji="0" lang="en-US" sz="1000" b="0" i="1" u="none" strike="noStrike" kern="1200" cap="none" spc="0" normalizeH="0" baseline="0" noProof="0" dirty="0">
                <a:ln>
                  <a:noFill/>
                </a:ln>
                <a:solidFill>
                  <a:srgbClr val="232F3C"/>
                </a:solidFill>
                <a:effectLst/>
                <a:uLnTx/>
                <a:uFillTx/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customer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232F3C"/>
              </a:solidFill>
              <a:effectLst/>
              <a:uLnTx/>
              <a:uFillTx/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cxnSp>
        <p:nvCxnSpPr>
          <p:cNvPr id="63" name="Straight Arrow Connector 62">
            <a:extLst>
              <a:ext uri="{FF2B5EF4-FFF2-40B4-BE49-F238E27FC236}">
                <a16:creationId xmlns:a16="http://schemas.microsoft.com/office/drawing/2014/main" id="{16F21AC2-8B7C-46A8-8316-8538A82DA9A2}"/>
              </a:ext>
            </a:extLst>
          </p:cNvPr>
          <p:cNvCxnSpPr>
            <a:cxnSpLocks/>
          </p:cNvCxnSpPr>
          <p:nvPr/>
        </p:nvCxnSpPr>
        <p:spPr>
          <a:xfrm>
            <a:off x="4239262" y="2627834"/>
            <a:ext cx="813461" cy="0"/>
          </a:xfrm>
          <a:prstGeom prst="straightConnector1">
            <a:avLst/>
          </a:prstGeom>
          <a:ln w="12700">
            <a:solidFill>
              <a:schemeClr val="bg1">
                <a:lumMod val="10000"/>
              </a:schemeClr>
            </a:solidFill>
            <a:headEnd type="none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TextBox 63">
            <a:extLst>
              <a:ext uri="{FF2B5EF4-FFF2-40B4-BE49-F238E27FC236}">
                <a16:creationId xmlns:a16="http://schemas.microsoft.com/office/drawing/2014/main" id="{C67D780E-1E6A-41F0-87E7-80A2A0F83684}"/>
              </a:ext>
            </a:extLst>
          </p:cNvPr>
          <p:cNvSpPr txBox="1"/>
          <p:nvPr/>
        </p:nvSpPr>
        <p:spPr>
          <a:xfrm>
            <a:off x="3151634" y="4146174"/>
            <a:ext cx="1023804" cy="246221"/>
          </a:xfrm>
          <a:prstGeom prst="rect">
            <a:avLst/>
          </a:prstGeom>
          <a:noFill/>
          <a:ln>
            <a:solidFill>
              <a:schemeClr val="bg1"/>
            </a:solidFill>
          </a:ln>
          <a:effectLst>
            <a:softEdge rad="63500"/>
          </a:effectLst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232F3C"/>
                </a:solidFill>
                <a:effectLst/>
                <a:uLnTx/>
                <a:uFillTx/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fetch</a:t>
            </a:r>
            <a:r>
              <a:rPr lang="en-US" sz="1000" dirty="0">
                <a:solidFill>
                  <a:srgbClr val="232F3C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 data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232F3C"/>
              </a:solidFill>
              <a:effectLst/>
              <a:uLnTx/>
              <a:uFillTx/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pic>
        <p:nvPicPr>
          <p:cNvPr id="65" name="Picture 2" descr="Precisely - Better data. Better decisions.">
            <a:extLst>
              <a:ext uri="{FF2B5EF4-FFF2-40B4-BE49-F238E27FC236}">
                <a16:creationId xmlns:a16="http://schemas.microsoft.com/office/drawing/2014/main" id="{44E9F6FD-2530-4B9B-BD1A-1C2ECF36A56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4419" y="3540543"/>
            <a:ext cx="339928" cy="3399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66" name="Straight Arrow Connector 65">
            <a:extLst>
              <a:ext uri="{FF2B5EF4-FFF2-40B4-BE49-F238E27FC236}">
                <a16:creationId xmlns:a16="http://schemas.microsoft.com/office/drawing/2014/main" id="{8353C493-F726-4B71-9DA0-062E2800F8AD}"/>
              </a:ext>
            </a:extLst>
          </p:cNvPr>
          <p:cNvCxnSpPr>
            <a:cxnSpLocks/>
            <a:stCxn id="99" idx="3"/>
            <a:endCxn id="86" idx="1"/>
          </p:cNvCxnSpPr>
          <p:nvPr/>
        </p:nvCxnSpPr>
        <p:spPr>
          <a:xfrm>
            <a:off x="5708365" y="4154173"/>
            <a:ext cx="586170" cy="3325"/>
          </a:xfrm>
          <a:prstGeom prst="straightConnector1">
            <a:avLst/>
          </a:prstGeom>
          <a:ln w="12700">
            <a:solidFill>
              <a:schemeClr val="bg1">
                <a:lumMod val="10000"/>
              </a:schemeClr>
            </a:solidFill>
            <a:headEnd type="none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7" name="Group 66">
            <a:extLst>
              <a:ext uri="{FF2B5EF4-FFF2-40B4-BE49-F238E27FC236}">
                <a16:creationId xmlns:a16="http://schemas.microsoft.com/office/drawing/2014/main" id="{F481E977-1095-4BEE-95E4-68E335B28F71}"/>
              </a:ext>
            </a:extLst>
          </p:cNvPr>
          <p:cNvGrpSpPr/>
          <p:nvPr/>
        </p:nvGrpSpPr>
        <p:grpSpPr>
          <a:xfrm>
            <a:off x="7610167" y="2272151"/>
            <a:ext cx="1011816" cy="617362"/>
            <a:chOff x="145117" y="4597218"/>
            <a:chExt cx="1188455" cy="725139"/>
          </a:xfrm>
        </p:grpSpPr>
        <p:sp>
          <p:nvSpPr>
            <p:cNvPr id="68" name="TextBox 67">
              <a:extLst>
                <a:ext uri="{FF2B5EF4-FFF2-40B4-BE49-F238E27FC236}">
                  <a16:creationId xmlns:a16="http://schemas.microsoft.com/office/drawing/2014/main" id="{1FF03AE5-EE11-44DC-988C-089E392EB34C}"/>
                </a:ext>
              </a:extLst>
            </p:cNvPr>
            <p:cNvSpPr txBox="1"/>
            <p:nvPr/>
          </p:nvSpPr>
          <p:spPr>
            <a:xfrm>
              <a:off x="145117" y="5033152"/>
              <a:ext cx="1188455" cy="28920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000" dirty="0"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  <a:t>data scientists</a:t>
              </a:r>
            </a:p>
          </p:txBody>
        </p:sp>
        <p:pic>
          <p:nvPicPr>
            <p:cNvPr id="69" name="Graphic 23">
              <a:extLst>
                <a:ext uri="{FF2B5EF4-FFF2-40B4-BE49-F238E27FC236}">
                  <a16:creationId xmlns:a16="http://schemas.microsoft.com/office/drawing/2014/main" id="{1A5C45D5-3512-4C86-9475-FF287153081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rcRect/>
            <a:stretch/>
          </p:blipFill>
          <p:spPr bwMode="auto">
            <a:xfrm flipH="1">
              <a:off x="510100" y="4597218"/>
              <a:ext cx="469900" cy="4699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70" name="Rectangle 69">
            <a:extLst>
              <a:ext uri="{FF2B5EF4-FFF2-40B4-BE49-F238E27FC236}">
                <a16:creationId xmlns:a16="http://schemas.microsoft.com/office/drawing/2014/main" id="{FB4F3C68-9CA3-4166-8E22-B5A87CEC01EB}"/>
              </a:ext>
            </a:extLst>
          </p:cNvPr>
          <p:cNvSpPr/>
          <p:nvPr/>
        </p:nvSpPr>
        <p:spPr>
          <a:xfrm>
            <a:off x="2662286" y="1896852"/>
            <a:ext cx="4160677" cy="3153746"/>
          </a:xfrm>
          <a:prstGeom prst="rect">
            <a:avLst/>
          </a:prstGeom>
          <a:noFill/>
          <a:ln w="12700">
            <a:solidFill>
              <a:schemeClr val="bg1">
                <a:lumMod val="1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9AD354B3-1A4B-48A3-A4A8-FE73143A0B15}"/>
              </a:ext>
            </a:extLst>
          </p:cNvPr>
          <p:cNvSpPr txBox="1"/>
          <p:nvPr/>
        </p:nvSpPr>
        <p:spPr>
          <a:xfrm>
            <a:off x="3202406" y="1930919"/>
            <a:ext cx="2601092" cy="24622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000" dirty="0">
                <a:solidFill>
                  <a:srgbClr val="232F3C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SDK retrieval and reference data prep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232F3C"/>
              </a:solidFill>
              <a:effectLst/>
              <a:uLnTx/>
              <a:uFillTx/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49BD7CA0-9641-42FA-BBB6-7E4B0112E9DC}"/>
              </a:ext>
            </a:extLst>
          </p:cNvPr>
          <p:cNvSpPr/>
          <p:nvPr/>
        </p:nvSpPr>
        <p:spPr>
          <a:xfrm>
            <a:off x="6953075" y="1886641"/>
            <a:ext cx="2297423" cy="3153746"/>
          </a:xfrm>
          <a:prstGeom prst="rect">
            <a:avLst/>
          </a:prstGeom>
          <a:noFill/>
          <a:ln w="12700">
            <a:solidFill>
              <a:schemeClr val="bg1">
                <a:lumMod val="1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3BF10318-937E-4506-8B0B-0FF49399A53C}"/>
              </a:ext>
            </a:extLst>
          </p:cNvPr>
          <p:cNvSpPr txBox="1"/>
          <p:nvPr/>
        </p:nvSpPr>
        <p:spPr>
          <a:xfrm>
            <a:off x="7461585" y="1889759"/>
            <a:ext cx="1308976" cy="24622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000" dirty="0">
                <a:solidFill>
                  <a:srgbClr val="232F3C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feed AI/ML apps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232F3C"/>
              </a:solidFill>
              <a:effectLst/>
              <a:uLnTx/>
              <a:uFillTx/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7C6B0EA4-9509-4F1E-BFB7-B667209C127E}"/>
              </a:ext>
            </a:extLst>
          </p:cNvPr>
          <p:cNvSpPr txBox="1"/>
          <p:nvPr/>
        </p:nvSpPr>
        <p:spPr>
          <a:xfrm>
            <a:off x="7242362" y="3526607"/>
            <a:ext cx="8813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232F3C"/>
                </a:solidFill>
                <a:effectLst/>
                <a:uLnTx/>
                <a:uFillTx/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Amazon</a:t>
            </a:r>
            <a:b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232F3C"/>
                </a:solidFill>
                <a:effectLst/>
                <a:uLnTx/>
                <a:uFillTx/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</a:b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232F3C"/>
                </a:solidFill>
                <a:effectLst/>
                <a:uLnTx/>
                <a:uFillTx/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Sage</a:t>
            </a:r>
            <a:r>
              <a:rPr lang="en-US" sz="1000" dirty="0">
                <a:solidFill>
                  <a:srgbClr val="232F3C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Maker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232F3C"/>
              </a:solidFill>
              <a:effectLst/>
              <a:uLnTx/>
              <a:uFillTx/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66C757C9-16F6-4C82-86D2-CA3A7B5FF765}"/>
              </a:ext>
            </a:extLst>
          </p:cNvPr>
          <p:cNvSpPr txBox="1"/>
          <p:nvPr/>
        </p:nvSpPr>
        <p:spPr>
          <a:xfrm>
            <a:off x="8071301" y="3526598"/>
            <a:ext cx="98341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232F3C"/>
                </a:solidFill>
                <a:effectLst/>
                <a:uLnTx/>
                <a:uFillTx/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Amazon EMR</a:t>
            </a:r>
            <a:b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232F3C"/>
                </a:solidFill>
                <a:effectLst/>
                <a:uLnTx/>
                <a:uFillTx/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</a:br>
            <a:r>
              <a:rPr kumimoji="0" lang="en-US" sz="1000" b="0" i="1" u="none" strike="noStrike" kern="1200" cap="none" spc="0" normalizeH="0" baseline="0" noProof="0" dirty="0">
                <a:ln>
                  <a:noFill/>
                </a:ln>
                <a:solidFill>
                  <a:srgbClr val="232F3C"/>
                </a:solidFill>
                <a:effectLst/>
                <a:uLnTx/>
                <a:uFillTx/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studio</a:t>
            </a:r>
          </a:p>
        </p:txBody>
      </p:sp>
      <p:sp>
        <p:nvSpPr>
          <p:cNvPr id="76" name="NumBox 1">
            <a:extLst>
              <a:ext uri="{FF2B5EF4-FFF2-40B4-BE49-F238E27FC236}">
                <a16:creationId xmlns:a16="http://schemas.microsoft.com/office/drawing/2014/main" id="{9744886C-EF62-40B0-932F-7EE32A2DA011}"/>
              </a:ext>
            </a:extLst>
          </p:cNvPr>
          <p:cNvSpPr/>
          <p:nvPr/>
        </p:nvSpPr>
        <p:spPr>
          <a:xfrm>
            <a:off x="4256024" y="2299438"/>
            <a:ext cx="274320" cy="274320"/>
          </a:xfrm>
          <a:prstGeom prst="roundRect">
            <a:avLst/>
          </a:prstGeom>
          <a:solidFill>
            <a:srgbClr val="007F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t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FAFAFA"/>
                </a:solidFill>
                <a:effectLst/>
                <a:uLnTx/>
                <a:uFillTx/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2</a:t>
            </a:r>
          </a:p>
        </p:txBody>
      </p:sp>
      <p:sp>
        <p:nvSpPr>
          <p:cNvPr id="77" name="NumBox 1">
            <a:extLst>
              <a:ext uri="{FF2B5EF4-FFF2-40B4-BE49-F238E27FC236}">
                <a16:creationId xmlns:a16="http://schemas.microsoft.com/office/drawing/2014/main" id="{E9A78176-6DBE-437C-BDFD-9829B4213B11}"/>
              </a:ext>
            </a:extLst>
          </p:cNvPr>
          <p:cNvSpPr/>
          <p:nvPr/>
        </p:nvSpPr>
        <p:spPr>
          <a:xfrm>
            <a:off x="5473800" y="2480284"/>
            <a:ext cx="274320" cy="274320"/>
          </a:xfrm>
          <a:prstGeom prst="roundRect">
            <a:avLst/>
          </a:prstGeom>
          <a:solidFill>
            <a:srgbClr val="007F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t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FAFAFA"/>
                </a:solidFill>
                <a:effectLst/>
                <a:uLnTx/>
                <a:uFillTx/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3</a:t>
            </a:r>
          </a:p>
        </p:txBody>
      </p:sp>
      <p:sp>
        <p:nvSpPr>
          <p:cNvPr id="78" name="NumBox 1">
            <a:extLst>
              <a:ext uri="{FF2B5EF4-FFF2-40B4-BE49-F238E27FC236}">
                <a16:creationId xmlns:a16="http://schemas.microsoft.com/office/drawing/2014/main" id="{BB5ECDFC-4611-47D4-87D9-0DC99F2E37A8}"/>
              </a:ext>
            </a:extLst>
          </p:cNvPr>
          <p:cNvSpPr/>
          <p:nvPr/>
        </p:nvSpPr>
        <p:spPr>
          <a:xfrm>
            <a:off x="3605314" y="3825227"/>
            <a:ext cx="274320" cy="274320"/>
          </a:xfrm>
          <a:prstGeom prst="roundRect">
            <a:avLst/>
          </a:prstGeom>
          <a:solidFill>
            <a:srgbClr val="007F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t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FAFAFA"/>
                </a:solidFill>
                <a:effectLst/>
                <a:uLnTx/>
                <a:uFillTx/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4</a:t>
            </a:r>
          </a:p>
        </p:txBody>
      </p:sp>
      <p:sp>
        <p:nvSpPr>
          <p:cNvPr id="79" name="NumBox 1">
            <a:extLst>
              <a:ext uri="{FF2B5EF4-FFF2-40B4-BE49-F238E27FC236}">
                <a16:creationId xmlns:a16="http://schemas.microsoft.com/office/drawing/2014/main" id="{B48F0C1F-7906-48FF-81A4-8A312F84956C}"/>
              </a:ext>
            </a:extLst>
          </p:cNvPr>
          <p:cNvSpPr/>
          <p:nvPr/>
        </p:nvSpPr>
        <p:spPr>
          <a:xfrm>
            <a:off x="5986444" y="3743246"/>
            <a:ext cx="274320" cy="274320"/>
          </a:xfrm>
          <a:prstGeom prst="roundRect">
            <a:avLst/>
          </a:prstGeom>
          <a:solidFill>
            <a:srgbClr val="007F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t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FAFAFA"/>
                </a:solidFill>
                <a:effectLst/>
                <a:uLnTx/>
                <a:uFillTx/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6</a:t>
            </a:r>
          </a:p>
        </p:txBody>
      </p:sp>
      <p:sp>
        <p:nvSpPr>
          <p:cNvPr id="80" name="NumBox 1">
            <a:extLst>
              <a:ext uri="{FF2B5EF4-FFF2-40B4-BE49-F238E27FC236}">
                <a16:creationId xmlns:a16="http://schemas.microsoft.com/office/drawing/2014/main" id="{FBD20ABE-A474-4286-929C-B17FC6E21CD2}"/>
              </a:ext>
            </a:extLst>
          </p:cNvPr>
          <p:cNvSpPr/>
          <p:nvPr/>
        </p:nvSpPr>
        <p:spPr>
          <a:xfrm>
            <a:off x="7978913" y="4294038"/>
            <a:ext cx="274320" cy="274320"/>
          </a:xfrm>
          <a:prstGeom prst="roundRect">
            <a:avLst/>
          </a:prstGeom>
          <a:solidFill>
            <a:srgbClr val="007F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t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FAFAFA"/>
                </a:solidFill>
                <a:effectLst/>
                <a:uLnTx/>
                <a:uFillTx/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7</a:t>
            </a:r>
          </a:p>
        </p:txBody>
      </p:sp>
      <p:sp>
        <p:nvSpPr>
          <p:cNvPr id="81" name="NumBox 1">
            <a:extLst>
              <a:ext uri="{FF2B5EF4-FFF2-40B4-BE49-F238E27FC236}">
                <a16:creationId xmlns:a16="http://schemas.microsoft.com/office/drawing/2014/main" id="{73F7890D-EDF3-482A-B217-13E250126B48}"/>
              </a:ext>
            </a:extLst>
          </p:cNvPr>
          <p:cNvSpPr/>
          <p:nvPr/>
        </p:nvSpPr>
        <p:spPr>
          <a:xfrm>
            <a:off x="5277160" y="3601803"/>
            <a:ext cx="285494" cy="274320"/>
          </a:xfrm>
          <a:prstGeom prst="roundRect">
            <a:avLst/>
          </a:prstGeom>
          <a:solidFill>
            <a:srgbClr val="007F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t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FAFAFA"/>
                </a:solidFill>
                <a:effectLst/>
                <a:uLnTx/>
                <a:uFillTx/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5</a:t>
            </a:r>
          </a:p>
        </p:txBody>
      </p:sp>
      <p:pic>
        <p:nvPicPr>
          <p:cNvPr id="82" name="Graphic 81">
            <a:extLst>
              <a:ext uri="{FF2B5EF4-FFF2-40B4-BE49-F238E27FC236}">
                <a16:creationId xmlns:a16="http://schemas.microsoft.com/office/drawing/2014/main" id="{86AD9D84-675B-4B98-B7FD-41FC0C12CF7E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4262409" y="4018720"/>
            <a:ext cx="365760" cy="365760"/>
          </a:xfrm>
          <a:prstGeom prst="rect">
            <a:avLst/>
          </a:prstGeom>
        </p:spPr>
      </p:pic>
      <p:pic>
        <p:nvPicPr>
          <p:cNvPr id="83" name="Graphic 5">
            <a:extLst>
              <a:ext uri="{FF2B5EF4-FFF2-40B4-BE49-F238E27FC236}">
                <a16:creationId xmlns:a16="http://schemas.microsoft.com/office/drawing/2014/main" id="{F3789E3E-2E00-4E21-A425-72DA3FDCC58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rcRect/>
          <a:stretch/>
        </p:blipFill>
        <p:spPr bwMode="auto">
          <a:xfrm>
            <a:off x="5052723" y="2449466"/>
            <a:ext cx="365760" cy="3657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4" name="Graphic 17">
            <a:extLst>
              <a:ext uri="{FF2B5EF4-FFF2-40B4-BE49-F238E27FC236}">
                <a16:creationId xmlns:a16="http://schemas.microsoft.com/office/drawing/2014/main" id="{5DBC8509-730E-4127-9BDC-4650A9C1B92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96DAC541-7B7A-43D3-8B79-37D633B846F1}">
                <asvg:svgBlip xmlns:asvg="http://schemas.microsoft.com/office/drawing/2016/SVG/main" r:embed="rId14"/>
              </a:ext>
            </a:extLst>
          </a:blip>
          <a:srcRect/>
          <a:stretch/>
        </p:blipFill>
        <p:spPr bwMode="auto">
          <a:xfrm>
            <a:off x="3120391" y="2442504"/>
            <a:ext cx="365760" cy="3657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5" name="Graphic 10">
            <a:extLst>
              <a:ext uri="{FF2B5EF4-FFF2-40B4-BE49-F238E27FC236}">
                <a16:creationId xmlns:a16="http://schemas.microsoft.com/office/drawing/2014/main" id="{001F0F0C-B3EE-4CA1-9C03-FD31A6FF303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5">
            <a:extLst>
              <a:ext uri="{96DAC541-7B7A-43D3-8B79-37D633B846F1}">
                <asvg:svgBlip xmlns:asvg="http://schemas.microsoft.com/office/drawing/2016/SVG/main" r:embed="rId16"/>
              </a:ext>
            </a:extLst>
          </a:blip>
          <a:srcRect/>
          <a:stretch/>
        </p:blipFill>
        <p:spPr bwMode="auto">
          <a:xfrm>
            <a:off x="3850959" y="2426996"/>
            <a:ext cx="365760" cy="3657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6" name="Graphic 8">
            <a:extLst>
              <a:ext uri="{FF2B5EF4-FFF2-40B4-BE49-F238E27FC236}">
                <a16:creationId xmlns:a16="http://schemas.microsoft.com/office/drawing/2014/main" id="{5831AA50-F663-4AE9-AE77-2D4EB6C39F0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7">
            <a:extLst>
              <a:ext uri="{96DAC541-7B7A-43D3-8B79-37D633B846F1}">
                <asvg:svgBlip xmlns:asvg="http://schemas.microsoft.com/office/drawing/2016/SVG/main" r:embed="rId18"/>
              </a:ext>
            </a:extLst>
          </a:blip>
          <a:srcRect/>
          <a:stretch/>
        </p:blipFill>
        <p:spPr bwMode="auto">
          <a:xfrm>
            <a:off x="6294535" y="3974618"/>
            <a:ext cx="365760" cy="3657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7" name="Graphic 8">
            <a:extLst>
              <a:ext uri="{FF2B5EF4-FFF2-40B4-BE49-F238E27FC236}">
                <a16:creationId xmlns:a16="http://schemas.microsoft.com/office/drawing/2014/main" id="{9D4795BE-E000-452B-8016-0B08B10FBA3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7">
            <a:extLst>
              <a:ext uri="{96DAC541-7B7A-43D3-8B79-37D633B846F1}">
                <asvg:svgBlip xmlns:asvg="http://schemas.microsoft.com/office/drawing/2016/SVG/main" r:embed="rId18"/>
              </a:ext>
            </a:extLst>
          </a:blip>
          <a:srcRect/>
          <a:stretch/>
        </p:blipFill>
        <p:spPr bwMode="auto">
          <a:xfrm>
            <a:off x="2927812" y="3960911"/>
            <a:ext cx="365760" cy="3657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8" name="Graphic 22">
            <a:extLst>
              <a:ext uri="{FF2B5EF4-FFF2-40B4-BE49-F238E27FC236}">
                <a16:creationId xmlns:a16="http://schemas.microsoft.com/office/drawing/2014/main" id="{7AB253FF-A8A7-43B1-AA88-3235F485DAA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9">
            <a:extLst>
              <a:ext uri="{96DAC541-7B7A-43D3-8B79-37D633B846F1}">
                <asvg:svgBlip xmlns:asvg="http://schemas.microsoft.com/office/drawing/2016/SVG/main" r:embed="rId20"/>
              </a:ext>
            </a:extLst>
          </a:blip>
          <a:srcRect/>
          <a:stretch/>
        </p:blipFill>
        <p:spPr bwMode="auto">
          <a:xfrm>
            <a:off x="7502241" y="3185689"/>
            <a:ext cx="365760" cy="3657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9" name="Graphic 22">
            <a:extLst>
              <a:ext uri="{FF2B5EF4-FFF2-40B4-BE49-F238E27FC236}">
                <a16:creationId xmlns:a16="http://schemas.microsoft.com/office/drawing/2014/main" id="{E917C054-1648-4703-AC4E-3CCD214EE5A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1">
            <a:extLst>
              <a:ext uri="{96DAC541-7B7A-43D3-8B79-37D633B846F1}">
                <asvg:svgBlip xmlns:asvg="http://schemas.microsoft.com/office/drawing/2016/SVG/main" r:embed="rId22"/>
              </a:ext>
            </a:extLst>
          </a:blip>
          <a:srcRect/>
          <a:stretch/>
        </p:blipFill>
        <p:spPr bwMode="auto">
          <a:xfrm>
            <a:off x="8397055" y="3223226"/>
            <a:ext cx="365760" cy="3657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0" name="Graphic 89">
            <a:extLst>
              <a:ext uri="{FF2B5EF4-FFF2-40B4-BE49-F238E27FC236}">
                <a16:creationId xmlns:a16="http://schemas.microsoft.com/office/drawing/2014/main" id="{9FB363C1-2188-4780-A9EE-6729CE39D264}"/>
              </a:ext>
            </a:extLst>
          </p:cNvPr>
          <p:cNvPicPr>
            <a:picLocks noChangeAspect="1"/>
          </p:cNvPicPr>
          <p:nvPr/>
        </p:nvPicPr>
        <p:blipFill>
          <a:blip r:embed="rId23">
            <a:extLst>
              <a:ext uri="{96DAC541-7B7A-43D3-8B79-37D633B846F1}">
                <asvg:svgBlip xmlns:asvg="http://schemas.microsoft.com/office/drawing/2016/SVG/main" r:embed="rId24"/>
              </a:ext>
            </a:extLst>
          </a:blip>
          <a:srcRect/>
          <a:stretch/>
        </p:blipFill>
        <p:spPr>
          <a:xfrm>
            <a:off x="2260196" y="1501743"/>
            <a:ext cx="365760" cy="365760"/>
          </a:xfrm>
          <a:prstGeom prst="rect">
            <a:avLst/>
          </a:prstGeom>
        </p:spPr>
      </p:pic>
      <p:grpSp>
        <p:nvGrpSpPr>
          <p:cNvPr id="91" name="Group 90">
            <a:extLst>
              <a:ext uri="{FF2B5EF4-FFF2-40B4-BE49-F238E27FC236}">
                <a16:creationId xmlns:a16="http://schemas.microsoft.com/office/drawing/2014/main" id="{6AD07564-22E1-4D73-9BFC-7D4671A66DF5}"/>
              </a:ext>
            </a:extLst>
          </p:cNvPr>
          <p:cNvGrpSpPr/>
          <p:nvPr/>
        </p:nvGrpSpPr>
        <p:grpSpPr>
          <a:xfrm>
            <a:off x="7685121" y="2863701"/>
            <a:ext cx="894814" cy="365787"/>
            <a:chOff x="6944977" y="3477475"/>
            <a:chExt cx="894814" cy="365787"/>
          </a:xfrm>
        </p:grpSpPr>
        <p:cxnSp>
          <p:nvCxnSpPr>
            <p:cNvPr id="92" name="Connector: Elbow 91">
              <a:extLst>
                <a:ext uri="{FF2B5EF4-FFF2-40B4-BE49-F238E27FC236}">
                  <a16:creationId xmlns:a16="http://schemas.microsoft.com/office/drawing/2014/main" id="{7CC19673-E343-4ABD-A6A9-1EB3B3DC36AB}"/>
                </a:ext>
              </a:extLst>
            </p:cNvPr>
            <p:cNvCxnSpPr>
              <a:stCxn id="88" idx="0"/>
              <a:endCxn id="89" idx="0"/>
            </p:cNvCxnSpPr>
            <p:nvPr/>
          </p:nvCxnSpPr>
          <p:spPr>
            <a:xfrm rot="16200000" flipH="1">
              <a:off x="7373615" y="3377087"/>
              <a:ext cx="37537" cy="894814"/>
            </a:xfrm>
            <a:prstGeom prst="bentConnector3">
              <a:avLst>
                <a:gd name="adj1" fmla="val -608999"/>
              </a:avLst>
            </a:prstGeom>
            <a:ln w="12700">
              <a:solidFill>
                <a:schemeClr val="tx2"/>
              </a:solidFill>
              <a:headEnd type="arrow" w="med" len="sm"/>
              <a:tailEnd type="arrow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Straight Connector 92">
              <a:extLst>
                <a:ext uri="{FF2B5EF4-FFF2-40B4-BE49-F238E27FC236}">
                  <a16:creationId xmlns:a16="http://schemas.microsoft.com/office/drawing/2014/main" id="{4D7621FC-015D-49FA-A356-87C6BAC8AC70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6944977" y="3477475"/>
              <a:ext cx="0" cy="91440"/>
            </a:xfrm>
            <a:prstGeom prst="line">
              <a:avLst/>
            </a:prstGeom>
            <a:ln w="1270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94" name="Connector: Elbow 93">
            <a:extLst>
              <a:ext uri="{FF2B5EF4-FFF2-40B4-BE49-F238E27FC236}">
                <a16:creationId xmlns:a16="http://schemas.microsoft.com/office/drawing/2014/main" id="{5F88B182-BB2F-47B7-AFFD-62397E099D82}"/>
              </a:ext>
            </a:extLst>
          </p:cNvPr>
          <p:cNvCxnSpPr>
            <a:cxnSpLocks/>
            <a:stCxn id="86" idx="3"/>
            <a:endCxn id="74" idx="2"/>
          </p:cNvCxnSpPr>
          <p:nvPr/>
        </p:nvCxnSpPr>
        <p:spPr>
          <a:xfrm flipV="1">
            <a:off x="6660295" y="3926717"/>
            <a:ext cx="1022757" cy="230781"/>
          </a:xfrm>
          <a:prstGeom prst="bentConnector2">
            <a:avLst/>
          </a:prstGeom>
          <a:ln w="12700">
            <a:solidFill>
              <a:schemeClr val="tx2"/>
            </a:solidFill>
            <a:headEnd type="none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Connector: Elbow 94">
            <a:extLst>
              <a:ext uri="{FF2B5EF4-FFF2-40B4-BE49-F238E27FC236}">
                <a16:creationId xmlns:a16="http://schemas.microsoft.com/office/drawing/2014/main" id="{F4A253D3-ACBC-404E-A54F-E28871E622DB}"/>
              </a:ext>
            </a:extLst>
          </p:cNvPr>
          <p:cNvCxnSpPr>
            <a:cxnSpLocks/>
            <a:stCxn id="86" idx="3"/>
            <a:endCxn id="75" idx="2"/>
          </p:cNvCxnSpPr>
          <p:nvPr/>
        </p:nvCxnSpPr>
        <p:spPr>
          <a:xfrm flipV="1">
            <a:off x="6660295" y="3926708"/>
            <a:ext cx="1902716" cy="230790"/>
          </a:xfrm>
          <a:prstGeom prst="bentConnector2">
            <a:avLst/>
          </a:prstGeom>
          <a:ln w="12700">
            <a:solidFill>
              <a:schemeClr val="tx2"/>
            </a:solidFill>
            <a:headEnd type="none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6" name="TextBox 95">
            <a:extLst>
              <a:ext uri="{FF2B5EF4-FFF2-40B4-BE49-F238E27FC236}">
                <a16:creationId xmlns:a16="http://schemas.microsoft.com/office/drawing/2014/main" id="{17798702-9A1C-46CF-81C1-98867AF14A80}"/>
              </a:ext>
            </a:extLst>
          </p:cNvPr>
          <p:cNvSpPr txBox="1"/>
          <p:nvPr/>
        </p:nvSpPr>
        <p:spPr>
          <a:xfrm>
            <a:off x="4868127" y="4336513"/>
            <a:ext cx="12232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u="none" strike="noStrike" kern="1200" cap="none" spc="0" normalizeH="0" baseline="0" noProof="0" dirty="0">
                <a:ln>
                  <a:noFill/>
                </a:ln>
                <a:solidFill>
                  <a:srgbClr val="232F3C"/>
                </a:solidFill>
                <a:effectLst/>
                <a:uLnTx/>
                <a:uFillTx/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Geo Addressing SDK</a:t>
            </a:r>
          </a:p>
        </p:txBody>
      </p:sp>
      <p:cxnSp>
        <p:nvCxnSpPr>
          <p:cNvPr id="97" name="Straight Arrow Connector 96">
            <a:extLst>
              <a:ext uri="{FF2B5EF4-FFF2-40B4-BE49-F238E27FC236}">
                <a16:creationId xmlns:a16="http://schemas.microsoft.com/office/drawing/2014/main" id="{9329838E-0D96-4C25-915E-BC23264B05F5}"/>
              </a:ext>
            </a:extLst>
          </p:cNvPr>
          <p:cNvCxnSpPr>
            <a:cxnSpLocks/>
            <a:stCxn id="87" idx="3"/>
          </p:cNvCxnSpPr>
          <p:nvPr/>
        </p:nvCxnSpPr>
        <p:spPr>
          <a:xfrm flipV="1">
            <a:off x="3293572" y="4139231"/>
            <a:ext cx="945522" cy="0"/>
          </a:xfrm>
          <a:prstGeom prst="straightConnector1">
            <a:avLst/>
          </a:prstGeom>
          <a:ln w="12700">
            <a:solidFill>
              <a:schemeClr val="bg1">
                <a:lumMod val="10000"/>
              </a:schemeClr>
            </a:solidFill>
            <a:headEnd type="arrow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8" name="Rectangle 97">
            <a:extLst>
              <a:ext uri="{FF2B5EF4-FFF2-40B4-BE49-F238E27FC236}">
                <a16:creationId xmlns:a16="http://schemas.microsoft.com/office/drawing/2014/main" id="{DBBCB5F4-FBE8-498E-894F-86FE46E9F0F4}"/>
              </a:ext>
            </a:extLst>
          </p:cNvPr>
          <p:cNvSpPr/>
          <p:nvPr/>
        </p:nvSpPr>
        <p:spPr>
          <a:xfrm>
            <a:off x="4023441" y="3526598"/>
            <a:ext cx="1919538" cy="1299944"/>
          </a:xfrm>
          <a:prstGeom prst="rect">
            <a:avLst/>
          </a:prstGeom>
          <a:noFill/>
          <a:ln w="15875">
            <a:solidFill>
              <a:srgbClr val="7D8998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200" dirty="0">
              <a:solidFill>
                <a:schemeClr val="tx1"/>
              </a:solidFill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pic>
        <p:nvPicPr>
          <p:cNvPr id="99" name="Graphic 98">
            <a:extLst>
              <a:ext uri="{FF2B5EF4-FFF2-40B4-BE49-F238E27FC236}">
                <a16:creationId xmlns:a16="http://schemas.microsoft.com/office/drawing/2014/main" id="{D0083A55-015B-4FBF-A535-EFE3329F837C}"/>
              </a:ext>
            </a:extLst>
          </p:cNvPr>
          <p:cNvPicPr>
            <a:picLocks noChangeAspect="1"/>
          </p:cNvPicPr>
          <p:nvPr/>
        </p:nvPicPr>
        <p:blipFill>
          <a:blip r:embed="rId25">
            <a:extLst>
              <a:ext uri="{96DAC541-7B7A-43D3-8B79-37D633B846F1}">
                <asvg:svgBlip xmlns:asvg="http://schemas.microsoft.com/office/drawing/2016/SVG/main" r:embed="rId26"/>
              </a:ext>
            </a:extLst>
          </a:blip>
          <a:stretch>
            <a:fillRect/>
          </a:stretch>
        </p:blipFill>
        <p:spPr>
          <a:xfrm>
            <a:off x="5251165" y="3925573"/>
            <a:ext cx="457200" cy="457200"/>
          </a:xfrm>
          <a:prstGeom prst="rect">
            <a:avLst/>
          </a:prstGeom>
        </p:spPr>
      </p:pic>
      <p:sp>
        <p:nvSpPr>
          <p:cNvPr id="100" name="TextBox 99">
            <a:extLst>
              <a:ext uri="{FF2B5EF4-FFF2-40B4-BE49-F238E27FC236}">
                <a16:creationId xmlns:a16="http://schemas.microsoft.com/office/drawing/2014/main" id="{6BB7128D-E339-42D3-87EF-57E63E60E5B0}"/>
              </a:ext>
            </a:extLst>
          </p:cNvPr>
          <p:cNvSpPr txBox="1"/>
          <p:nvPr/>
        </p:nvSpPr>
        <p:spPr>
          <a:xfrm>
            <a:off x="4005307" y="3538160"/>
            <a:ext cx="1349544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n-US" sz="105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Precisely</a:t>
            </a:r>
          </a:p>
        </p:txBody>
      </p:sp>
      <p:cxnSp>
        <p:nvCxnSpPr>
          <p:cNvPr id="101" name="Straight Arrow Connector 100">
            <a:extLst>
              <a:ext uri="{FF2B5EF4-FFF2-40B4-BE49-F238E27FC236}">
                <a16:creationId xmlns:a16="http://schemas.microsoft.com/office/drawing/2014/main" id="{C43DFDA2-E29B-4884-B02F-9DF5B5F5A472}"/>
              </a:ext>
            </a:extLst>
          </p:cNvPr>
          <p:cNvCxnSpPr>
            <a:cxnSpLocks/>
            <a:stCxn id="82" idx="3"/>
            <a:endCxn id="99" idx="1"/>
          </p:cNvCxnSpPr>
          <p:nvPr/>
        </p:nvCxnSpPr>
        <p:spPr>
          <a:xfrm flipV="1">
            <a:off x="4628169" y="4154173"/>
            <a:ext cx="622996" cy="0"/>
          </a:xfrm>
          <a:prstGeom prst="straightConnector1">
            <a:avLst/>
          </a:prstGeom>
          <a:ln w="12700">
            <a:solidFill>
              <a:schemeClr val="bg1">
                <a:lumMod val="10000"/>
              </a:schemeClr>
            </a:solidFill>
            <a:headEnd type="none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310132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2C6148-E3E5-664B-8A24-89C2726A7A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3768" y="401065"/>
            <a:ext cx="10515600" cy="982412"/>
          </a:xfrm>
        </p:spPr>
        <p:txBody>
          <a:bodyPr/>
          <a:lstStyle/>
          <a:p>
            <a:r>
              <a:rPr lang="en-US" dirty="0"/>
              <a:t>Resources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ECCB9B0-CBBE-A041-9695-C37896486A2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For all service icons, refer to </a:t>
            </a:r>
            <a:r>
              <a:rPr lang="en-US" dirty="0">
                <a:hlinkClick r:id="rId2"/>
              </a:rPr>
              <a:t>AWS Architecture Icons</a:t>
            </a:r>
            <a:r>
              <a:rPr lang="en-US" dirty="0"/>
              <a:t>.</a:t>
            </a:r>
          </a:p>
          <a:p>
            <a:r>
              <a:rPr lang="en-US" dirty="0"/>
              <a:t>For more architecture diagrams, refer to </a:t>
            </a:r>
            <a:r>
              <a:rPr lang="en-US" dirty="0">
                <a:hlinkClick r:id="rId3"/>
              </a:rPr>
              <a:t>AWS Architecture Center</a:t>
            </a:r>
            <a:r>
              <a:rPr lang="en-US" dirty="0"/>
              <a:t>.</a:t>
            </a:r>
          </a:p>
          <a:p>
            <a:r>
              <a:rPr lang="en-US" dirty="0"/>
              <a:t>For more AWS best practices, refer to </a:t>
            </a:r>
            <a:r>
              <a:rPr lang="en-US" dirty="0">
                <a:hlinkClick r:id="rId4"/>
              </a:rPr>
              <a:t>AWS Well-Architected</a:t>
            </a:r>
            <a:r>
              <a:rPr lang="en-US" dirty="0"/>
              <a:t>.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/>
              <a:t>If you have suggestions about making this experience better, </a:t>
            </a:r>
            <a:r>
              <a:rPr lang="en-US" dirty="0">
                <a:hlinkClick r:id="rId5"/>
              </a:rPr>
              <a:t>provide feedback</a:t>
            </a:r>
            <a:r>
              <a:rPr lang="en-US" dirty="0"/>
              <a:t>.</a:t>
            </a:r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26C8BDD-2AC7-FD49-B718-D5C3842239D0}"/>
              </a:ext>
            </a:extLst>
          </p:cNvPr>
          <p:cNvSpPr txBox="1"/>
          <p:nvPr/>
        </p:nvSpPr>
        <p:spPr>
          <a:xfrm>
            <a:off x="673768" y="1174282"/>
            <a:ext cx="97311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To get started with customizing your architecture diagram, refer to the following resources.</a:t>
            </a:r>
          </a:p>
        </p:txBody>
      </p:sp>
    </p:spTree>
    <p:extLst>
      <p:ext uri="{BB962C8B-B14F-4D97-AF65-F5344CB8AC3E}">
        <p14:creationId xmlns:p14="http://schemas.microsoft.com/office/powerpoint/2010/main" val="305666910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58793</TotalTime>
  <Words>292</Words>
  <Application>Microsoft Office PowerPoint</Application>
  <PresentationFormat>Widescreen</PresentationFormat>
  <Paragraphs>41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Amazon Ember</vt:lpstr>
      <vt:lpstr>Arial</vt:lpstr>
      <vt:lpstr>Calibri</vt:lpstr>
      <vt:lpstr>Calibri Light</vt:lpstr>
      <vt:lpstr>Office Theme</vt:lpstr>
      <vt:lpstr>PowerPoint Presentation</vt:lpstr>
      <vt:lpstr>Resources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Location-enabled Data Science with Precisely on AWS</dc:title>
  <dc:subject/>
  <dc:creator>Amazon Web Services</dc:creator>
  <cp:keywords/>
  <dc:description/>
  <cp:lastModifiedBy>Courtright, Andrea</cp:lastModifiedBy>
  <cp:revision>101</cp:revision>
  <dcterms:created xsi:type="dcterms:W3CDTF">2020-07-21T19:38:25Z</dcterms:created>
  <dcterms:modified xsi:type="dcterms:W3CDTF">2023-09-06T20:10:37Z</dcterms:modified>
  <cp:category/>
</cp:coreProperties>
</file>