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2753"/>
    <p:restoredTop sz="94721"/>
  </p:normalViewPr>
  <p:slideViewPr>
    <p:cSldViewPr snapToGrid="0" snapToObjects="1">
      <p:cViewPr varScale="1">
        <p:scale>
          <a:sx n="84" d="100"/>
          <a:sy n="84" d="100"/>
        </p:scale>
        <p:origin x="192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5/4/23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svg"/><Relationship Id="rId5" Type="http://schemas.openxmlformats.org/officeDocument/2006/relationships/hyperlink" Target="https://docs.aws.amazon.com/architecture-diagrams/latest/telecom-charging-ocs-chf-on-aws-outposts/telecom-charging-ocs-chf-on-aws-outposts.html" TargetMode="External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provide%20feedback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alt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Telecom Charging (OCS/CHF) on AWS Outposts 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95668" y="530476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2" name="Connection Shape">
            <a:extLst>
              <a:ext uri="{FF2B5EF4-FFF2-40B4-BE49-F238E27FC236}">
                <a16:creationId xmlns:a16="http://schemas.microsoft.com/office/drawing/2014/main" id="{8F28F187-EB83-6E94-FA6C-BBD683705C71}"/>
              </a:ext>
            </a:extLst>
          </p:cNvPr>
          <p:cNvCxnSpPr>
            <a:cxnSpLocks/>
          </p:cNvCxnSpPr>
          <p:nvPr/>
        </p:nvCxnSpPr>
        <p:spPr>
          <a:xfrm>
            <a:off x="5646456" y="3539440"/>
            <a:ext cx="1822889" cy="0"/>
          </a:xfrm>
          <a:prstGeom prst="straightConnector1">
            <a:avLst/>
          </a:prstGeom>
          <a:noFill/>
          <a:ln w="9525">
            <a:solidFill>
              <a:srgbClr val="8B55E7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Connection Shape">
            <a:extLst>
              <a:ext uri="{FF2B5EF4-FFF2-40B4-BE49-F238E27FC236}">
                <a16:creationId xmlns:a16="http://schemas.microsoft.com/office/drawing/2014/main" id="{30898628-43D7-4F9A-C3B8-04B74152086D}"/>
              </a:ext>
            </a:extLst>
          </p:cNvPr>
          <p:cNvCxnSpPr>
            <a:cxnSpLocks/>
          </p:cNvCxnSpPr>
          <p:nvPr/>
        </p:nvCxnSpPr>
        <p:spPr>
          <a:xfrm flipV="1">
            <a:off x="5614231" y="3794776"/>
            <a:ext cx="1853369" cy="9584"/>
          </a:xfrm>
          <a:prstGeom prst="straightConnector1">
            <a:avLst/>
          </a:prstGeom>
          <a:noFill/>
          <a:ln w="9525">
            <a:solidFill>
              <a:srgbClr val="8B55E7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Shape">
            <a:extLst>
              <a:ext uri="{FF2B5EF4-FFF2-40B4-BE49-F238E27FC236}">
                <a16:creationId xmlns:a16="http://schemas.microsoft.com/office/drawing/2014/main" id="{7F754B79-0CBE-1E88-6EF0-A0A06B4490F8}"/>
              </a:ext>
            </a:extLst>
          </p:cNvPr>
          <p:cNvSpPr/>
          <p:nvPr/>
        </p:nvSpPr>
        <p:spPr>
          <a:xfrm>
            <a:off x="4521060" y="4641521"/>
            <a:ext cx="1979594" cy="960120"/>
          </a:xfrm>
          <a:prstGeom prst="rect">
            <a:avLst/>
          </a:prstGeom>
          <a:solidFill>
            <a:srgbClr val="007CBC">
              <a:alpha val="9411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anchor="t"/>
          <a:lstStyle/>
          <a:p>
            <a:pPr eaLnBrk="1" fontAlgn="auto" hangingPunct="1">
              <a:spcBef>
                <a:spcPct val="0"/>
              </a:spcBef>
            </a:pPr>
            <a:endParaRPr lang="en-US" altLang="en-US" sz="9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3E0076F6-4D8C-3122-7D85-AEAA4E483A5A}"/>
              </a:ext>
            </a:extLst>
          </p:cNvPr>
          <p:cNvSpPr/>
          <p:nvPr/>
        </p:nvSpPr>
        <p:spPr>
          <a:xfrm>
            <a:off x="7469345" y="1336368"/>
            <a:ext cx="2841341" cy="4579669"/>
          </a:xfrm>
          <a:prstGeom prst="rect">
            <a:avLst/>
          </a:prstGeom>
          <a:noFill/>
          <a:ln w="12700">
            <a:solidFill>
              <a:srgbClr val="5B9CD5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 anchor="t"/>
          <a:lstStyle/>
          <a:p>
            <a:pPr eaLnBrk="1" fontAlgn="auto" hangingPunct="1">
              <a:spcBef>
                <a:spcPct val="0"/>
              </a:spcBef>
            </a:pPr>
            <a:endParaRPr lang="en-US" altLang="en-US" sz="11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0" name="Shape">
            <a:extLst>
              <a:ext uri="{FF2B5EF4-FFF2-40B4-BE49-F238E27FC236}">
                <a16:creationId xmlns:a16="http://schemas.microsoft.com/office/drawing/2014/main" id="{3DD015D6-89B1-6F30-1816-B9521899A055}"/>
              </a:ext>
            </a:extLst>
          </p:cNvPr>
          <p:cNvSpPr/>
          <p:nvPr/>
        </p:nvSpPr>
        <p:spPr>
          <a:xfrm>
            <a:off x="3995731" y="1887808"/>
            <a:ext cx="3690394" cy="1118232"/>
          </a:xfrm>
          <a:prstGeom prst="rect">
            <a:avLst/>
          </a:prstGeom>
          <a:noFill/>
          <a:ln w="12700">
            <a:solidFill>
              <a:srgbClr val="1E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 anchor="t"/>
          <a:lstStyle/>
          <a:p>
            <a:pPr eaLnBrk="1" fontAlgn="auto" hangingPunct="1">
              <a:spcBef>
                <a:spcPct val="0"/>
              </a:spcBef>
            </a:pPr>
            <a:endParaRPr lang="en-US" altLang="en-US" sz="1100" dirty="0">
              <a:ln w="0">
                <a:noFill/>
              </a:ln>
              <a:solidFill>
                <a:srgbClr val="1E89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2" name="Shape">
            <a:extLst>
              <a:ext uri="{FF2B5EF4-FFF2-40B4-BE49-F238E27FC236}">
                <a16:creationId xmlns:a16="http://schemas.microsoft.com/office/drawing/2014/main" id="{4A3B20ED-4A2F-B731-DCC2-BFC0658D1A65}"/>
              </a:ext>
            </a:extLst>
          </p:cNvPr>
          <p:cNvSpPr/>
          <p:nvPr/>
        </p:nvSpPr>
        <p:spPr>
          <a:xfrm>
            <a:off x="2438399" y="3871780"/>
            <a:ext cx="4340595" cy="2029859"/>
          </a:xfrm>
          <a:prstGeom prst="rect">
            <a:avLst/>
          </a:prstGeom>
          <a:noFill/>
          <a:ln w="12700">
            <a:solidFill>
              <a:srgbClr val="5A6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 anchor="t"/>
          <a:lstStyle/>
          <a:p>
            <a:endParaRPr lang="en-US" altLang="en-US" sz="11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5" name="Shape">
            <a:extLst>
              <a:ext uri="{FF2B5EF4-FFF2-40B4-BE49-F238E27FC236}">
                <a16:creationId xmlns:a16="http://schemas.microsoft.com/office/drawing/2014/main" id="{38963D2D-20AE-5D16-2E5D-C2757F68AEC2}"/>
              </a:ext>
            </a:extLst>
          </p:cNvPr>
          <p:cNvSpPr/>
          <p:nvPr/>
        </p:nvSpPr>
        <p:spPr>
          <a:xfrm>
            <a:off x="3889637" y="4256647"/>
            <a:ext cx="2818726" cy="154811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28" name="Picture">
            <a:extLst>
              <a:ext uri="{FF2B5EF4-FFF2-40B4-BE49-F238E27FC236}">
                <a16:creationId xmlns:a16="http://schemas.microsoft.com/office/drawing/2014/main" id="{1E9F41A2-F009-F2C9-AA43-A69052BCD86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32829" y="4644163"/>
            <a:ext cx="201168" cy="201168"/>
          </a:xfrm>
          <a:prstGeom prst="rect">
            <a:avLst/>
          </a:prstGeom>
        </p:spPr>
      </p:pic>
      <p:pic>
        <p:nvPicPr>
          <p:cNvPr id="29" name="Picture">
            <a:extLst>
              <a:ext uri="{FF2B5EF4-FFF2-40B4-BE49-F238E27FC236}">
                <a16:creationId xmlns:a16="http://schemas.microsoft.com/office/drawing/2014/main" id="{B7EC1021-9447-1CEC-2ABA-1B14B81DCE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6200" y="4256580"/>
            <a:ext cx="228600" cy="228600"/>
          </a:xfrm>
          <a:prstGeom prst="rect">
            <a:avLst/>
          </a:prstGeom>
        </p:spPr>
      </p:pic>
      <p:sp>
        <p:nvSpPr>
          <p:cNvPr id="31" name="Shape">
            <a:extLst>
              <a:ext uri="{FF2B5EF4-FFF2-40B4-BE49-F238E27FC236}">
                <a16:creationId xmlns:a16="http://schemas.microsoft.com/office/drawing/2014/main" id="{0C15AEFC-C80B-E955-B34B-515B5BA2D56B}"/>
              </a:ext>
            </a:extLst>
          </p:cNvPr>
          <p:cNvSpPr/>
          <p:nvPr/>
        </p:nvSpPr>
        <p:spPr>
          <a:xfrm>
            <a:off x="3992972" y="4572300"/>
            <a:ext cx="3697317" cy="1117059"/>
          </a:xfrm>
          <a:prstGeom prst="rect">
            <a:avLst/>
          </a:prstGeom>
          <a:noFill/>
          <a:ln w="12700">
            <a:solidFill>
              <a:srgbClr val="1E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 anchor="t"/>
          <a:lstStyle/>
          <a:p>
            <a:pPr>
              <a:spcBef>
                <a:spcPct val="0"/>
              </a:spcBef>
            </a:pPr>
            <a:endParaRPr lang="en-US" altLang="en-US" sz="1100" dirty="0">
              <a:ln w="0">
                <a:noFill/>
              </a:ln>
              <a:solidFill>
                <a:srgbClr val="1E89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35" name="Picture">
            <a:extLst>
              <a:ext uri="{FF2B5EF4-FFF2-40B4-BE49-F238E27FC236}">
                <a16:creationId xmlns:a16="http://schemas.microsoft.com/office/drawing/2014/main" id="{3E677DC3-C4E2-E0F6-0432-09FB777D3BD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3262" y="4569313"/>
            <a:ext cx="228600" cy="228600"/>
          </a:xfrm>
          <a:prstGeom prst="rect">
            <a:avLst/>
          </a:prstGeom>
        </p:spPr>
      </p:pic>
      <p:sp>
        <p:nvSpPr>
          <p:cNvPr id="36" name="Shape">
            <a:extLst>
              <a:ext uri="{FF2B5EF4-FFF2-40B4-BE49-F238E27FC236}">
                <a16:creationId xmlns:a16="http://schemas.microsoft.com/office/drawing/2014/main" id="{8E74F363-859C-1E65-3BB4-D1D8A824E3A5}"/>
              </a:ext>
            </a:extLst>
          </p:cNvPr>
          <p:cNvSpPr/>
          <p:nvPr/>
        </p:nvSpPr>
        <p:spPr>
          <a:xfrm>
            <a:off x="7968962" y="4624240"/>
            <a:ext cx="1278461" cy="896400"/>
          </a:xfrm>
          <a:prstGeom prst="rect">
            <a:avLst/>
          </a:prstGeom>
          <a:solidFill>
            <a:srgbClr val="007CBC">
              <a:alpha val="9411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anchor="t"/>
          <a:lstStyle/>
          <a:p>
            <a:pPr eaLnBrk="1" fontAlgn="auto" hangingPunct="1">
              <a:spcBef>
                <a:spcPct val="0"/>
              </a:spcBef>
            </a:pPr>
            <a:r>
              <a:rPr lang="en-US" alt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 subnet</a:t>
            </a:r>
          </a:p>
        </p:txBody>
      </p:sp>
      <p:pic>
        <p:nvPicPr>
          <p:cNvPr id="39" name="Picture">
            <a:extLst>
              <a:ext uri="{FF2B5EF4-FFF2-40B4-BE49-F238E27FC236}">
                <a16:creationId xmlns:a16="http://schemas.microsoft.com/office/drawing/2014/main" id="{011136FA-D422-3BC0-7778-192EAF88BF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76616" y="4632388"/>
            <a:ext cx="201168" cy="201168"/>
          </a:xfrm>
          <a:prstGeom prst="rect">
            <a:avLst/>
          </a:prstGeom>
        </p:spPr>
      </p:pic>
      <p:sp>
        <p:nvSpPr>
          <p:cNvPr id="41" name="Shape">
            <a:extLst>
              <a:ext uri="{FF2B5EF4-FFF2-40B4-BE49-F238E27FC236}">
                <a16:creationId xmlns:a16="http://schemas.microsoft.com/office/drawing/2014/main" id="{0F339B15-5654-20EC-A08B-C8FD4849F495}"/>
              </a:ext>
            </a:extLst>
          </p:cNvPr>
          <p:cNvSpPr/>
          <p:nvPr/>
        </p:nvSpPr>
        <p:spPr>
          <a:xfrm>
            <a:off x="7955684" y="2177825"/>
            <a:ext cx="1282871" cy="896400"/>
          </a:xfrm>
          <a:prstGeom prst="rect">
            <a:avLst/>
          </a:prstGeom>
          <a:solidFill>
            <a:srgbClr val="007CBC">
              <a:alpha val="9411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anchor="t" anchorCtr="0"/>
          <a:lstStyle/>
          <a:p>
            <a:pPr eaLnBrk="1" fontAlgn="auto" hangingPunct="1">
              <a:spcBef>
                <a:spcPct val="0"/>
              </a:spcBef>
            </a:pPr>
            <a:r>
              <a:rPr lang="en-US" alt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Region subnet</a:t>
            </a:r>
          </a:p>
        </p:txBody>
      </p:sp>
      <p:pic>
        <p:nvPicPr>
          <p:cNvPr id="42" name="Picture">
            <a:extLst>
              <a:ext uri="{FF2B5EF4-FFF2-40B4-BE49-F238E27FC236}">
                <a16:creationId xmlns:a16="http://schemas.microsoft.com/office/drawing/2014/main" id="{304D7519-D850-5B96-5E12-6A069AD453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8477" y="2185312"/>
            <a:ext cx="201168" cy="201168"/>
          </a:xfrm>
          <a:prstGeom prst="rect">
            <a:avLst/>
          </a:prstGeom>
        </p:spPr>
      </p:pic>
      <p:sp>
        <p:nvSpPr>
          <p:cNvPr id="43" name="Shape">
            <a:extLst>
              <a:ext uri="{FF2B5EF4-FFF2-40B4-BE49-F238E27FC236}">
                <a16:creationId xmlns:a16="http://schemas.microsoft.com/office/drawing/2014/main" id="{2F44129F-054F-6FFE-1608-34CC45229F67}"/>
              </a:ext>
            </a:extLst>
          </p:cNvPr>
          <p:cNvSpPr/>
          <p:nvPr/>
        </p:nvSpPr>
        <p:spPr>
          <a:xfrm>
            <a:off x="9480117" y="2625987"/>
            <a:ext cx="790642" cy="2569107"/>
          </a:xfrm>
          <a:prstGeom prst="rect">
            <a:avLst/>
          </a:prstGeom>
          <a:solidFill>
            <a:srgbClr val="5A6B86">
              <a:alpha val="9411"/>
            </a:srgb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" tIns="45720" rIns="9144" anchor="t" anchorCtr="1"/>
          <a:lstStyle/>
          <a:p>
            <a:pPr algn="ctr" eaLnBrk="1" fontAlgn="auto" hangingPunct="1">
              <a:spcBef>
                <a:spcPct val="0"/>
              </a:spcBef>
            </a:pPr>
            <a:r>
              <a:rPr lang="en-US" altLang="en-US" sz="8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observability, deployment and DevOps </a:t>
            </a:r>
          </a:p>
        </p:txBody>
      </p:sp>
      <p:sp>
        <p:nvSpPr>
          <p:cNvPr id="44" name="Shape">
            <a:extLst>
              <a:ext uri="{FF2B5EF4-FFF2-40B4-BE49-F238E27FC236}">
                <a16:creationId xmlns:a16="http://schemas.microsoft.com/office/drawing/2014/main" id="{345E10B8-773A-E388-736E-D18F2C19E8A5}"/>
              </a:ext>
            </a:extLst>
          </p:cNvPr>
          <p:cNvSpPr/>
          <p:nvPr/>
        </p:nvSpPr>
        <p:spPr>
          <a:xfrm>
            <a:off x="3901636" y="4251361"/>
            <a:ext cx="1272763" cy="230832"/>
          </a:xfrm>
          <a:prstGeom prst="rect">
            <a:avLst/>
          </a:prstGeom>
          <a:noFill/>
          <a:ln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en-US" sz="900" dirty="0">
                <a:solidFill>
                  <a:srgbClr val="FF9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Outposts</a:t>
            </a:r>
            <a:endParaRPr lang="en-US" altLang="en-US" sz="900" i="1" dirty="0">
              <a:solidFill>
                <a:srgbClr val="FF99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cxnSp>
        <p:nvCxnSpPr>
          <p:cNvPr id="45" name="Connection Shape">
            <a:extLst>
              <a:ext uri="{FF2B5EF4-FFF2-40B4-BE49-F238E27FC236}">
                <a16:creationId xmlns:a16="http://schemas.microsoft.com/office/drawing/2014/main" id="{42D849BF-6684-961F-6DE8-37FB56591EEB}"/>
              </a:ext>
            </a:extLst>
          </p:cNvPr>
          <p:cNvCxnSpPr>
            <a:cxnSpLocks/>
          </p:cNvCxnSpPr>
          <p:nvPr/>
        </p:nvCxnSpPr>
        <p:spPr>
          <a:xfrm rot="16200000" flipH="1">
            <a:off x="5432460" y="3650575"/>
            <a:ext cx="125515" cy="1526"/>
          </a:xfrm>
          <a:prstGeom prst="bentConnector3">
            <a:avLst>
              <a:gd name="adj1" fmla="val 50000"/>
            </a:avLst>
          </a:prstGeom>
          <a:ln>
            <a:headEnd type="none" w="med" len="sm"/>
            <a:tailEnd type="none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Shape">
            <a:extLst>
              <a:ext uri="{FF2B5EF4-FFF2-40B4-BE49-F238E27FC236}">
                <a16:creationId xmlns:a16="http://schemas.microsoft.com/office/drawing/2014/main" id="{AE0DF3A8-BA72-9A32-89EA-0533D15C7BB5}"/>
              </a:ext>
            </a:extLst>
          </p:cNvPr>
          <p:cNvSpPr/>
          <p:nvPr/>
        </p:nvSpPr>
        <p:spPr>
          <a:xfrm>
            <a:off x="7569538" y="1844326"/>
            <a:ext cx="1866061" cy="1319223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="t"/>
          <a:lstStyle/>
          <a:p>
            <a:pPr algn="ctr" eaLnBrk="1" fontAlgn="auto" hangingPunct="1">
              <a:spcBef>
                <a:spcPct val="0"/>
              </a:spcBef>
            </a:pPr>
            <a:endParaRPr lang="en-US" altLang="en-US" sz="11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9" name="Shape">
            <a:extLst>
              <a:ext uri="{FF2B5EF4-FFF2-40B4-BE49-F238E27FC236}">
                <a16:creationId xmlns:a16="http://schemas.microsoft.com/office/drawing/2014/main" id="{A847CC3B-F18A-87FA-CAAE-D1BEFF2251CE}"/>
              </a:ext>
            </a:extLst>
          </p:cNvPr>
          <p:cNvSpPr/>
          <p:nvPr/>
        </p:nvSpPr>
        <p:spPr>
          <a:xfrm>
            <a:off x="7576494" y="4301440"/>
            <a:ext cx="1866061" cy="1427250"/>
          </a:xfrm>
          <a:prstGeom prst="rect">
            <a:avLst/>
          </a:prstGeom>
          <a:noFill/>
          <a:ln w="12700">
            <a:solidFill>
              <a:srgbClr val="5B9CD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anchor="t"/>
          <a:lstStyle/>
          <a:p>
            <a:pPr algn="ctr" eaLnBrk="1" fontAlgn="auto" hangingPunct="1">
              <a:spcBef>
                <a:spcPct val="0"/>
              </a:spcBef>
            </a:pPr>
            <a:endParaRPr lang="en-US" altLang="en-US" sz="105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0" name="Picture">
            <a:extLst>
              <a:ext uri="{FF2B5EF4-FFF2-40B4-BE49-F238E27FC236}">
                <a16:creationId xmlns:a16="http://schemas.microsoft.com/office/drawing/2014/main" id="{B17DF129-FD5E-EC7D-45A2-7094C3F13DE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35327" y="3149452"/>
            <a:ext cx="292608" cy="292608"/>
          </a:xfrm>
          <a:prstGeom prst="rect">
            <a:avLst/>
          </a:prstGeom>
        </p:spPr>
      </p:pic>
      <p:sp>
        <p:nvSpPr>
          <p:cNvPr id="51" name="Shape">
            <a:extLst>
              <a:ext uri="{FF2B5EF4-FFF2-40B4-BE49-F238E27FC236}">
                <a16:creationId xmlns:a16="http://schemas.microsoft.com/office/drawing/2014/main" id="{CBEC8B34-8B8C-34D5-C090-83DF210033B1}"/>
              </a:ext>
            </a:extLst>
          </p:cNvPr>
          <p:cNvSpPr/>
          <p:nvPr/>
        </p:nvSpPr>
        <p:spPr>
          <a:xfrm>
            <a:off x="9425387" y="3463848"/>
            <a:ext cx="902082" cy="415498"/>
          </a:xfrm>
          <a:prstGeom prst="rect">
            <a:avLst/>
          </a:prstGeom>
          <a:noFill/>
          <a:ln>
            <a:noFill/>
          </a:ln>
        </p:spPr>
        <p:txBody>
          <a:bodyPr wrap="square" tIns="0" anchor="t">
            <a:spAutoFit/>
          </a:bodyPr>
          <a:lstStyle/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Simple Storage Service (Amazon S3)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E5D4208-DAB2-DB3A-6ADD-D3FE2655C4E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7461689" y="1332197"/>
            <a:ext cx="228600" cy="228600"/>
          </a:xfrm>
          <a:prstGeom prst="rect">
            <a:avLst/>
          </a:prstGeom>
        </p:spPr>
      </p:pic>
      <p:sp>
        <p:nvSpPr>
          <p:cNvPr id="53" name="TextBox 52">
            <a:extLst>
              <a:ext uri="{FF2B5EF4-FFF2-40B4-BE49-F238E27FC236}">
                <a16:creationId xmlns:a16="http://schemas.microsoft.com/office/drawing/2014/main" id="{069F30CD-C9E9-ACCB-AA3D-91D2D1AC0DFF}"/>
              </a:ext>
            </a:extLst>
          </p:cNvPr>
          <p:cNvSpPr txBox="1"/>
          <p:nvPr/>
        </p:nvSpPr>
        <p:spPr>
          <a:xfrm>
            <a:off x="4165133" y="4562022"/>
            <a:ext cx="47051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900" dirty="0">
                <a:ln w="0">
                  <a:noFill/>
                </a:ln>
                <a:solidFill>
                  <a:srgbClr val="1E8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  <a:endParaRPr lang="en-US" sz="9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9913CC4-3E6E-210C-9B94-ADA8F6EF4C20}"/>
              </a:ext>
            </a:extLst>
          </p:cNvPr>
          <p:cNvSpPr txBox="1"/>
          <p:nvPr/>
        </p:nvSpPr>
        <p:spPr>
          <a:xfrm>
            <a:off x="4691655" y="4631618"/>
            <a:ext cx="125742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ct val="0"/>
              </a:spcBef>
            </a:pPr>
            <a:r>
              <a:rPr lang="en-US" alt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Outposts subnet</a:t>
            </a:r>
          </a:p>
        </p:txBody>
      </p:sp>
      <p:pic>
        <p:nvPicPr>
          <p:cNvPr id="56" name="Graphic 60">
            <a:extLst>
              <a:ext uri="{FF2B5EF4-FFF2-40B4-BE49-F238E27FC236}">
                <a16:creationId xmlns:a16="http://schemas.microsoft.com/office/drawing/2014/main" id="{AE4F228C-6C6B-B48A-8B2D-C86F05C4C3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29" y="5068809"/>
            <a:ext cx="269741" cy="26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Shape">
            <a:extLst>
              <a:ext uri="{FF2B5EF4-FFF2-40B4-BE49-F238E27FC236}">
                <a16:creationId xmlns:a16="http://schemas.microsoft.com/office/drawing/2014/main" id="{02EC2CB1-9B07-75FF-170E-66CD9E0D5074}"/>
              </a:ext>
            </a:extLst>
          </p:cNvPr>
          <p:cNvSpPr/>
          <p:nvPr/>
        </p:nvSpPr>
        <p:spPr>
          <a:xfrm>
            <a:off x="4638635" y="4886195"/>
            <a:ext cx="1794411" cy="682061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" anchor="t"/>
          <a:lstStyle/>
          <a:p>
            <a:pPr algn="ctr" eaLnBrk="1" fontAlgn="auto" hangingPunct="1">
              <a:spcBef>
                <a:spcPct val="0"/>
              </a:spcBef>
            </a:pPr>
            <a:r>
              <a:rPr lang="en-US" alt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charging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E2CBEEDA-A19D-4A8C-6D91-2883F803E570}"/>
              </a:ext>
            </a:extLst>
          </p:cNvPr>
          <p:cNvSpPr txBox="1"/>
          <p:nvPr/>
        </p:nvSpPr>
        <p:spPr>
          <a:xfrm>
            <a:off x="5242339" y="5328987"/>
            <a:ext cx="63339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  <a:endParaRPr lang="en-US" sz="8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64341C0-4F20-67A8-8229-03F3776E7545}"/>
              </a:ext>
            </a:extLst>
          </p:cNvPr>
          <p:cNvSpPr txBox="1"/>
          <p:nvPr/>
        </p:nvSpPr>
        <p:spPr>
          <a:xfrm>
            <a:off x="5816849" y="5328987"/>
            <a:ext cx="6652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databases</a:t>
            </a:r>
            <a:endParaRPr lang="en-US" sz="8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5BDA9B6-19D0-C2D0-44F8-187FEED0EFE7}"/>
              </a:ext>
            </a:extLst>
          </p:cNvPr>
          <p:cNvSpPr txBox="1"/>
          <p:nvPr/>
        </p:nvSpPr>
        <p:spPr>
          <a:xfrm>
            <a:off x="4600197" y="5328987"/>
            <a:ext cx="73660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containers</a:t>
            </a:r>
            <a:endParaRPr lang="en-US" sz="800" dirty="0"/>
          </a:p>
        </p:txBody>
      </p:sp>
      <p:sp>
        <p:nvSpPr>
          <p:cNvPr id="61" name="Shape">
            <a:extLst>
              <a:ext uri="{FF2B5EF4-FFF2-40B4-BE49-F238E27FC236}">
                <a16:creationId xmlns:a16="http://schemas.microsoft.com/office/drawing/2014/main" id="{E96F6DA1-F6C6-206B-795F-2A83382632E9}"/>
              </a:ext>
            </a:extLst>
          </p:cNvPr>
          <p:cNvSpPr/>
          <p:nvPr/>
        </p:nvSpPr>
        <p:spPr>
          <a:xfrm>
            <a:off x="8112880" y="2567330"/>
            <a:ext cx="988597" cy="246221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" bIns="18288" anchor="ctr" anchorCtr="0"/>
          <a:lstStyle/>
          <a:p>
            <a:pPr algn="ctr">
              <a:spcBef>
                <a:spcPct val="0"/>
              </a:spcBef>
            </a:pPr>
            <a:r>
              <a:rPr lang="en-US" alt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BSS </a:t>
            </a:r>
          </a:p>
        </p:txBody>
      </p:sp>
      <p:sp>
        <p:nvSpPr>
          <p:cNvPr id="62" name="Shape">
            <a:extLst>
              <a:ext uri="{FF2B5EF4-FFF2-40B4-BE49-F238E27FC236}">
                <a16:creationId xmlns:a16="http://schemas.microsoft.com/office/drawing/2014/main" id="{80C85EF8-CEF2-A9DF-2517-9D586DC76A42}"/>
              </a:ext>
            </a:extLst>
          </p:cNvPr>
          <p:cNvSpPr/>
          <p:nvPr/>
        </p:nvSpPr>
        <p:spPr>
          <a:xfrm>
            <a:off x="8119746" y="5016068"/>
            <a:ext cx="988597" cy="246221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" bIns="18288" anchor="ctr" anchorCtr="0"/>
          <a:lstStyle/>
          <a:p>
            <a:pPr algn="ctr">
              <a:spcBef>
                <a:spcPct val="0"/>
              </a:spcBef>
            </a:pPr>
            <a:r>
              <a:rPr lang="en-US" alt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BSS </a:t>
            </a:r>
          </a:p>
        </p:txBody>
      </p:sp>
      <p:sp>
        <p:nvSpPr>
          <p:cNvPr id="63" name="Shape">
            <a:extLst>
              <a:ext uri="{FF2B5EF4-FFF2-40B4-BE49-F238E27FC236}">
                <a16:creationId xmlns:a16="http://schemas.microsoft.com/office/drawing/2014/main" id="{596E837F-62C2-5411-C552-2E1395CB2D36}"/>
              </a:ext>
            </a:extLst>
          </p:cNvPr>
          <p:cNvSpPr/>
          <p:nvPr/>
        </p:nvSpPr>
        <p:spPr>
          <a:xfrm>
            <a:off x="7852790" y="1591086"/>
            <a:ext cx="1492538" cy="4213679"/>
          </a:xfrm>
          <a:prstGeom prst="rect">
            <a:avLst/>
          </a:prstGeom>
          <a:noFill/>
          <a:ln w="12700">
            <a:solidFill>
              <a:srgbClr val="1E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 anchor="t"/>
          <a:lstStyle/>
          <a:p>
            <a:pPr eaLnBrk="1" fontAlgn="auto" hangingPunct="1">
              <a:spcBef>
                <a:spcPct val="0"/>
              </a:spcBef>
            </a:pPr>
            <a:endParaRPr lang="en-US" altLang="en-US" sz="1100" dirty="0">
              <a:ln w="0">
                <a:noFill/>
              </a:ln>
              <a:solidFill>
                <a:srgbClr val="1E89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4" name="Picture">
            <a:extLst>
              <a:ext uri="{FF2B5EF4-FFF2-40B4-BE49-F238E27FC236}">
                <a16:creationId xmlns:a16="http://schemas.microsoft.com/office/drawing/2014/main" id="{AB450414-701F-AEA7-1F6D-4954850073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48600" y="1583505"/>
            <a:ext cx="228600" cy="228600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id="{E7C33067-101C-3B11-FAAE-BFEB1ABC137E}"/>
              </a:ext>
            </a:extLst>
          </p:cNvPr>
          <p:cNvSpPr txBox="1"/>
          <p:nvPr/>
        </p:nvSpPr>
        <p:spPr>
          <a:xfrm>
            <a:off x="8026795" y="1574379"/>
            <a:ext cx="563621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000" dirty="0">
                <a:ln w="0">
                  <a:noFill/>
                </a:ln>
                <a:solidFill>
                  <a:srgbClr val="1E8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  <a:endParaRPr lang="en-US" sz="1000" dirty="0"/>
          </a:p>
        </p:txBody>
      </p:sp>
      <p:cxnSp>
        <p:nvCxnSpPr>
          <p:cNvPr id="66" name="Connection Shape">
            <a:extLst>
              <a:ext uri="{FF2B5EF4-FFF2-40B4-BE49-F238E27FC236}">
                <a16:creationId xmlns:a16="http://schemas.microsoft.com/office/drawing/2014/main" id="{51C6A8AF-89BC-67D0-F8C2-A77193B6D7A2}"/>
              </a:ext>
            </a:extLst>
          </p:cNvPr>
          <p:cNvCxnSpPr>
            <a:cxnSpLocks/>
            <a:stCxn id="179" idx="1"/>
          </p:cNvCxnSpPr>
          <p:nvPr/>
        </p:nvCxnSpPr>
        <p:spPr>
          <a:xfrm flipH="1">
            <a:off x="2256500" y="3629730"/>
            <a:ext cx="480152" cy="2513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Shape">
            <a:extLst>
              <a:ext uri="{FF2B5EF4-FFF2-40B4-BE49-F238E27FC236}">
                <a16:creationId xmlns:a16="http://schemas.microsoft.com/office/drawing/2014/main" id="{393EEC5D-39E6-E6AD-03F2-885796DC89C3}"/>
              </a:ext>
            </a:extLst>
          </p:cNvPr>
          <p:cNvSpPr/>
          <p:nvPr/>
        </p:nvSpPr>
        <p:spPr>
          <a:xfrm>
            <a:off x="4548653" y="1938209"/>
            <a:ext cx="1979594" cy="960120"/>
          </a:xfrm>
          <a:prstGeom prst="rect">
            <a:avLst/>
          </a:prstGeom>
          <a:solidFill>
            <a:srgbClr val="007CBC">
              <a:alpha val="9411"/>
            </a:srgbClr>
          </a:solidFill>
          <a:ln w="1270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anchor="t"/>
          <a:lstStyle/>
          <a:p>
            <a:pPr eaLnBrk="1" fontAlgn="auto" hangingPunct="1">
              <a:spcBef>
                <a:spcPct val="0"/>
              </a:spcBef>
            </a:pPr>
            <a:endParaRPr lang="en-US" altLang="en-US" sz="900" dirty="0">
              <a:solidFill>
                <a:srgbClr val="5B9CD5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8" name="Shape">
            <a:extLst>
              <a:ext uri="{FF2B5EF4-FFF2-40B4-BE49-F238E27FC236}">
                <a16:creationId xmlns:a16="http://schemas.microsoft.com/office/drawing/2014/main" id="{11BB436A-CFBE-5793-C39C-CD52DFCCACAE}"/>
              </a:ext>
            </a:extLst>
          </p:cNvPr>
          <p:cNvSpPr/>
          <p:nvPr/>
        </p:nvSpPr>
        <p:spPr>
          <a:xfrm>
            <a:off x="2438400" y="1331165"/>
            <a:ext cx="4340594" cy="2123828"/>
          </a:xfrm>
          <a:prstGeom prst="rect">
            <a:avLst/>
          </a:prstGeom>
          <a:noFill/>
          <a:ln w="12700">
            <a:solidFill>
              <a:srgbClr val="5A6B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0" tIns="91440" anchor="t"/>
          <a:lstStyle/>
          <a:p>
            <a:endParaRPr lang="en-US" altLang="en-US" sz="1100" dirty="0">
              <a:solidFill>
                <a:srgbClr val="5A6B86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69" name="Shape">
            <a:extLst>
              <a:ext uri="{FF2B5EF4-FFF2-40B4-BE49-F238E27FC236}">
                <a16:creationId xmlns:a16="http://schemas.microsoft.com/office/drawing/2014/main" id="{322E5FE2-E670-BAD6-C3F1-EEC53643C18F}"/>
              </a:ext>
            </a:extLst>
          </p:cNvPr>
          <p:cNvSpPr/>
          <p:nvPr/>
        </p:nvSpPr>
        <p:spPr>
          <a:xfrm>
            <a:off x="3892422" y="1537777"/>
            <a:ext cx="2731825" cy="15470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en-US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70" name="Picture">
            <a:extLst>
              <a:ext uri="{FF2B5EF4-FFF2-40B4-BE49-F238E27FC236}">
                <a16:creationId xmlns:a16="http://schemas.microsoft.com/office/drawing/2014/main" id="{26DF0255-372A-4428-E2FF-F4E86949AC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3004" y="1941065"/>
            <a:ext cx="201168" cy="201168"/>
          </a:xfrm>
          <a:prstGeom prst="rect">
            <a:avLst/>
          </a:prstGeom>
        </p:spPr>
      </p:pic>
      <p:pic>
        <p:nvPicPr>
          <p:cNvPr id="73" name="Picture">
            <a:extLst>
              <a:ext uri="{FF2B5EF4-FFF2-40B4-BE49-F238E27FC236}">
                <a16:creationId xmlns:a16="http://schemas.microsoft.com/office/drawing/2014/main" id="{1AC5207B-D658-E0AA-DE28-EFFD047A5F3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87595" y="1537384"/>
            <a:ext cx="228600" cy="228600"/>
          </a:xfrm>
          <a:prstGeom prst="rect">
            <a:avLst/>
          </a:prstGeom>
        </p:spPr>
      </p:pic>
      <p:pic>
        <p:nvPicPr>
          <p:cNvPr id="74" name="Picture">
            <a:extLst>
              <a:ext uri="{FF2B5EF4-FFF2-40B4-BE49-F238E27FC236}">
                <a16:creationId xmlns:a16="http://schemas.microsoft.com/office/drawing/2014/main" id="{A48B333B-72EB-49CF-627A-90BFE93C20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8169" y="1887712"/>
            <a:ext cx="228600" cy="228600"/>
          </a:xfrm>
          <a:prstGeom prst="rect">
            <a:avLst/>
          </a:prstGeom>
        </p:spPr>
      </p:pic>
      <p:sp>
        <p:nvSpPr>
          <p:cNvPr id="75" name="Shape">
            <a:extLst>
              <a:ext uri="{FF2B5EF4-FFF2-40B4-BE49-F238E27FC236}">
                <a16:creationId xmlns:a16="http://schemas.microsoft.com/office/drawing/2014/main" id="{CF3AA33C-52E4-2435-265E-C34914CC28CF}"/>
              </a:ext>
            </a:extLst>
          </p:cNvPr>
          <p:cNvSpPr/>
          <p:nvPr/>
        </p:nvSpPr>
        <p:spPr>
          <a:xfrm>
            <a:off x="3894804" y="1558240"/>
            <a:ext cx="1272763" cy="230832"/>
          </a:xfrm>
          <a:prstGeom prst="rect">
            <a:avLst/>
          </a:prstGeom>
          <a:noFill/>
          <a:ln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en-US" sz="900" dirty="0">
                <a:solidFill>
                  <a:srgbClr val="FF9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Outposts</a:t>
            </a:r>
            <a:endParaRPr lang="en-US" altLang="en-US" sz="900" i="1" dirty="0">
              <a:solidFill>
                <a:srgbClr val="FF99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4370729-CAE4-AD31-2CC0-F7AAAE084CD5}"/>
              </a:ext>
            </a:extLst>
          </p:cNvPr>
          <p:cNvSpPr txBox="1"/>
          <p:nvPr/>
        </p:nvSpPr>
        <p:spPr>
          <a:xfrm>
            <a:off x="4177711" y="1888336"/>
            <a:ext cx="47051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900" dirty="0">
                <a:ln w="0">
                  <a:noFill/>
                </a:ln>
                <a:solidFill>
                  <a:srgbClr val="1E89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VPC</a:t>
            </a:r>
            <a:endParaRPr lang="en-US" sz="900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3BAC12D-8E23-D956-9F78-81A4CA68B02B}"/>
              </a:ext>
            </a:extLst>
          </p:cNvPr>
          <p:cNvSpPr txBox="1"/>
          <p:nvPr/>
        </p:nvSpPr>
        <p:spPr>
          <a:xfrm>
            <a:off x="4719248" y="1928306"/>
            <a:ext cx="125742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ct val="0"/>
              </a:spcBef>
            </a:pPr>
            <a:r>
              <a:rPr lang="en-US" alt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Outposts subnet</a:t>
            </a:r>
          </a:p>
        </p:txBody>
      </p:sp>
      <p:pic>
        <p:nvPicPr>
          <p:cNvPr id="78" name="Graphic 60">
            <a:extLst>
              <a:ext uri="{FF2B5EF4-FFF2-40B4-BE49-F238E27FC236}">
                <a16:creationId xmlns:a16="http://schemas.microsoft.com/office/drawing/2014/main" id="{4726D369-4A5B-9CC1-F257-CA59866255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722" y="2365497"/>
            <a:ext cx="269741" cy="26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Shape">
            <a:extLst>
              <a:ext uri="{FF2B5EF4-FFF2-40B4-BE49-F238E27FC236}">
                <a16:creationId xmlns:a16="http://schemas.microsoft.com/office/drawing/2014/main" id="{99B5D662-ACD3-2882-123C-83DABF8B3046}"/>
              </a:ext>
            </a:extLst>
          </p:cNvPr>
          <p:cNvSpPr/>
          <p:nvPr/>
        </p:nvSpPr>
        <p:spPr>
          <a:xfrm>
            <a:off x="4666228" y="2182883"/>
            <a:ext cx="1794411" cy="682061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288" anchor="t"/>
          <a:lstStyle/>
          <a:p>
            <a:pPr algn="ctr" eaLnBrk="1" fontAlgn="auto" hangingPunct="1">
              <a:spcBef>
                <a:spcPct val="0"/>
              </a:spcBef>
            </a:pPr>
            <a:r>
              <a:rPr lang="en-US" altLang="en-US" sz="10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charging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0C3B090-D6A9-B53D-6306-238EC6A582B2}"/>
              </a:ext>
            </a:extLst>
          </p:cNvPr>
          <p:cNvSpPr txBox="1"/>
          <p:nvPr/>
        </p:nvSpPr>
        <p:spPr>
          <a:xfrm>
            <a:off x="5269932" y="2625675"/>
            <a:ext cx="63339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instances</a:t>
            </a:r>
            <a:endParaRPr lang="en-US" sz="8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46EEC75-F357-65A1-D4A1-4B418869BD85}"/>
              </a:ext>
            </a:extLst>
          </p:cNvPr>
          <p:cNvSpPr txBox="1"/>
          <p:nvPr/>
        </p:nvSpPr>
        <p:spPr>
          <a:xfrm>
            <a:off x="5822312" y="2631364"/>
            <a:ext cx="66527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databases</a:t>
            </a:r>
            <a:endParaRPr lang="en-US" sz="800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EB332F62-4B77-8DDB-3691-2DDC52A71CF8}"/>
              </a:ext>
            </a:extLst>
          </p:cNvPr>
          <p:cNvSpPr txBox="1"/>
          <p:nvPr/>
        </p:nvSpPr>
        <p:spPr>
          <a:xfrm>
            <a:off x="4627790" y="2625675"/>
            <a:ext cx="736609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containers</a:t>
            </a:r>
            <a:endParaRPr lang="en-US" sz="800" dirty="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117C6A2D-AA9B-88D8-5C34-7251ABB53C1F}"/>
              </a:ext>
            </a:extLst>
          </p:cNvPr>
          <p:cNvSpPr txBox="1"/>
          <p:nvPr/>
        </p:nvSpPr>
        <p:spPr>
          <a:xfrm>
            <a:off x="2590800" y="1329965"/>
            <a:ext cx="15299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1</a:t>
            </a:r>
          </a:p>
        </p:txBody>
      </p:sp>
      <p:sp>
        <p:nvSpPr>
          <p:cNvPr id="84" name="Shape">
            <a:extLst>
              <a:ext uri="{FF2B5EF4-FFF2-40B4-BE49-F238E27FC236}">
                <a16:creationId xmlns:a16="http://schemas.microsoft.com/office/drawing/2014/main" id="{76B3CBFF-5E1E-9759-80E8-211631945933}"/>
              </a:ext>
            </a:extLst>
          </p:cNvPr>
          <p:cNvSpPr/>
          <p:nvPr/>
        </p:nvSpPr>
        <p:spPr>
          <a:xfrm>
            <a:off x="2283040" y="3349548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t"/>
          <a:lstStyle/>
          <a:p>
            <a:pPr algn="ctr"/>
            <a:r>
              <a:rPr lang="en-US" alt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B03ADB2E-A8A8-78C9-FD67-D5DEB9CD4E8D}"/>
              </a:ext>
            </a:extLst>
          </p:cNvPr>
          <p:cNvCxnSpPr>
            <a:cxnSpLocks/>
            <a:stCxn id="81" idx="2"/>
          </p:cNvCxnSpPr>
          <p:nvPr/>
        </p:nvCxnSpPr>
        <p:spPr>
          <a:xfrm flipH="1">
            <a:off x="6154390" y="2846808"/>
            <a:ext cx="557" cy="2182659"/>
          </a:xfrm>
          <a:prstGeom prst="straightConnector1">
            <a:avLst/>
          </a:prstGeom>
          <a:ln w="127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ction Shape">
            <a:extLst>
              <a:ext uri="{FF2B5EF4-FFF2-40B4-BE49-F238E27FC236}">
                <a16:creationId xmlns:a16="http://schemas.microsoft.com/office/drawing/2014/main" id="{1263DF44-08E1-5505-0F5F-B8BFA2C79A35}"/>
              </a:ext>
            </a:extLst>
          </p:cNvPr>
          <p:cNvCxnSpPr>
            <a:cxnSpLocks/>
          </p:cNvCxnSpPr>
          <p:nvPr/>
        </p:nvCxnSpPr>
        <p:spPr>
          <a:xfrm flipH="1">
            <a:off x="5509757" y="4011749"/>
            <a:ext cx="1973" cy="371983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Connection Shape">
            <a:extLst>
              <a:ext uri="{FF2B5EF4-FFF2-40B4-BE49-F238E27FC236}">
                <a16:creationId xmlns:a16="http://schemas.microsoft.com/office/drawing/2014/main" id="{715E4E49-96A6-D161-03C9-4EE7493D35F5}"/>
              </a:ext>
            </a:extLst>
          </p:cNvPr>
          <p:cNvCxnSpPr>
            <a:cxnSpLocks/>
          </p:cNvCxnSpPr>
          <p:nvPr/>
        </p:nvCxnSpPr>
        <p:spPr>
          <a:xfrm>
            <a:off x="5510857" y="3179097"/>
            <a:ext cx="0" cy="137160"/>
          </a:xfrm>
          <a:prstGeom prst="line">
            <a:avLst/>
          </a:prstGeom>
          <a:ln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Connection Shape">
            <a:extLst>
              <a:ext uri="{FF2B5EF4-FFF2-40B4-BE49-F238E27FC236}">
                <a16:creationId xmlns:a16="http://schemas.microsoft.com/office/drawing/2014/main" id="{DF09F231-AB39-8978-729F-44E770342355}"/>
              </a:ext>
            </a:extLst>
          </p:cNvPr>
          <p:cNvCxnSpPr>
            <a:cxnSpLocks/>
            <a:endCxn id="179" idx="0"/>
          </p:cNvCxnSpPr>
          <p:nvPr/>
        </p:nvCxnSpPr>
        <p:spPr>
          <a:xfrm>
            <a:off x="2882956" y="3078901"/>
            <a:ext cx="0" cy="404525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Shape">
            <a:extLst>
              <a:ext uri="{FF2B5EF4-FFF2-40B4-BE49-F238E27FC236}">
                <a16:creationId xmlns:a16="http://schemas.microsoft.com/office/drawing/2014/main" id="{C7F1A940-851B-53E1-58ED-2A7D0554CACF}"/>
              </a:ext>
            </a:extLst>
          </p:cNvPr>
          <p:cNvSpPr/>
          <p:nvPr/>
        </p:nvSpPr>
        <p:spPr>
          <a:xfrm>
            <a:off x="7772400" y="3578920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t"/>
          <a:lstStyle/>
          <a:p>
            <a:pPr algn="ctr"/>
            <a:r>
              <a:rPr lang="en-US" alt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7</a:t>
            </a:r>
          </a:p>
        </p:txBody>
      </p:sp>
      <p:sp>
        <p:nvSpPr>
          <p:cNvPr id="90" name="Shape">
            <a:extLst>
              <a:ext uri="{FF2B5EF4-FFF2-40B4-BE49-F238E27FC236}">
                <a16:creationId xmlns:a16="http://schemas.microsoft.com/office/drawing/2014/main" id="{2927216D-6D8F-3E01-5BAE-8977DA45B08B}"/>
              </a:ext>
            </a:extLst>
          </p:cNvPr>
          <p:cNvSpPr/>
          <p:nvPr/>
        </p:nvSpPr>
        <p:spPr>
          <a:xfrm>
            <a:off x="6312315" y="1575855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t"/>
          <a:lstStyle/>
          <a:p>
            <a:pPr algn="ctr"/>
            <a:r>
              <a:rPr lang="en-US" alt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pic>
        <p:nvPicPr>
          <p:cNvPr id="91" name="Graphic 17">
            <a:extLst>
              <a:ext uri="{FF2B5EF4-FFF2-40B4-BE49-F238E27FC236}">
                <a16:creationId xmlns:a16="http://schemas.microsoft.com/office/drawing/2014/main" id="{4A3D91E9-1537-250B-B66D-83AA3D7FBA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940" y="3915698"/>
            <a:ext cx="292608" cy="29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TextBox 9">
            <a:extLst>
              <a:ext uri="{FF2B5EF4-FFF2-40B4-BE49-F238E27FC236}">
                <a16:creationId xmlns:a16="http://schemas.microsoft.com/office/drawing/2014/main" id="{D853BFFF-BA23-16A7-EE8C-0A6CB9FE20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26790" y="4179344"/>
            <a:ext cx="9089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CloudWatch</a:t>
            </a:r>
          </a:p>
        </p:txBody>
      </p:sp>
      <p:pic>
        <p:nvPicPr>
          <p:cNvPr id="93" name="Graphic 21">
            <a:extLst>
              <a:ext uri="{FF2B5EF4-FFF2-40B4-BE49-F238E27FC236}">
                <a16:creationId xmlns:a16="http://schemas.microsoft.com/office/drawing/2014/main" id="{D4909FF5-674E-F445-B8B5-8429B7824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4940" y="4530040"/>
            <a:ext cx="292608" cy="292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4" name="TextBox 12">
            <a:extLst>
              <a:ext uri="{FF2B5EF4-FFF2-40B4-BE49-F238E27FC236}">
                <a16:creationId xmlns:a16="http://schemas.microsoft.com/office/drawing/2014/main" id="{AC80A43A-1E57-51B0-A088-17F4325445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3522" y="4807771"/>
            <a:ext cx="7954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CodeCommit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F43774F0-4561-36B5-5381-D5F44B70A868}"/>
              </a:ext>
            </a:extLst>
          </p:cNvPr>
          <p:cNvSpPr txBox="1"/>
          <p:nvPr/>
        </p:nvSpPr>
        <p:spPr>
          <a:xfrm>
            <a:off x="7940449" y="1863040"/>
            <a:ext cx="13147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105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1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A053A2B1-8BDF-7BFF-DCD2-C4BA9C0E1AF9}"/>
              </a:ext>
            </a:extLst>
          </p:cNvPr>
          <p:cNvSpPr txBox="1"/>
          <p:nvPr/>
        </p:nvSpPr>
        <p:spPr>
          <a:xfrm flipH="1">
            <a:off x="7696200" y="1342634"/>
            <a:ext cx="179610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90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Region</a:t>
            </a:r>
          </a:p>
        </p:txBody>
      </p:sp>
      <p:pic>
        <p:nvPicPr>
          <p:cNvPr id="97" name="Picture">
            <a:extLst>
              <a:ext uri="{FF2B5EF4-FFF2-40B4-BE49-F238E27FC236}">
                <a16:creationId xmlns:a16="http://schemas.microsoft.com/office/drawing/2014/main" id="{CBF44FD4-412A-09ED-7A68-7DDA5403EC1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39392" y="3866735"/>
            <a:ext cx="228600" cy="228600"/>
          </a:xfrm>
          <a:prstGeom prst="rect">
            <a:avLst/>
          </a:prstGeom>
        </p:spPr>
      </p:pic>
      <p:sp>
        <p:nvSpPr>
          <p:cNvPr id="98" name="Shape">
            <a:extLst>
              <a:ext uri="{FF2B5EF4-FFF2-40B4-BE49-F238E27FC236}">
                <a16:creationId xmlns:a16="http://schemas.microsoft.com/office/drawing/2014/main" id="{64D5E8BD-31C3-A7D5-737A-AE08D861FCAE}"/>
              </a:ext>
            </a:extLst>
          </p:cNvPr>
          <p:cNvSpPr/>
          <p:nvPr/>
        </p:nvSpPr>
        <p:spPr>
          <a:xfrm>
            <a:off x="1416985" y="3948951"/>
            <a:ext cx="1160057" cy="246221"/>
          </a:xfrm>
          <a:prstGeom prst="rect">
            <a:avLst/>
          </a:prstGeom>
          <a:noFill/>
          <a:ln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radio sites</a:t>
            </a:r>
            <a:endParaRPr lang="en-US" altLang="en-US" sz="1000" i="1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99" name="Picture">
            <a:extLst>
              <a:ext uri="{FF2B5EF4-FFF2-40B4-BE49-F238E27FC236}">
                <a16:creationId xmlns:a16="http://schemas.microsoft.com/office/drawing/2014/main" id="{0804F2B5-A96D-D47D-F5F1-A73E1D6BCC6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38124" y="1328414"/>
            <a:ext cx="228600" cy="228600"/>
          </a:xfrm>
          <a:prstGeom prst="rect">
            <a:avLst/>
          </a:prstGeom>
        </p:spPr>
      </p:pic>
      <p:sp>
        <p:nvSpPr>
          <p:cNvPr id="100" name="Shape">
            <a:extLst>
              <a:ext uri="{FF2B5EF4-FFF2-40B4-BE49-F238E27FC236}">
                <a16:creationId xmlns:a16="http://schemas.microsoft.com/office/drawing/2014/main" id="{1BF1372D-8D8C-3E82-1386-BD88FDA96AF7}"/>
              </a:ext>
            </a:extLst>
          </p:cNvPr>
          <p:cNvSpPr/>
          <p:nvPr/>
        </p:nvSpPr>
        <p:spPr>
          <a:xfrm>
            <a:off x="2597872" y="1621745"/>
            <a:ext cx="1154003" cy="1467987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" tIns="91440" rIns="9144" anchor="t"/>
          <a:lstStyle/>
          <a:p>
            <a:pPr algn="ctr" eaLnBrk="1" fontAlgn="auto" hangingPunct="1">
              <a:spcBef>
                <a:spcPct val="0"/>
              </a:spcBef>
            </a:pPr>
            <a:r>
              <a:rPr lang="en-US" alt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on-premise system</a:t>
            </a:r>
          </a:p>
        </p:txBody>
      </p:sp>
      <p:pic>
        <p:nvPicPr>
          <p:cNvPr id="101" name="Picture">
            <a:extLst>
              <a:ext uri="{FF2B5EF4-FFF2-40B4-BE49-F238E27FC236}">
                <a16:creationId xmlns:a16="http://schemas.microsoft.com/office/drawing/2014/main" id="{43119A47-355E-9123-3162-0AF8F401D51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049779" y="2167840"/>
            <a:ext cx="228600" cy="228600"/>
          </a:xfrm>
          <a:prstGeom prst="rect">
            <a:avLst/>
          </a:prstGeom>
        </p:spPr>
      </p:pic>
      <p:sp>
        <p:nvSpPr>
          <p:cNvPr id="102" name="Shape">
            <a:extLst>
              <a:ext uri="{FF2B5EF4-FFF2-40B4-BE49-F238E27FC236}">
                <a16:creationId xmlns:a16="http://schemas.microsoft.com/office/drawing/2014/main" id="{FFF5013B-3189-E514-A7CA-CD181ACFF16C}"/>
              </a:ext>
            </a:extLst>
          </p:cNvPr>
          <p:cNvSpPr/>
          <p:nvPr/>
        </p:nvSpPr>
        <p:spPr>
          <a:xfrm>
            <a:off x="2590800" y="2373462"/>
            <a:ext cx="1146558" cy="230832"/>
          </a:xfrm>
          <a:prstGeom prst="rect">
            <a:avLst/>
          </a:prstGeom>
          <a:noFill/>
          <a:ln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5G Core</a:t>
            </a:r>
          </a:p>
        </p:txBody>
      </p:sp>
      <p:sp>
        <p:nvSpPr>
          <p:cNvPr id="108" name="Shape">
            <a:extLst>
              <a:ext uri="{FF2B5EF4-FFF2-40B4-BE49-F238E27FC236}">
                <a16:creationId xmlns:a16="http://schemas.microsoft.com/office/drawing/2014/main" id="{42A95487-E9AB-75DA-805B-D0EBAE357700}"/>
              </a:ext>
            </a:extLst>
          </p:cNvPr>
          <p:cNvSpPr/>
          <p:nvPr/>
        </p:nvSpPr>
        <p:spPr>
          <a:xfrm>
            <a:off x="2605045" y="4354352"/>
            <a:ext cx="1148714" cy="1450652"/>
          </a:xfrm>
          <a:prstGeom prst="rect">
            <a:avLst/>
          </a:prstGeom>
          <a:noFill/>
          <a:ln w="12700">
            <a:solidFill>
              <a:srgbClr val="5A6B86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" tIns="91440" rIns="9144" anchor="t"/>
          <a:lstStyle/>
          <a:p>
            <a:pPr algn="ctr" eaLnBrk="1" fontAlgn="auto" hangingPunct="1">
              <a:spcBef>
                <a:spcPct val="0"/>
              </a:spcBef>
            </a:pPr>
            <a:r>
              <a:rPr lang="en-US" alt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on-premise system</a:t>
            </a:r>
          </a:p>
        </p:txBody>
      </p:sp>
      <p:pic>
        <p:nvPicPr>
          <p:cNvPr id="109" name="Picture">
            <a:extLst>
              <a:ext uri="{FF2B5EF4-FFF2-40B4-BE49-F238E27FC236}">
                <a16:creationId xmlns:a16="http://schemas.microsoft.com/office/drawing/2014/main" id="{33CAAB2E-1981-9B6B-BFB4-B4DF4DEE399D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049779" y="4911040"/>
            <a:ext cx="228600" cy="228600"/>
          </a:xfrm>
          <a:prstGeom prst="rect">
            <a:avLst/>
          </a:prstGeom>
        </p:spPr>
      </p:pic>
      <p:sp>
        <p:nvSpPr>
          <p:cNvPr id="173" name="Shape">
            <a:extLst>
              <a:ext uri="{FF2B5EF4-FFF2-40B4-BE49-F238E27FC236}">
                <a16:creationId xmlns:a16="http://schemas.microsoft.com/office/drawing/2014/main" id="{26A4313E-6AF8-064C-081B-5237A368B925}"/>
              </a:ext>
            </a:extLst>
          </p:cNvPr>
          <p:cNvSpPr/>
          <p:nvPr/>
        </p:nvSpPr>
        <p:spPr>
          <a:xfrm>
            <a:off x="2590800" y="5116662"/>
            <a:ext cx="1146558" cy="230832"/>
          </a:xfrm>
          <a:prstGeom prst="rect">
            <a:avLst/>
          </a:prstGeom>
          <a:noFill/>
          <a:ln>
            <a:noFill/>
          </a:ln>
        </p:spPr>
        <p:txBody>
          <a:bodyPr wrap="square" anchor="t">
            <a:spAutoFit/>
          </a:bodyPr>
          <a:lstStyle/>
          <a:p>
            <a:pPr algn="ctr"/>
            <a:r>
              <a:rPr lang="en-US" altLang="en-US" sz="9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5G Core</a:t>
            </a:r>
          </a:p>
        </p:txBody>
      </p:sp>
      <p:cxnSp>
        <p:nvCxnSpPr>
          <p:cNvPr id="174" name="Connector: Elbow 7">
            <a:extLst>
              <a:ext uri="{FF2B5EF4-FFF2-40B4-BE49-F238E27FC236}">
                <a16:creationId xmlns:a16="http://schemas.microsoft.com/office/drawing/2014/main" id="{6D8EC8BA-FB20-02A7-CE7B-5BEFCE24D384}"/>
              </a:ext>
            </a:extLst>
          </p:cNvPr>
          <p:cNvCxnSpPr>
            <a:cxnSpLocks/>
            <a:endCxn id="108" idx="0"/>
          </p:cNvCxnSpPr>
          <p:nvPr/>
        </p:nvCxnSpPr>
        <p:spPr>
          <a:xfrm rot="10800000" flipV="1">
            <a:off x="3179403" y="3979706"/>
            <a:ext cx="2192045" cy="374646"/>
          </a:xfrm>
          <a:prstGeom prst="bentConnector2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5" name="Connector: Elbow 150">
            <a:extLst>
              <a:ext uri="{FF2B5EF4-FFF2-40B4-BE49-F238E27FC236}">
                <a16:creationId xmlns:a16="http://schemas.microsoft.com/office/drawing/2014/main" id="{4FF679EC-C1E1-6CB5-124F-4A4D7393EA83}"/>
              </a:ext>
            </a:extLst>
          </p:cNvPr>
          <p:cNvCxnSpPr>
            <a:cxnSpLocks/>
          </p:cNvCxnSpPr>
          <p:nvPr/>
        </p:nvCxnSpPr>
        <p:spPr>
          <a:xfrm flipH="1" flipV="1">
            <a:off x="3208132" y="3097259"/>
            <a:ext cx="2255302" cy="44596"/>
          </a:xfrm>
          <a:prstGeom prst="bentConnector5">
            <a:avLst>
              <a:gd name="adj1" fmla="val 0"/>
              <a:gd name="adj2" fmla="val -501789"/>
              <a:gd name="adj3" fmla="val 100631"/>
            </a:avLst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76" name="Shape">
            <a:extLst>
              <a:ext uri="{FF2B5EF4-FFF2-40B4-BE49-F238E27FC236}">
                <a16:creationId xmlns:a16="http://schemas.microsoft.com/office/drawing/2014/main" id="{9C1F34E6-A430-FF88-2115-7E8FDD66BDD8}"/>
              </a:ext>
            </a:extLst>
          </p:cNvPr>
          <p:cNvSpPr/>
          <p:nvPr/>
        </p:nvSpPr>
        <p:spPr>
          <a:xfrm>
            <a:off x="3382661" y="3191320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t"/>
          <a:lstStyle/>
          <a:p>
            <a:pPr algn="ctr"/>
            <a:r>
              <a:rPr lang="en-US" alt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177" name="Shape">
            <a:extLst>
              <a:ext uri="{FF2B5EF4-FFF2-40B4-BE49-F238E27FC236}">
                <a16:creationId xmlns:a16="http://schemas.microsoft.com/office/drawing/2014/main" id="{53319E91-5EEF-D158-D15E-39CFF821CD1E}"/>
              </a:ext>
            </a:extLst>
          </p:cNvPr>
          <p:cNvSpPr/>
          <p:nvPr/>
        </p:nvSpPr>
        <p:spPr>
          <a:xfrm>
            <a:off x="5909558" y="2002012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t"/>
          <a:lstStyle/>
          <a:p>
            <a:pPr algn="ctr"/>
            <a:r>
              <a:rPr lang="en-US" alt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178" name="Shape">
            <a:extLst>
              <a:ext uri="{FF2B5EF4-FFF2-40B4-BE49-F238E27FC236}">
                <a16:creationId xmlns:a16="http://schemas.microsoft.com/office/drawing/2014/main" id="{6FAA2133-8A44-6251-E879-0130179CE1B2}"/>
              </a:ext>
            </a:extLst>
          </p:cNvPr>
          <p:cNvSpPr/>
          <p:nvPr/>
        </p:nvSpPr>
        <p:spPr>
          <a:xfrm>
            <a:off x="6190957" y="4462973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t"/>
          <a:lstStyle/>
          <a:p>
            <a:pPr algn="ctr"/>
            <a:r>
              <a:rPr lang="en-US" alt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pic>
        <p:nvPicPr>
          <p:cNvPr id="179" name="Picture">
            <a:extLst>
              <a:ext uri="{FF2B5EF4-FFF2-40B4-BE49-F238E27FC236}">
                <a16:creationId xmlns:a16="http://schemas.microsoft.com/office/drawing/2014/main" id="{D85B0825-F811-7805-E29E-38E85514DE05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736652" y="3483426"/>
            <a:ext cx="292608" cy="292608"/>
          </a:xfrm>
          <a:prstGeom prst="rect">
            <a:avLst/>
          </a:prstGeom>
        </p:spPr>
      </p:pic>
      <p:sp>
        <p:nvSpPr>
          <p:cNvPr id="180" name="Google Shape;407;g16e6cb3dbd9_0_0">
            <a:extLst>
              <a:ext uri="{FF2B5EF4-FFF2-40B4-BE49-F238E27FC236}">
                <a16:creationId xmlns:a16="http://schemas.microsoft.com/office/drawing/2014/main" id="{C026D123-679E-46EF-44A4-FB2314492F46}"/>
              </a:ext>
            </a:extLst>
          </p:cNvPr>
          <p:cNvSpPr txBox="1"/>
          <p:nvPr/>
        </p:nvSpPr>
        <p:spPr>
          <a:xfrm>
            <a:off x="2815714" y="3542304"/>
            <a:ext cx="1140000" cy="2000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US" sz="700" b="0" i="0" u="none" strike="noStrike" cap="none" dirty="0">
                <a:solidFill>
                  <a:schemeClr val="dk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Calibri"/>
              </a:rPr>
              <a:t>Local Router (LR)</a:t>
            </a:r>
            <a:endParaRPr sz="1100" b="0" i="0" u="none" strike="noStrike" cap="none" dirty="0">
              <a:solidFill>
                <a:srgbClr val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  <a:sym typeface="Arial"/>
            </a:endParaRPr>
          </a:p>
        </p:txBody>
      </p:sp>
      <p:sp>
        <p:nvSpPr>
          <p:cNvPr id="181" name="Shape">
            <a:extLst>
              <a:ext uri="{FF2B5EF4-FFF2-40B4-BE49-F238E27FC236}">
                <a16:creationId xmlns:a16="http://schemas.microsoft.com/office/drawing/2014/main" id="{3FA5D31B-22D5-738E-C4FB-FD8AB39C6F93}"/>
              </a:ext>
            </a:extLst>
          </p:cNvPr>
          <p:cNvSpPr/>
          <p:nvPr/>
        </p:nvSpPr>
        <p:spPr>
          <a:xfrm>
            <a:off x="6850038" y="3630986"/>
            <a:ext cx="228600" cy="228600"/>
          </a:xfrm>
          <a:prstGeom prst="roundRect">
            <a:avLst/>
          </a:prstGeom>
          <a:solidFill>
            <a:srgbClr val="00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anchor="t"/>
          <a:lstStyle/>
          <a:p>
            <a:pPr algn="ctr"/>
            <a:r>
              <a:rPr lang="en-US" altLang="en-US" sz="1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F4084DE0-DAA4-79F6-BA54-0A3E66546022}"/>
              </a:ext>
            </a:extLst>
          </p:cNvPr>
          <p:cNvSpPr txBox="1"/>
          <p:nvPr/>
        </p:nvSpPr>
        <p:spPr>
          <a:xfrm>
            <a:off x="7919865" y="4303306"/>
            <a:ext cx="131478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sz="1050" dirty="0">
                <a:solidFill>
                  <a:srgbClr val="5B9CD5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Availability Zone 2</a:t>
            </a:r>
          </a:p>
        </p:txBody>
      </p:sp>
      <p:cxnSp>
        <p:nvCxnSpPr>
          <p:cNvPr id="183" name="Connection Shape">
            <a:extLst>
              <a:ext uri="{FF2B5EF4-FFF2-40B4-BE49-F238E27FC236}">
                <a16:creationId xmlns:a16="http://schemas.microsoft.com/office/drawing/2014/main" id="{173E0FCC-12DA-6DE8-DCB8-9A5E12B6A78B}"/>
              </a:ext>
            </a:extLst>
          </p:cNvPr>
          <p:cNvCxnSpPr>
            <a:cxnSpLocks/>
            <a:stCxn id="179" idx="2"/>
          </p:cNvCxnSpPr>
          <p:nvPr/>
        </p:nvCxnSpPr>
        <p:spPr>
          <a:xfrm>
            <a:off x="2882956" y="3776034"/>
            <a:ext cx="0" cy="577786"/>
          </a:xfrm>
          <a:prstGeom prst="line">
            <a:avLst/>
          </a:prstGeom>
          <a:noFill/>
          <a:ln w="9525">
            <a:solidFill>
              <a:srgbClr val="FF0000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4" name="TextBox 183">
            <a:extLst>
              <a:ext uri="{FF2B5EF4-FFF2-40B4-BE49-F238E27FC236}">
                <a16:creationId xmlns:a16="http://schemas.microsoft.com/office/drawing/2014/main" id="{C68B01C4-47F5-29AC-B904-60EC42EE4386}"/>
              </a:ext>
            </a:extLst>
          </p:cNvPr>
          <p:cNvSpPr txBox="1"/>
          <p:nvPr/>
        </p:nvSpPr>
        <p:spPr>
          <a:xfrm>
            <a:off x="6993014" y="3502320"/>
            <a:ext cx="51389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service link</a:t>
            </a:r>
          </a:p>
        </p:txBody>
      </p:sp>
      <p:pic>
        <p:nvPicPr>
          <p:cNvPr id="185" name="Picture">
            <a:extLst>
              <a:ext uri="{FF2B5EF4-FFF2-40B4-BE49-F238E27FC236}">
                <a16:creationId xmlns:a16="http://schemas.microsoft.com/office/drawing/2014/main" id="{3D6F7380-D334-1CFC-1F86-4C1B63AB27DA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372406" y="2944475"/>
            <a:ext cx="244813" cy="244813"/>
          </a:xfrm>
          <a:prstGeom prst="rect">
            <a:avLst/>
          </a:prstGeom>
        </p:spPr>
      </p:pic>
      <p:pic>
        <p:nvPicPr>
          <p:cNvPr id="186" name="Picture 185">
            <a:extLst>
              <a:ext uri="{FF2B5EF4-FFF2-40B4-BE49-F238E27FC236}">
                <a16:creationId xmlns:a16="http://schemas.microsoft.com/office/drawing/2014/main" id="{CE863443-8F43-DB7F-AAFD-B4E95E605859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71447" y="2948537"/>
            <a:ext cx="251489" cy="265618"/>
          </a:xfrm>
          <a:prstGeom prst="rect">
            <a:avLst/>
          </a:prstGeom>
        </p:spPr>
      </p:pic>
      <p:sp>
        <p:nvSpPr>
          <p:cNvPr id="187" name="TextBox 186">
            <a:extLst>
              <a:ext uri="{FF2B5EF4-FFF2-40B4-BE49-F238E27FC236}">
                <a16:creationId xmlns:a16="http://schemas.microsoft.com/office/drawing/2014/main" id="{E90943CA-06EF-26F2-F0C3-ADE238D611DE}"/>
              </a:ext>
            </a:extLst>
          </p:cNvPr>
          <p:cNvSpPr txBox="1"/>
          <p:nvPr/>
        </p:nvSpPr>
        <p:spPr>
          <a:xfrm>
            <a:off x="4556874" y="4085996"/>
            <a:ext cx="83215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local gateway</a:t>
            </a:r>
          </a:p>
        </p:txBody>
      </p:sp>
      <p:pic>
        <p:nvPicPr>
          <p:cNvPr id="188" name="Picture">
            <a:extLst>
              <a:ext uri="{FF2B5EF4-FFF2-40B4-BE49-F238E27FC236}">
                <a16:creationId xmlns:a16="http://schemas.microsoft.com/office/drawing/2014/main" id="{6CAFB532-B089-A962-C41A-10F076FF5A24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369221" y="4109007"/>
            <a:ext cx="244813" cy="244813"/>
          </a:xfrm>
          <a:prstGeom prst="rect">
            <a:avLst/>
          </a:prstGeom>
        </p:spPr>
      </p:pic>
      <p:pic>
        <p:nvPicPr>
          <p:cNvPr id="189" name="Picture 188">
            <a:extLst>
              <a:ext uri="{FF2B5EF4-FFF2-40B4-BE49-F238E27FC236}">
                <a16:creationId xmlns:a16="http://schemas.microsoft.com/office/drawing/2014/main" id="{E38C7FFD-F826-1DFE-B9BF-3DE5FDC0BF3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68262" y="4113069"/>
            <a:ext cx="251489" cy="265618"/>
          </a:xfrm>
          <a:prstGeom prst="rect">
            <a:avLst/>
          </a:prstGeom>
        </p:spPr>
      </p:pic>
      <p:cxnSp>
        <p:nvCxnSpPr>
          <p:cNvPr id="190" name="Connection Shape">
            <a:extLst>
              <a:ext uri="{FF2B5EF4-FFF2-40B4-BE49-F238E27FC236}">
                <a16:creationId xmlns:a16="http://schemas.microsoft.com/office/drawing/2014/main" id="{64115881-1AA3-7876-7BF9-263FC70156A8}"/>
              </a:ext>
            </a:extLst>
          </p:cNvPr>
          <p:cNvCxnSpPr>
            <a:cxnSpLocks/>
          </p:cNvCxnSpPr>
          <p:nvPr/>
        </p:nvCxnSpPr>
        <p:spPr>
          <a:xfrm rot="16200000" flipH="1">
            <a:off x="5471005" y="4067496"/>
            <a:ext cx="280641" cy="97451"/>
          </a:xfrm>
          <a:prstGeom prst="bentConnector3">
            <a:avLst>
              <a:gd name="adj1" fmla="val -11092"/>
            </a:avLst>
          </a:prstGeom>
          <a:noFill/>
          <a:ln w="9525">
            <a:solidFill>
              <a:srgbClr val="8B55E7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Connection Shape">
            <a:extLst>
              <a:ext uri="{FF2B5EF4-FFF2-40B4-BE49-F238E27FC236}">
                <a16:creationId xmlns:a16="http://schemas.microsoft.com/office/drawing/2014/main" id="{A12B8267-EE2A-6A27-027B-9A79133ED74E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5495459" y="3206566"/>
            <a:ext cx="276175" cy="64415"/>
          </a:xfrm>
          <a:prstGeom prst="bentConnector3">
            <a:avLst>
              <a:gd name="adj1" fmla="val -10011"/>
            </a:avLst>
          </a:prstGeom>
          <a:noFill/>
          <a:ln w="9525">
            <a:solidFill>
              <a:srgbClr val="8B55E7"/>
            </a:solidFill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2" name="TextBox 191">
            <a:extLst>
              <a:ext uri="{FF2B5EF4-FFF2-40B4-BE49-F238E27FC236}">
                <a16:creationId xmlns:a16="http://schemas.microsoft.com/office/drawing/2014/main" id="{5FA2998D-AAF3-A79F-5988-E638A24F555C}"/>
              </a:ext>
            </a:extLst>
          </p:cNvPr>
          <p:cNvSpPr txBox="1"/>
          <p:nvPr/>
        </p:nvSpPr>
        <p:spPr>
          <a:xfrm>
            <a:off x="2687623" y="3917055"/>
            <a:ext cx="1294325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en-US" sz="900" dirty="0">
                <a:solidFill>
                  <a:srgbClr val="5A6B86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corporate data center 2</a:t>
            </a:r>
          </a:p>
        </p:txBody>
      </p:sp>
      <p:cxnSp>
        <p:nvCxnSpPr>
          <p:cNvPr id="193" name="Connector: Elbow 7">
            <a:extLst>
              <a:ext uri="{FF2B5EF4-FFF2-40B4-BE49-F238E27FC236}">
                <a16:creationId xmlns:a16="http://schemas.microsoft.com/office/drawing/2014/main" id="{4F99F617-AF79-721F-7FBD-CDFF179C4BAE}"/>
              </a:ext>
            </a:extLst>
          </p:cNvPr>
          <p:cNvCxnSpPr>
            <a:cxnSpLocks/>
          </p:cNvCxnSpPr>
          <p:nvPr/>
        </p:nvCxnSpPr>
        <p:spPr>
          <a:xfrm>
            <a:off x="5463434" y="4027194"/>
            <a:ext cx="0" cy="82296"/>
          </a:xfrm>
          <a:prstGeom prst="straightConnector1">
            <a:avLst/>
          </a:prstGeom>
          <a:ln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94" name="Picture 193">
            <a:extLst>
              <a:ext uri="{FF2B5EF4-FFF2-40B4-BE49-F238E27FC236}">
                <a16:creationId xmlns:a16="http://schemas.microsoft.com/office/drawing/2014/main" id="{317501D7-BF7F-66DC-C24D-6134C30B147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69492" y="3350022"/>
            <a:ext cx="251489" cy="265618"/>
          </a:xfrm>
          <a:prstGeom prst="rect">
            <a:avLst/>
          </a:prstGeom>
        </p:spPr>
      </p:pic>
      <p:pic>
        <p:nvPicPr>
          <p:cNvPr id="195" name="Picture 194">
            <a:extLst>
              <a:ext uri="{FF2B5EF4-FFF2-40B4-BE49-F238E27FC236}">
                <a16:creationId xmlns:a16="http://schemas.microsoft.com/office/drawing/2014/main" id="{993FA94F-C9C5-3FDE-0D1F-58B65F411144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365144" y="3731022"/>
            <a:ext cx="251489" cy="265618"/>
          </a:xfrm>
          <a:prstGeom prst="rect">
            <a:avLst/>
          </a:prstGeom>
        </p:spPr>
      </p:pic>
      <p:pic>
        <p:nvPicPr>
          <p:cNvPr id="196" name="Graphic 195" descr="Cell Tower">
            <a:extLst>
              <a:ext uri="{FF2B5EF4-FFF2-40B4-BE49-F238E27FC236}">
                <a16:creationId xmlns:a16="http://schemas.microsoft.com/office/drawing/2014/main" id="{DA9342EF-02D9-5D72-8878-947DC6DCBC9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715946" y="3291407"/>
            <a:ext cx="570054" cy="705233"/>
          </a:xfrm>
          <a:prstGeom prst="rect">
            <a:avLst/>
          </a:prstGeom>
        </p:spPr>
      </p:pic>
      <p:pic>
        <p:nvPicPr>
          <p:cNvPr id="197" name="Picture 196">
            <a:extLst>
              <a:ext uri="{FF2B5EF4-FFF2-40B4-BE49-F238E27FC236}">
                <a16:creationId xmlns:a16="http://schemas.microsoft.com/office/drawing/2014/main" id="{E3D31E5A-490F-7B4F-328E-5AA57B3DD5C6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3517" t="3322" r="3078" b="3664"/>
          <a:stretch/>
        </p:blipFill>
        <p:spPr>
          <a:xfrm>
            <a:off x="4835811" y="2356587"/>
            <a:ext cx="284389" cy="283199"/>
          </a:xfrm>
          <a:prstGeom prst="rect">
            <a:avLst/>
          </a:prstGeom>
        </p:spPr>
      </p:pic>
      <p:pic>
        <p:nvPicPr>
          <p:cNvPr id="198" name="Picture 197">
            <a:extLst>
              <a:ext uri="{FF2B5EF4-FFF2-40B4-BE49-F238E27FC236}">
                <a16:creationId xmlns:a16="http://schemas.microsoft.com/office/drawing/2014/main" id="{0BFAC26A-241D-96E2-9E63-8EBBA8D908D6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3517" t="3322" r="3078" b="3664"/>
          <a:stretch/>
        </p:blipFill>
        <p:spPr>
          <a:xfrm>
            <a:off x="4834128" y="5067694"/>
            <a:ext cx="284389" cy="283199"/>
          </a:xfrm>
          <a:prstGeom prst="rect">
            <a:avLst/>
          </a:prstGeom>
        </p:spPr>
      </p:pic>
      <p:sp>
        <p:nvSpPr>
          <p:cNvPr id="199" name="TextBox 198">
            <a:extLst>
              <a:ext uri="{FF2B5EF4-FFF2-40B4-BE49-F238E27FC236}">
                <a16:creationId xmlns:a16="http://schemas.microsoft.com/office/drawing/2014/main" id="{2FDC0C33-4977-B9FA-F386-F0BECDD2AEC7}"/>
              </a:ext>
            </a:extLst>
          </p:cNvPr>
          <p:cNvSpPr txBox="1"/>
          <p:nvPr/>
        </p:nvSpPr>
        <p:spPr>
          <a:xfrm>
            <a:off x="4553004" y="3048502"/>
            <a:ext cx="839891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local gateway</a:t>
            </a:r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EA173368-B6E9-CEDA-AE4B-7E5720B5838F}"/>
              </a:ext>
            </a:extLst>
          </p:cNvPr>
          <p:cNvSpPr txBox="1"/>
          <p:nvPr/>
        </p:nvSpPr>
        <p:spPr>
          <a:xfrm>
            <a:off x="4342510" y="3415618"/>
            <a:ext cx="105038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B653F26D-8777-0122-78E6-BA88F2E0EF9D}"/>
              </a:ext>
            </a:extLst>
          </p:cNvPr>
          <p:cNvSpPr txBox="1"/>
          <p:nvPr/>
        </p:nvSpPr>
        <p:spPr>
          <a:xfrm>
            <a:off x="4340203" y="3691840"/>
            <a:ext cx="105038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en-US" sz="8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gateway</a:t>
            </a:r>
          </a:p>
        </p:txBody>
      </p:sp>
      <p:pic>
        <p:nvPicPr>
          <p:cNvPr id="202" name="Graphic 11">
            <a:extLst>
              <a:ext uri="{FF2B5EF4-FFF2-40B4-BE49-F238E27FC236}">
                <a16:creationId xmlns:a16="http://schemas.microsoft.com/office/drawing/2014/main" id="{FAC3AEC8-7C69-59E2-1DD7-B613A3F347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376775"/>
            <a:ext cx="269741" cy="26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3" name="Graphic 11">
            <a:extLst>
              <a:ext uri="{FF2B5EF4-FFF2-40B4-BE49-F238E27FC236}">
                <a16:creationId xmlns:a16="http://schemas.microsoft.com/office/drawing/2014/main" id="{FB746F50-6BD4-E49F-2F43-D9EAB26BAC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612" y="5072087"/>
            <a:ext cx="269741" cy="269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59599</TotalTime>
  <Words>329</Words>
  <Application>Microsoft Macintosh PowerPoint</Application>
  <PresentationFormat>Widescreen</PresentationFormat>
  <Paragraphs>63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Telecom Charging (OCS/CHF) on AWS Outposts   </dc:title>
  <dc:subject/>
  <dc:creator>Amazon Web Services</dc:creator>
  <cp:keywords/>
  <dc:description/>
  <cp:lastModifiedBy>Janelle Nolan</cp:lastModifiedBy>
  <cp:revision>92</cp:revision>
  <dcterms:created xsi:type="dcterms:W3CDTF">2020-07-21T19:38:25Z</dcterms:created>
  <dcterms:modified xsi:type="dcterms:W3CDTF">2023-05-05T13:11:18Z</dcterms:modified>
  <cp:category/>
</cp:coreProperties>
</file>