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7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100"/>
    <a:srgbClr val="545B64"/>
    <a:srgbClr val="29B5E8"/>
    <a:srgbClr val="7D8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29"/>
    <p:restoredTop sz="83752" autoAdjust="0"/>
  </p:normalViewPr>
  <p:slideViewPr>
    <p:cSldViewPr snapToGrid="0" snapToObjects="1">
      <p:cViewPr varScale="1">
        <p:scale>
          <a:sx n="134" d="100"/>
          <a:sy n="134" d="100"/>
        </p:scale>
        <p:origin x="88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svg"/><Relationship Id="rId39" Type="http://schemas.openxmlformats.org/officeDocument/2006/relationships/image" Target="../media/image36.png"/><Relationship Id="rId21" Type="http://schemas.openxmlformats.org/officeDocument/2006/relationships/image" Target="../media/image18.png"/><Relationship Id="rId34" Type="http://schemas.openxmlformats.org/officeDocument/2006/relationships/image" Target="../media/image31.svg"/><Relationship Id="rId42" Type="http://schemas.openxmlformats.org/officeDocument/2006/relationships/image" Target="../media/image39.svg"/><Relationship Id="rId47" Type="http://schemas.openxmlformats.org/officeDocument/2006/relationships/image" Target="../media/image44.png"/><Relationship Id="rId50" Type="http://schemas.openxmlformats.org/officeDocument/2006/relationships/image" Target="../media/image47.sv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9" Type="http://schemas.openxmlformats.org/officeDocument/2006/relationships/image" Target="../media/image26.png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32" Type="http://schemas.openxmlformats.org/officeDocument/2006/relationships/image" Target="../media/image29.svg"/><Relationship Id="rId37" Type="http://schemas.openxmlformats.org/officeDocument/2006/relationships/image" Target="../media/image34.png"/><Relationship Id="rId40" Type="http://schemas.openxmlformats.org/officeDocument/2006/relationships/image" Target="../media/image37.svg"/><Relationship Id="rId45" Type="http://schemas.openxmlformats.org/officeDocument/2006/relationships/image" Target="../media/image42.png"/><Relationship Id="rId5" Type="http://schemas.openxmlformats.org/officeDocument/2006/relationships/hyperlink" Target="https://docs.aws.amazon.com/architecture-diagrams/latest/oracle-peoplesoft-on-aws/oracle-peoplesoft-on-aws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svg"/><Relationship Id="rId36" Type="http://schemas.openxmlformats.org/officeDocument/2006/relationships/image" Target="../media/image33.svg"/><Relationship Id="rId49" Type="http://schemas.openxmlformats.org/officeDocument/2006/relationships/image" Target="../media/image46.pn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4" Type="http://schemas.openxmlformats.org/officeDocument/2006/relationships/image" Target="../media/image41.sv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Relationship Id="rId27" Type="http://schemas.openxmlformats.org/officeDocument/2006/relationships/image" Target="../media/image24.png"/><Relationship Id="rId30" Type="http://schemas.openxmlformats.org/officeDocument/2006/relationships/image" Target="../media/image27.svg"/><Relationship Id="rId35" Type="http://schemas.openxmlformats.org/officeDocument/2006/relationships/image" Target="../media/image32.png"/><Relationship Id="rId43" Type="http://schemas.openxmlformats.org/officeDocument/2006/relationships/image" Target="../media/image40.png"/><Relationship Id="rId48" Type="http://schemas.openxmlformats.org/officeDocument/2006/relationships/image" Target="../media/image45.svg"/><Relationship Id="rId8" Type="http://schemas.openxmlformats.org/officeDocument/2006/relationships/image" Target="../media/image5.svg"/><Relationship Id="rId3" Type="http://schemas.openxmlformats.org/officeDocument/2006/relationships/image" Target="../media/image1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38" Type="http://schemas.openxmlformats.org/officeDocument/2006/relationships/image" Target="../media/image35.svg"/><Relationship Id="rId46" Type="http://schemas.openxmlformats.org/officeDocument/2006/relationships/image" Target="../media/image43.svg"/><Relationship Id="rId20" Type="http://schemas.openxmlformats.org/officeDocument/2006/relationships/image" Target="../media/image17.svg"/><Relationship Id="rId41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5205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Oracle PeopleSoft on AWS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For the architecture description, refer to the 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hlinkClick r:id="rId5"/>
              </a:rPr>
              <a:t>full diagram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0B532E4-2B20-4838-9690-63505071D5DE}"/>
              </a:ext>
            </a:extLst>
          </p:cNvPr>
          <p:cNvSpPr/>
          <p:nvPr/>
        </p:nvSpPr>
        <p:spPr>
          <a:xfrm>
            <a:off x="619793" y="756332"/>
            <a:ext cx="11164993" cy="554937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b="1" dirty="0">
              <a:solidFill>
                <a:sysClr val="windowText" lastClr="00000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C450B43-02F3-4352-8FBD-28E2B3B81D9A}"/>
              </a:ext>
            </a:extLst>
          </p:cNvPr>
          <p:cNvSpPr/>
          <p:nvPr/>
        </p:nvSpPr>
        <p:spPr>
          <a:xfrm>
            <a:off x="6993194" y="1682101"/>
            <a:ext cx="2929148" cy="4481236"/>
          </a:xfrm>
          <a:prstGeom prst="rect">
            <a:avLst/>
          </a:prstGeom>
          <a:noFill/>
          <a:ln w="15875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12">
            <a:extLst>
              <a:ext uri="{FF2B5EF4-FFF2-40B4-BE49-F238E27FC236}">
                <a16:creationId xmlns:a16="http://schemas.microsoft.com/office/drawing/2014/main" id="{FADF8EF4-237D-470C-AD2D-40586432D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498" y="731870"/>
            <a:ext cx="15334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Cloud</a:t>
            </a:r>
          </a:p>
        </p:txBody>
      </p:sp>
      <p:sp>
        <p:nvSpPr>
          <p:cNvPr id="90" name="TextBox 12">
            <a:extLst>
              <a:ext uri="{FF2B5EF4-FFF2-40B4-BE49-F238E27FC236}">
                <a16:creationId xmlns:a16="http://schemas.microsoft.com/office/drawing/2014/main" id="{9C4DC716-ADE6-404B-82C7-E7935BD87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6906" y="3411628"/>
            <a:ext cx="10406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Webserver</a:t>
            </a:r>
          </a:p>
        </p:txBody>
      </p:sp>
      <p:sp>
        <p:nvSpPr>
          <p:cNvPr id="91" name="TextBox 12">
            <a:extLst>
              <a:ext uri="{FF2B5EF4-FFF2-40B4-BE49-F238E27FC236}">
                <a16:creationId xmlns:a16="http://schemas.microsoft.com/office/drawing/2014/main" id="{39FBD22E-CC48-46A1-A595-EF6FCE22E7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0729" y="3397628"/>
            <a:ext cx="10381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Webserver</a:t>
            </a:r>
          </a:p>
        </p:txBody>
      </p:sp>
      <p:sp>
        <p:nvSpPr>
          <p:cNvPr id="92" name="TextBox 12">
            <a:extLst>
              <a:ext uri="{FF2B5EF4-FFF2-40B4-BE49-F238E27FC236}">
                <a16:creationId xmlns:a16="http://schemas.microsoft.com/office/drawing/2014/main" id="{624FAB98-6FDE-4054-AA6D-BA1D2F2E4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21" y="2418875"/>
            <a:ext cx="17308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NAT gateway</a:t>
            </a:r>
          </a:p>
        </p:txBody>
      </p:sp>
      <p:sp>
        <p:nvSpPr>
          <p:cNvPr id="94" name="TextBox 12">
            <a:extLst>
              <a:ext uri="{FF2B5EF4-FFF2-40B4-BE49-F238E27FC236}">
                <a16:creationId xmlns:a16="http://schemas.microsoft.com/office/drawing/2014/main" id="{6DEC83AC-13AE-4140-B8E4-AF9A21B76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2370" y="4439840"/>
            <a:ext cx="14474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Appsrv/Prcs</a:t>
            </a:r>
          </a:p>
        </p:txBody>
      </p:sp>
      <p:sp>
        <p:nvSpPr>
          <p:cNvPr id="96" name="TextBox 12">
            <a:extLst>
              <a:ext uri="{FF2B5EF4-FFF2-40B4-BE49-F238E27FC236}">
                <a16:creationId xmlns:a16="http://schemas.microsoft.com/office/drawing/2014/main" id="{0C9228B4-BAE5-485F-AE7A-CC5E08C71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7171" y="5074290"/>
            <a:ext cx="7046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ELK</a:t>
            </a:r>
            <a:endParaRPr lang="en-US" altLang="en-US" sz="8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12">
            <a:extLst>
              <a:ext uri="{FF2B5EF4-FFF2-40B4-BE49-F238E27FC236}">
                <a16:creationId xmlns:a16="http://schemas.microsoft.com/office/drawing/2014/main" id="{2CA4553E-09D3-4AEC-B16E-A40BA454A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6096" y="5862603"/>
            <a:ext cx="206707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RDS for Oracle</a:t>
            </a:r>
          </a:p>
        </p:txBody>
      </p:sp>
      <p:sp>
        <p:nvSpPr>
          <p:cNvPr id="100" name="TextBox 12">
            <a:extLst>
              <a:ext uri="{FF2B5EF4-FFF2-40B4-BE49-F238E27FC236}">
                <a16:creationId xmlns:a16="http://schemas.microsoft.com/office/drawing/2014/main" id="{E438E8A9-ED56-4A1A-808E-4D0C92860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4671" y="3422080"/>
            <a:ext cx="11233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Webserver</a:t>
            </a:r>
          </a:p>
        </p:txBody>
      </p:sp>
      <p:sp>
        <p:nvSpPr>
          <p:cNvPr id="101" name="TextBox 12">
            <a:extLst>
              <a:ext uri="{FF2B5EF4-FFF2-40B4-BE49-F238E27FC236}">
                <a16:creationId xmlns:a16="http://schemas.microsoft.com/office/drawing/2014/main" id="{42FF5CCF-6909-43B5-BC8D-8B3B1718A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9957" y="3393868"/>
            <a:ext cx="13102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Webserver</a:t>
            </a:r>
          </a:p>
        </p:txBody>
      </p:sp>
      <p:sp>
        <p:nvSpPr>
          <p:cNvPr id="105" name="TextBox 12">
            <a:extLst>
              <a:ext uri="{FF2B5EF4-FFF2-40B4-BE49-F238E27FC236}">
                <a16:creationId xmlns:a16="http://schemas.microsoft.com/office/drawing/2014/main" id="{DAF4F641-1C41-4C8E-9082-6A93CDB1E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6362" y="5070805"/>
            <a:ext cx="9422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ELK</a:t>
            </a:r>
          </a:p>
        </p:txBody>
      </p:sp>
      <p:sp>
        <p:nvSpPr>
          <p:cNvPr id="106" name="TextBox 12">
            <a:extLst>
              <a:ext uri="{FF2B5EF4-FFF2-40B4-BE49-F238E27FC236}">
                <a16:creationId xmlns:a16="http://schemas.microsoft.com/office/drawing/2014/main" id="{AF95810D-6AED-46A8-A57F-9ED0FD5C2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2346" y="5862603"/>
            <a:ext cx="21896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RDS for Oracle</a:t>
            </a:r>
          </a:p>
        </p:txBody>
      </p:sp>
      <p:sp>
        <p:nvSpPr>
          <p:cNvPr id="107" name="TextBox 12">
            <a:extLst>
              <a:ext uri="{FF2B5EF4-FFF2-40B4-BE49-F238E27FC236}">
                <a16:creationId xmlns:a16="http://schemas.microsoft.com/office/drawing/2014/main" id="{5682D931-1A1C-4BE3-8830-3F37C565B5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7329" y="1948332"/>
            <a:ext cx="19886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internet gateway</a:t>
            </a:r>
          </a:p>
        </p:txBody>
      </p:sp>
      <p:sp>
        <p:nvSpPr>
          <p:cNvPr id="108" name="TextBox 19">
            <a:extLst>
              <a:ext uri="{FF2B5EF4-FFF2-40B4-BE49-F238E27FC236}">
                <a16:creationId xmlns:a16="http://schemas.microsoft.com/office/drawing/2014/main" id="{814567CB-3027-4F09-8F0E-62562B9CD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8513" y="2660166"/>
            <a:ext cx="31024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Application Load Balancer</a:t>
            </a:r>
          </a:p>
        </p:txBody>
      </p:sp>
      <p:pic>
        <p:nvPicPr>
          <p:cNvPr id="154" name="Graphic 12">
            <a:extLst>
              <a:ext uri="{FF2B5EF4-FFF2-40B4-BE49-F238E27FC236}">
                <a16:creationId xmlns:a16="http://schemas.microsoft.com/office/drawing/2014/main" id="{1A7220E8-E96D-42F9-B610-030E07017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650" y="123801"/>
            <a:ext cx="389735" cy="38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" name="Graphic 23">
            <a:extLst>
              <a:ext uri="{FF2B5EF4-FFF2-40B4-BE49-F238E27FC236}">
                <a16:creationId xmlns:a16="http://schemas.microsoft.com/office/drawing/2014/main" id="{854145DE-B194-4998-8EF2-958F4DC45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 flipH="1">
            <a:off x="136398" y="2936580"/>
            <a:ext cx="367209" cy="38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" name="TextBox 12">
            <a:extLst>
              <a:ext uri="{FF2B5EF4-FFF2-40B4-BE49-F238E27FC236}">
                <a16:creationId xmlns:a16="http://schemas.microsoft.com/office/drawing/2014/main" id="{4E674899-C3AD-412E-89A0-446550689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266" y="3367954"/>
            <a:ext cx="10248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Workspaces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i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PeopleTools Client</a:t>
            </a:r>
          </a:p>
        </p:txBody>
      </p:sp>
      <p:sp>
        <p:nvSpPr>
          <p:cNvPr id="165" name="TextBox 12">
            <a:extLst>
              <a:ext uri="{FF2B5EF4-FFF2-40B4-BE49-F238E27FC236}">
                <a16:creationId xmlns:a16="http://schemas.microsoft.com/office/drawing/2014/main" id="{09722E66-344F-4829-9A14-BEBF84705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3322" y="5689802"/>
            <a:ext cx="16978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synchronous replication</a:t>
            </a:r>
          </a:p>
        </p:txBody>
      </p:sp>
      <p:sp>
        <p:nvSpPr>
          <p:cNvPr id="167" name="TextBox 12">
            <a:extLst>
              <a:ext uri="{FF2B5EF4-FFF2-40B4-BE49-F238E27FC236}">
                <a16:creationId xmlns:a16="http://schemas.microsoft.com/office/drawing/2014/main" id="{0B4AA2EF-9806-4AB0-8713-4E5109E2E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4770" y="3549814"/>
            <a:ext cx="10624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</p:txBody>
      </p:sp>
      <p:sp>
        <p:nvSpPr>
          <p:cNvPr id="174" name="TextBox 12">
            <a:extLst>
              <a:ext uri="{FF2B5EF4-FFF2-40B4-BE49-F238E27FC236}">
                <a16:creationId xmlns:a16="http://schemas.microsoft.com/office/drawing/2014/main" id="{2AF1F497-AC5B-4C6F-9044-F3B229AE0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7957" y="5119574"/>
            <a:ext cx="18760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CloudWatch</a:t>
            </a:r>
          </a:p>
        </p:txBody>
      </p:sp>
      <p:sp>
        <p:nvSpPr>
          <p:cNvPr id="179" name="TextBox 12">
            <a:extLst>
              <a:ext uri="{FF2B5EF4-FFF2-40B4-BE49-F238E27FC236}">
                <a16:creationId xmlns:a16="http://schemas.microsoft.com/office/drawing/2014/main" id="{BA427802-B514-48B0-ABE3-A62E5EFD39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3396" y="4296381"/>
            <a:ext cx="2005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Systems Manager</a:t>
            </a:r>
          </a:p>
        </p:txBody>
      </p:sp>
      <p:sp>
        <p:nvSpPr>
          <p:cNvPr id="182" name="TextBox 12">
            <a:extLst>
              <a:ext uri="{FF2B5EF4-FFF2-40B4-BE49-F238E27FC236}">
                <a16:creationId xmlns:a16="http://schemas.microsoft.com/office/drawing/2014/main" id="{601B9311-64F4-40D0-9C10-5469D116A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1590" y="2851145"/>
            <a:ext cx="134879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Backup</a:t>
            </a:r>
          </a:p>
        </p:txBody>
      </p:sp>
      <p:sp>
        <p:nvSpPr>
          <p:cNvPr id="185" name="TextBox 12">
            <a:extLst>
              <a:ext uri="{FF2B5EF4-FFF2-40B4-BE49-F238E27FC236}">
                <a16:creationId xmlns:a16="http://schemas.microsoft.com/office/drawing/2014/main" id="{B72A5D03-4EAE-4479-95F9-5A3800C7F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75877" y="2101571"/>
            <a:ext cx="21402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Directory Service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9AAD7D0C-B49C-459F-AF44-734C326C302A}"/>
              </a:ext>
            </a:extLst>
          </p:cNvPr>
          <p:cNvSpPr/>
          <p:nvPr/>
        </p:nvSpPr>
        <p:spPr>
          <a:xfrm>
            <a:off x="1966444" y="3063214"/>
            <a:ext cx="7848650" cy="595559"/>
          </a:xfrm>
          <a:prstGeom prst="rect">
            <a:avLst/>
          </a:prstGeom>
          <a:noFill/>
          <a:ln w="15875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8661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5216A768-CE07-42F7-B8B9-C5C34B5D8AD3}"/>
              </a:ext>
            </a:extLst>
          </p:cNvPr>
          <p:cNvSpPr/>
          <p:nvPr/>
        </p:nvSpPr>
        <p:spPr>
          <a:xfrm>
            <a:off x="1965132" y="4102346"/>
            <a:ext cx="7848651" cy="615134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86613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2">
            <a:extLst>
              <a:ext uri="{FF2B5EF4-FFF2-40B4-BE49-F238E27FC236}">
                <a16:creationId xmlns:a16="http://schemas.microsoft.com/office/drawing/2014/main" id="{F8F0649B-E17F-4D30-9BE2-0DDD5C1EF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3383" y="2416488"/>
            <a:ext cx="188824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NAT gateway</a:t>
            </a:r>
          </a:p>
        </p:txBody>
      </p:sp>
      <p:sp>
        <p:nvSpPr>
          <p:cNvPr id="193" name="TextBox 19">
            <a:extLst>
              <a:ext uri="{FF2B5EF4-FFF2-40B4-BE49-F238E27FC236}">
                <a16:creationId xmlns:a16="http://schemas.microsoft.com/office/drawing/2014/main" id="{6B88ABD3-7E17-401D-A9BA-3E44DAFE0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0510" y="3399223"/>
            <a:ext cx="19338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Auto Scaling Group</a:t>
            </a:r>
          </a:p>
        </p:txBody>
      </p:sp>
      <p:sp>
        <p:nvSpPr>
          <p:cNvPr id="196" name="TextBox 12">
            <a:extLst>
              <a:ext uri="{FF2B5EF4-FFF2-40B4-BE49-F238E27FC236}">
                <a16:creationId xmlns:a16="http://schemas.microsoft.com/office/drawing/2014/main" id="{6E6B1133-B4FF-4FE5-816D-80CA3ABCC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2613" y="4438845"/>
            <a:ext cx="13826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Appsrv/Prcs</a:t>
            </a:r>
          </a:p>
        </p:txBody>
      </p:sp>
      <p:sp>
        <p:nvSpPr>
          <p:cNvPr id="198" name="TextBox 12">
            <a:extLst>
              <a:ext uri="{FF2B5EF4-FFF2-40B4-BE49-F238E27FC236}">
                <a16:creationId xmlns:a16="http://schemas.microsoft.com/office/drawing/2014/main" id="{DE39E782-C65B-417F-8F4D-8C22842DB2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9466" y="4448298"/>
            <a:ext cx="133178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Appsrv/Prcs</a:t>
            </a:r>
          </a:p>
        </p:txBody>
      </p:sp>
      <p:sp>
        <p:nvSpPr>
          <p:cNvPr id="203" name="TextBox 12">
            <a:extLst>
              <a:ext uri="{FF2B5EF4-FFF2-40B4-BE49-F238E27FC236}">
                <a16:creationId xmlns:a16="http://schemas.microsoft.com/office/drawing/2014/main" id="{3195C4F9-E9FB-4301-A14E-7E905663E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3829" y="4448052"/>
            <a:ext cx="14825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Appsrv/Prcs</a:t>
            </a:r>
          </a:p>
        </p:txBody>
      </p:sp>
      <p:sp>
        <p:nvSpPr>
          <p:cNvPr id="205" name="TextBox 12">
            <a:extLst>
              <a:ext uri="{FF2B5EF4-FFF2-40B4-BE49-F238E27FC236}">
                <a16:creationId xmlns:a16="http://schemas.microsoft.com/office/drawing/2014/main" id="{7381F11D-F7DD-4BD4-B57C-547BA58B3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6018" y="6006330"/>
            <a:ext cx="17799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CloudFormation</a:t>
            </a:r>
          </a:p>
        </p:txBody>
      </p:sp>
      <p:sp>
        <p:nvSpPr>
          <p:cNvPr id="206" name="TextBox 12">
            <a:extLst>
              <a:ext uri="{FF2B5EF4-FFF2-40B4-BE49-F238E27FC236}">
                <a16:creationId xmlns:a16="http://schemas.microsoft.com/office/drawing/2014/main" id="{32AC2A1D-78F1-4118-8324-339B11EB4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0650" y="5283391"/>
            <a:ext cx="14734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EFS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EAE7788A-99CD-4C25-AEDE-D2D6E9445CCE}"/>
              </a:ext>
            </a:extLst>
          </p:cNvPr>
          <p:cNvSpPr/>
          <p:nvPr/>
        </p:nvSpPr>
        <p:spPr>
          <a:xfrm>
            <a:off x="1873772" y="2726816"/>
            <a:ext cx="3121200" cy="1004631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190" tIns="68580" bIns="34290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en-US" sz="900" dirty="0">
              <a:solidFill>
                <a:srgbClr val="232F3C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TextBox 17">
            <a:extLst>
              <a:ext uri="{FF2B5EF4-FFF2-40B4-BE49-F238E27FC236}">
                <a16:creationId xmlns:a16="http://schemas.microsoft.com/office/drawing/2014/main" id="{96C4726A-16C2-48E1-9175-04A2A082D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2986" y="2717889"/>
            <a:ext cx="12314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defTabSz="685800"/>
            <a:r>
              <a:rPr lang="en-US" altLang="en-US" sz="12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Private Subnet</a:t>
            </a: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C7A1C26D-5D15-491E-9466-5B4168D6DE99}"/>
              </a:ext>
            </a:extLst>
          </p:cNvPr>
          <p:cNvSpPr/>
          <p:nvPr/>
        </p:nvSpPr>
        <p:spPr>
          <a:xfrm>
            <a:off x="7078995" y="2747577"/>
            <a:ext cx="2805179" cy="977156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190" tIns="68580" bIns="34290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en-US" sz="900" dirty="0">
              <a:solidFill>
                <a:srgbClr val="232F3C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17">
            <a:extLst>
              <a:ext uri="{FF2B5EF4-FFF2-40B4-BE49-F238E27FC236}">
                <a16:creationId xmlns:a16="http://schemas.microsoft.com/office/drawing/2014/main" id="{9A0DA7B6-64A6-438D-B746-DE5BED584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9282" y="2757281"/>
            <a:ext cx="17018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defTabSz="685800"/>
            <a:r>
              <a:rPr lang="en-US" altLang="en-US" sz="12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Private Subnet</a:t>
            </a:r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62D73B41-72EC-4CDE-928C-F4E93FAA0479}"/>
              </a:ext>
            </a:extLst>
          </p:cNvPr>
          <p:cNvSpPr/>
          <p:nvPr/>
        </p:nvSpPr>
        <p:spPr>
          <a:xfrm>
            <a:off x="1888754" y="3782543"/>
            <a:ext cx="3106217" cy="1522272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190" tIns="68580" bIns="34290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en-US" sz="900" dirty="0">
              <a:solidFill>
                <a:srgbClr val="232F3C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17">
            <a:extLst>
              <a:ext uri="{FF2B5EF4-FFF2-40B4-BE49-F238E27FC236}">
                <a16:creationId xmlns:a16="http://schemas.microsoft.com/office/drawing/2014/main" id="{55CA5BBA-2A6D-4733-8849-59F63E2563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8865" y="3789309"/>
            <a:ext cx="13424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defTabSz="685800"/>
            <a:r>
              <a:rPr lang="en-US" altLang="en-US" sz="12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Private Subnet</a:t>
            </a: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8245B9CB-287E-48F7-8536-9BAE862464FD}"/>
              </a:ext>
            </a:extLst>
          </p:cNvPr>
          <p:cNvSpPr/>
          <p:nvPr/>
        </p:nvSpPr>
        <p:spPr>
          <a:xfrm>
            <a:off x="7087501" y="3769229"/>
            <a:ext cx="2796674" cy="1535586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190" tIns="68580" bIns="34290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en-US" sz="900" dirty="0">
              <a:solidFill>
                <a:srgbClr val="232F3C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Box 17">
            <a:extLst>
              <a:ext uri="{FF2B5EF4-FFF2-40B4-BE49-F238E27FC236}">
                <a16:creationId xmlns:a16="http://schemas.microsoft.com/office/drawing/2014/main" id="{92C9DBDD-2E50-4DD7-883F-0CF5F862F8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0162" y="3780236"/>
            <a:ext cx="16800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defTabSz="685800"/>
            <a:r>
              <a:rPr lang="en-US" altLang="en-US" sz="12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Private Subnet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451A8B3F-2A1E-4B15-BF70-7DE97694EE52}"/>
              </a:ext>
            </a:extLst>
          </p:cNvPr>
          <p:cNvSpPr/>
          <p:nvPr/>
        </p:nvSpPr>
        <p:spPr>
          <a:xfrm>
            <a:off x="1888755" y="5355910"/>
            <a:ext cx="3106217" cy="745758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190" tIns="68580" bIns="34290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en-US" sz="900" dirty="0">
              <a:solidFill>
                <a:srgbClr val="232F3C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17">
            <a:extLst>
              <a:ext uri="{FF2B5EF4-FFF2-40B4-BE49-F238E27FC236}">
                <a16:creationId xmlns:a16="http://schemas.microsoft.com/office/drawing/2014/main" id="{5F56D862-B3EC-462F-9B4E-FBD1436CB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1893" y="5309293"/>
            <a:ext cx="1752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defTabSz="685800"/>
            <a:r>
              <a:rPr lang="en-US" altLang="en-US" sz="12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Private Subnet</a:t>
            </a:r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360C3B5A-4A9C-4914-907E-2223FD7B4A5B}"/>
              </a:ext>
            </a:extLst>
          </p:cNvPr>
          <p:cNvSpPr/>
          <p:nvPr/>
        </p:nvSpPr>
        <p:spPr>
          <a:xfrm>
            <a:off x="7088345" y="5355910"/>
            <a:ext cx="2795829" cy="745757"/>
          </a:xfrm>
          <a:prstGeom prst="rect">
            <a:avLst/>
          </a:prstGeom>
          <a:noFill/>
          <a:ln w="15875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190" tIns="68580" bIns="34290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en-US" sz="900" dirty="0">
              <a:solidFill>
                <a:srgbClr val="232F3C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17">
            <a:extLst>
              <a:ext uri="{FF2B5EF4-FFF2-40B4-BE49-F238E27FC236}">
                <a16:creationId xmlns:a16="http://schemas.microsoft.com/office/drawing/2014/main" id="{A71BB213-90B5-4472-81C5-BD4923C31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96" y="5349311"/>
            <a:ext cx="16695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defTabSz="685800"/>
            <a:r>
              <a:rPr lang="en-US" altLang="en-US" sz="12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Private Subnet</a:t>
            </a:r>
          </a:p>
        </p:txBody>
      </p:sp>
      <p:pic>
        <p:nvPicPr>
          <p:cNvPr id="225" name="Graphic 6">
            <a:extLst>
              <a:ext uri="{FF2B5EF4-FFF2-40B4-BE49-F238E27FC236}">
                <a16:creationId xmlns:a16="http://schemas.microsoft.com/office/drawing/2014/main" id="{14A34FCB-C53F-4F85-98EC-5C0E0DBCB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3233264" y="5538189"/>
            <a:ext cx="352742" cy="35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" name="Graphic 6">
            <a:extLst>
              <a:ext uri="{FF2B5EF4-FFF2-40B4-BE49-F238E27FC236}">
                <a16:creationId xmlns:a16="http://schemas.microsoft.com/office/drawing/2014/main" id="{A4B58158-B325-4A34-9949-8844F689B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8430785" y="5538189"/>
            <a:ext cx="352742" cy="35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7" name="Rectangle 226">
            <a:extLst>
              <a:ext uri="{FF2B5EF4-FFF2-40B4-BE49-F238E27FC236}">
                <a16:creationId xmlns:a16="http://schemas.microsoft.com/office/drawing/2014/main" id="{AD09E312-1299-4EEC-A780-DD9747EC0597}"/>
              </a:ext>
            </a:extLst>
          </p:cNvPr>
          <p:cNvSpPr/>
          <p:nvPr/>
        </p:nvSpPr>
        <p:spPr>
          <a:xfrm>
            <a:off x="1873772" y="1990155"/>
            <a:ext cx="3116068" cy="688483"/>
          </a:xfrm>
          <a:prstGeom prst="rect">
            <a:avLst/>
          </a:prstGeom>
          <a:noFill/>
          <a:ln w="15875">
            <a:solidFill>
              <a:srgbClr val="7AA11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190" tIns="68580" bIns="34290"/>
          <a:lstStyle/>
          <a:p>
            <a:pPr defTabSz="685800">
              <a:defRPr/>
            </a:pPr>
            <a:endParaRPr lang="en-US" sz="900" dirty="0">
              <a:solidFill>
                <a:srgbClr val="232F3C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TextBox 17">
            <a:extLst>
              <a:ext uri="{FF2B5EF4-FFF2-40B4-BE49-F238E27FC236}">
                <a16:creationId xmlns:a16="http://schemas.microsoft.com/office/drawing/2014/main" id="{4D050F8D-7193-42C0-A005-53269757C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0711" y="2006244"/>
            <a:ext cx="15706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/>
            <a:r>
              <a:rPr lang="en-US" altLang="en-US" sz="12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Public Subnet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BE9472A5-03DE-4D31-A98F-B19D83079423}"/>
              </a:ext>
            </a:extLst>
          </p:cNvPr>
          <p:cNvSpPr/>
          <p:nvPr/>
        </p:nvSpPr>
        <p:spPr>
          <a:xfrm>
            <a:off x="7070899" y="2006349"/>
            <a:ext cx="2813275" cy="679848"/>
          </a:xfrm>
          <a:prstGeom prst="rect">
            <a:avLst/>
          </a:prstGeom>
          <a:noFill/>
          <a:ln w="15875">
            <a:solidFill>
              <a:srgbClr val="7AA11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190" tIns="68580" bIns="34290"/>
          <a:lstStyle/>
          <a:p>
            <a:pPr defTabSz="685800">
              <a:defRPr/>
            </a:pPr>
            <a:endParaRPr lang="en-US" sz="900" dirty="0">
              <a:solidFill>
                <a:srgbClr val="232F3C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TextBox 17">
            <a:extLst>
              <a:ext uri="{FF2B5EF4-FFF2-40B4-BE49-F238E27FC236}">
                <a16:creationId xmlns:a16="http://schemas.microsoft.com/office/drawing/2014/main" id="{A033DD35-AE67-444E-89AD-8873BD5C1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436" y="1990156"/>
            <a:ext cx="145220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/>
            <a:r>
              <a:rPr lang="en-US" altLang="en-US" sz="11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Public Subnet</a:t>
            </a: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69FB7D44-1E40-4148-B5AA-0D7C5BBAD4E7}"/>
              </a:ext>
            </a:extLst>
          </p:cNvPr>
          <p:cNvSpPr/>
          <p:nvPr/>
        </p:nvSpPr>
        <p:spPr>
          <a:xfrm>
            <a:off x="735980" y="1617760"/>
            <a:ext cx="10952413" cy="4654344"/>
          </a:xfrm>
          <a:prstGeom prst="rect">
            <a:avLst/>
          </a:prstGeom>
          <a:noFill/>
          <a:ln w="15875">
            <a:solidFill>
              <a:srgbClr val="00A4A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190" tIns="68580"/>
          <a:lstStyle/>
          <a:p>
            <a:pPr defTabSz="685800">
              <a:defRPr/>
            </a:pPr>
            <a:endParaRPr lang="en-US" sz="750" dirty="0">
              <a:solidFill>
                <a:srgbClr val="232F3C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TextBox 10">
            <a:extLst>
              <a:ext uri="{FF2B5EF4-FFF2-40B4-BE49-F238E27FC236}">
                <a16:creationId xmlns:a16="http://schemas.microsoft.com/office/drawing/2014/main" id="{20EAADD1-2BC3-4334-B1D6-9DB4B6281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280" y="1604774"/>
            <a:ext cx="76816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/>
            <a:r>
              <a:rPr lang="en-US" altLang="en-US" sz="12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Region</a:t>
            </a:r>
          </a:p>
        </p:txBody>
      </p:sp>
      <p:pic>
        <p:nvPicPr>
          <p:cNvPr id="263" name="Graphic 262">
            <a:extLst>
              <a:ext uri="{FF2B5EF4-FFF2-40B4-BE49-F238E27FC236}">
                <a16:creationId xmlns:a16="http://schemas.microsoft.com/office/drawing/2014/main" id="{78DA49BB-3A66-43D3-8132-A81C81087D9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216325" y="2079430"/>
            <a:ext cx="326304" cy="326304"/>
          </a:xfrm>
          <a:prstGeom prst="rect">
            <a:avLst/>
          </a:prstGeom>
        </p:spPr>
      </p:pic>
      <p:pic>
        <p:nvPicPr>
          <p:cNvPr id="264" name="Graphic 263">
            <a:extLst>
              <a:ext uri="{FF2B5EF4-FFF2-40B4-BE49-F238E27FC236}">
                <a16:creationId xmlns:a16="http://schemas.microsoft.com/office/drawing/2014/main" id="{5D54BD73-13E8-46AC-83AF-A2713AA32C5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318753" y="2101927"/>
            <a:ext cx="326304" cy="326304"/>
          </a:xfrm>
          <a:prstGeom prst="rect">
            <a:avLst/>
          </a:prstGeom>
        </p:spPr>
      </p:pic>
      <p:pic>
        <p:nvPicPr>
          <p:cNvPr id="265" name="Graphic 264">
            <a:extLst>
              <a:ext uri="{FF2B5EF4-FFF2-40B4-BE49-F238E27FC236}">
                <a16:creationId xmlns:a16="http://schemas.microsoft.com/office/drawing/2014/main" id="{54372312-15D7-40AE-BE08-7B012624F5B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849300" y="2324804"/>
            <a:ext cx="432477" cy="432477"/>
          </a:xfrm>
          <a:prstGeom prst="rect">
            <a:avLst/>
          </a:prstGeom>
        </p:spPr>
      </p:pic>
      <p:sp>
        <p:nvSpPr>
          <p:cNvPr id="266" name="Rectangle 265">
            <a:extLst>
              <a:ext uri="{FF2B5EF4-FFF2-40B4-BE49-F238E27FC236}">
                <a16:creationId xmlns:a16="http://schemas.microsoft.com/office/drawing/2014/main" id="{DF7526F2-5B66-42D2-A4E7-87197826E11F}"/>
              </a:ext>
            </a:extLst>
          </p:cNvPr>
          <p:cNvSpPr/>
          <p:nvPr/>
        </p:nvSpPr>
        <p:spPr>
          <a:xfrm>
            <a:off x="866499" y="1902451"/>
            <a:ext cx="9110348" cy="4325157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n w="0"/>
              <a:solidFill>
                <a:schemeClr val="tx1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267" name="Graphic 266">
            <a:extLst>
              <a:ext uri="{FF2B5EF4-FFF2-40B4-BE49-F238E27FC236}">
                <a16:creationId xmlns:a16="http://schemas.microsoft.com/office/drawing/2014/main" id="{A37FAE99-5654-4F8E-ACEC-A4307230657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852873" y="1910928"/>
            <a:ext cx="274320" cy="274320"/>
          </a:xfrm>
          <a:prstGeom prst="rect">
            <a:avLst/>
          </a:prstGeom>
        </p:spPr>
      </p:pic>
      <p:sp>
        <p:nvSpPr>
          <p:cNvPr id="268" name="TextBox 10">
            <a:extLst>
              <a:ext uri="{FF2B5EF4-FFF2-40B4-BE49-F238E27FC236}">
                <a16:creationId xmlns:a16="http://schemas.microsoft.com/office/drawing/2014/main" id="{6C8909C8-AE9C-438C-A085-55281C1BB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2553" y="1895171"/>
            <a:ext cx="4999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685800"/>
            <a:r>
              <a:rPr lang="en-US" altLang="en-US" sz="1200" dirty="0">
                <a:solidFill>
                  <a:srgbClr val="232F3C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VPC</a:t>
            </a:r>
          </a:p>
        </p:txBody>
      </p:sp>
      <p:pic>
        <p:nvPicPr>
          <p:cNvPr id="270" name="Graphic 21">
            <a:extLst>
              <a:ext uri="{FF2B5EF4-FFF2-40B4-BE49-F238E27FC236}">
                <a16:creationId xmlns:a16="http://schemas.microsoft.com/office/drawing/2014/main" id="{2099CB70-3EE7-483B-93E7-995380F36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6592767" y="78211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" name="TextBox 12">
            <a:extLst>
              <a:ext uri="{FF2B5EF4-FFF2-40B4-BE49-F238E27FC236}">
                <a16:creationId xmlns:a16="http://schemas.microsoft.com/office/drawing/2014/main" id="{2891DF63-3726-4791-92B1-0877A5D50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3813" y="387299"/>
            <a:ext cx="9918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internet</a:t>
            </a:r>
          </a:p>
        </p:txBody>
      </p:sp>
      <p:sp>
        <p:nvSpPr>
          <p:cNvPr id="272" name="TextBox 12">
            <a:extLst>
              <a:ext uri="{FF2B5EF4-FFF2-40B4-BE49-F238E27FC236}">
                <a16:creationId xmlns:a16="http://schemas.microsoft.com/office/drawing/2014/main" id="{A9F56809-021F-44EE-9301-37FCE5DCC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" y="3315046"/>
            <a:ext cx="61964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users</a:t>
            </a:r>
          </a:p>
        </p:txBody>
      </p:sp>
      <p:pic>
        <p:nvPicPr>
          <p:cNvPr id="273" name="Graphic 19" descr="Amazon WorkSpaces Family service icon.">
            <a:extLst>
              <a:ext uri="{FF2B5EF4-FFF2-40B4-BE49-F238E27FC236}">
                <a16:creationId xmlns:a16="http://schemas.microsoft.com/office/drawing/2014/main" id="{FAF4669A-8153-4939-907D-E6C4B2F72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1113952" y="290238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4" name="Graphic 273" descr="AWS Cloud group icon with AWS logo.">
            <a:extLst>
              <a:ext uri="{FF2B5EF4-FFF2-40B4-BE49-F238E27FC236}">
                <a16:creationId xmlns:a16="http://schemas.microsoft.com/office/drawing/2014/main" id="{62A932F2-167D-4975-A766-D8B8616AEBD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627253" y="753614"/>
            <a:ext cx="274320" cy="274320"/>
          </a:xfrm>
          <a:prstGeom prst="rect">
            <a:avLst/>
          </a:prstGeom>
        </p:spPr>
      </p:pic>
      <p:sp>
        <p:nvSpPr>
          <p:cNvPr id="275" name="Oval 274">
            <a:extLst>
              <a:ext uri="{FF2B5EF4-FFF2-40B4-BE49-F238E27FC236}">
                <a16:creationId xmlns:a16="http://schemas.microsoft.com/office/drawing/2014/main" id="{0C2C9FBC-CE6C-4F2A-930C-5E41A26EFC75}"/>
              </a:ext>
            </a:extLst>
          </p:cNvPr>
          <p:cNvSpPr>
            <a:spLocks noChangeAspect="1"/>
          </p:cNvSpPr>
          <p:nvPr/>
        </p:nvSpPr>
        <p:spPr bwMode="auto">
          <a:xfrm>
            <a:off x="1770057" y="827246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276" name="Graphic 275" descr="Region group icon.">
            <a:extLst>
              <a:ext uri="{FF2B5EF4-FFF2-40B4-BE49-F238E27FC236}">
                <a16:creationId xmlns:a16="http://schemas.microsoft.com/office/drawing/2014/main" id="{1080BA7D-7D21-42AC-B58E-79CA5BA0F28A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>
          <a:xfrm>
            <a:off x="727557" y="1601255"/>
            <a:ext cx="274320" cy="274320"/>
          </a:xfrm>
          <a:prstGeom prst="rect">
            <a:avLst/>
          </a:prstGeom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7E7EC6D3-C5F3-422C-BACC-AD972252F685}"/>
              </a:ext>
            </a:extLst>
          </p:cNvPr>
          <p:cNvCxnSpPr>
            <a:cxnSpLocks/>
            <a:stCxn id="164" idx="2"/>
            <a:endCxn id="225" idx="1"/>
          </p:cNvCxnSpPr>
          <p:nvPr/>
        </p:nvCxnSpPr>
        <p:spPr>
          <a:xfrm rot="16200000" flipH="1">
            <a:off x="1518684" y="3999979"/>
            <a:ext cx="1515609" cy="1913551"/>
          </a:xfrm>
          <a:prstGeom prst="bentConnector2">
            <a:avLst/>
          </a:prstGeom>
          <a:ln w="15875"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Connector: Elbow 277">
            <a:extLst>
              <a:ext uri="{FF2B5EF4-FFF2-40B4-BE49-F238E27FC236}">
                <a16:creationId xmlns:a16="http://schemas.microsoft.com/office/drawing/2014/main" id="{BEC1BB26-568E-4707-8771-15B13BFEF3D8}"/>
              </a:ext>
            </a:extLst>
          </p:cNvPr>
          <p:cNvCxnSpPr>
            <a:cxnSpLocks/>
            <a:stCxn id="225" idx="3"/>
            <a:endCxn id="226" idx="1"/>
          </p:cNvCxnSpPr>
          <p:nvPr/>
        </p:nvCxnSpPr>
        <p:spPr>
          <a:xfrm>
            <a:off x="3586006" y="5714560"/>
            <a:ext cx="4844779" cy="12700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prstDash val="dash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ectangle 278" descr="Availability Zone group.">
            <a:extLst>
              <a:ext uri="{FF2B5EF4-FFF2-40B4-BE49-F238E27FC236}">
                <a16:creationId xmlns:a16="http://schemas.microsoft.com/office/drawing/2014/main" id="{AFDE9F7A-2DF3-4ABE-AF5E-C3A3C8F92E7E}"/>
              </a:ext>
            </a:extLst>
          </p:cNvPr>
          <p:cNvSpPr/>
          <p:nvPr/>
        </p:nvSpPr>
        <p:spPr>
          <a:xfrm>
            <a:off x="1775142" y="1702409"/>
            <a:ext cx="3291661" cy="4460928"/>
          </a:xfrm>
          <a:prstGeom prst="rect">
            <a:avLst/>
          </a:prstGeom>
          <a:noFill/>
          <a:ln w="15875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TextBox 12">
            <a:extLst>
              <a:ext uri="{FF2B5EF4-FFF2-40B4-BE49-F238E27FC236}">
                <a16:creationId xmlns:a16="http://schemas.microsoft.com/office/drawing/2014/main" id="{3C25E36D-5DA4-466D-B125-B36E5518E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0462" y="1666055"/>
            <a:ext cx="18980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1</a:t>
            </a:r>
          </a:p>
        </p:txBody>
      </p:sp>
      <p:pic>
        <p:nvPicPr>
          <p:cNvPr id="281" name="Graphic 280" descr="Public subnet group icon. ">
            <a:extLst>
              <a:ext uri="{FF2B5EF4-FFF2-40B4-BE49-F238E27FC236}">
                <a16:creationId xmlns:a16="http://schemas.microsoft.com/office/drawing/2014/main" id="{A295BF06-084C-47D4-9838-4ECFECEC07B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1869054" y="1986946"/>
            <a:ext cx="274320" cy="274320"/>
          </a:xfrm>
          <a:prstGeom prst="rect">
            <a:avLst/>
          </a:prstGeom>
        </p:spPr>
      </p:pic>
      <p:pic>
        <p:nvPicPr>
          <p:cNvPr id="282" name="Graphic 281" descr="Private subnet group icon. ">
            <a:extLst>
              <a:ext uri="{FF2B5EF4-FFF2-40B4-BE49-F238E27FC236}">
                <a16:creationId xmlns:a16="http://schemas.microsoft.com/office/drawing/2014/main" id="{43B73862-3B53-4D42-9EF3-52AC25F0DE91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>
          <a:xfrm>
            <a:off x="1866102" y="2735834"/>
            <a:ext cx="274320" cy="274320"/>
          </a:xfrm>
          <a:prstGeom prst="rect">
            <a:avLst/>
          </a:prstGeom>
        </p:spPr>
      </p:pic>
      <p:pic>
        <p:nvPicPr>
          <p:cNvPr id="283" name="Graphic 282" descr="Private subnet group icon. ">
            <a:extLst>
              <a:ext uri="{FF2B5EF4-FFF2-40B4-BE49-F238E27FC236}">
                <a16:creationId xmlns:a16="http://schemas.microsoft.com/office/drawing/2014/main" id="{CAFC8CAB-8890-44B2-B892-F635E61C5A4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>
          <a:xfrm>
            <a:off x="1870641" y="3776534"/>
            <a:ext cx="274320" cy="274320"/>
          </a:xfrm>
          <a:prstGeom prst="rect">
            <a:avLst/>
          </a:prstGeom>
        </p:spPr>
      </p:pic>
      <p:pic>
        <p:nvPicPr>
          <p:cNvPr id="284" name="Graphic 283" descr="Private subnet group icon. ">
            <a:extLst>
              <a:ext uri="{FF2B5EF4-FFF2-40B4-BE49-F238E27FC236}">
                <a16:creationId xmlns:a16="http://schemas.microsoft.com/office/drawing/2014/main" id="{CA63CF85-BB75-464C-B430-FB5C7F62207E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>
          <a:xfrm>
            <a:off x="1887261" y="5355910"/>
            <a:ext cx="274320" cy="274320"/>
          </a:xfrm>
          <a:prstGeom prst="rect">
            <a:avLst/>
          </a:prstGeom>
        </p:spPr>
      </p:pic>
      <p:cxnSp>
        <p:nvCxnSpPr>
          <p:cNvPr id="285" name="Connector: Elbow 284">
            <a:extLst>
              <a:ext uri="{FF2B5EF4-FFF2-40B4-BE49-F238E27FC236}">
                <a16:creationId xmlns:a16="http://schemas.microsoft.com/office/drawing/2014/main" id="{18A70B9A-6346-4934-A732-49C5F21FD321}"/>
              </a:ext>
            </a:extLst>
          </p:cNvPr>
          <p:cNvCxnSpPr>
            <a:cxnSpLocks/>
            <a:stCxn id="271" idx="2"/>
            <a:endCxn id="270" idx="3"/>
          </p:cNvCxnSpPr>
          <p:nvPr/>
        </p:nvCxnSpPr>
        <p:spPr>
          <a:xfrm rot="5400000">
            <a:off x="7451635" y="262631"/>
            <a:ext cx="346416" cy="1149751"/>
          </a:xfrm>
          <a:prstGeom prst="bentConnector2">
            <a:avLst/>
          </a:prstGeom>
          <a:ln w="15875"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Connector: Elbow 286">
            <a:extLst>
              <a:ext uri="{FF2B5EF4-FFF2-40B4-BE49-F238E27FC236}">
                <a16:creationId xmlns:a16="http://schemas.microsoft.com/office/drawing/2014/main" id="{47C3494B-9506-47CA-A4BF-14EDA4DE0024}"/>
              </a:ext>
            </a:extLst>
          </p:cNvPr>
          <p:cNvCxnSpPr>
            <a:cxnSpLocks/>
            <a:stCxn id="270" idx="1"/>
            <a:endCxn id="291" idx="3"/>
          </p:cNvCxnSpPr>
          <p:nvPr/>
        </p:nvCxnSpPr>
        <p:spPr>
          <a:xfrm rot="10800000">
            <a:off x="5515553" y="1009600"/>
            <a:ext cx="1077214" cy="1114"/>
          </a:xfrm>
          <a:prstGeom prst="bentConnector3">
            <a:avLst>
              <a:gd name="adj1" fmla="val 50000"/>
            </a:avLst>
          </a:prstGeom>
          <a:ln w="15875"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Connector: Elbow 287">
            <a:extLst>
              <a:ext uri="{FF2B5EF4-FFF2-40B4-BE49-F238E27FC236}">
                <a16:creationId xmlns:a16="http://schemas.microsoft.com/office/drawing/2014/main" id="{38031F7C-459A-47B2-8283-C545B70FAFC1}"/>
              </a:ext>
            </a:extLst>
          </p:cNvPr>
          <p:cNvCxnSpPr>
            <a:cxnSpLocks/>
            <a:stCxn id="292" idx="2"/>
            <a:endCxn id="269" idx="0"/>
          </p:cNvCxnSpPr>
          <p:nvPr/>
        </p:nvCxnSpPr>
        <p:spPr>
          <a:xfrm rot="16200000" flipH="1">
            <a:off x="5591764" y="1186535"/>
            <a:ext cx="173130" cy="711921"/>
          </a:xfrm>
          <a:prstGeom prst="bentConnector3">
            <a:avLst>
              <a:gd name="adj1" fmla="val 50000"/>
            </a:avLst>
          </a:prstGeom>
          <a:ln w="15875"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Connector: Elbow 288">
            <a:extLst>
              <a:ext uri="{FF2B5EF4-FFF2-40B4-BE49-F238E27FC236}">
                <a16:creationId xmlns:a16="http://schemas.microsoft.com/office/drawing/2014/main" id="{CB0A64BD-4C8B-4298-B5EB-C515FC72D756}"/>
              </a:ext>
            </a:extLst>
          </p:cNvPr>
          <p:cNvCxnSpPr>
            <a:cxnSpLocks/>
            <a:stCxn id="107" idx="2"/>
            <a:endCxn id="265" idx="0"/>
          </p:cNvCxnSpPr>
          <p:nvPr/>
        </p:nvCxnSpPr>
        <p:spPr>
          <a:xfrm rot="16200000" flipH="1">
            <a:off x="6013861" y="2273125"/>
            <a:ext cx="99473" cy="3883"/>
          </a:xfrm>
          <a:prstGeom prst="bentConnector3">
            <a:avLst>
              <a:gd name="adj1" fmla="val 50000"/>
            </a:avLst>
          </a:prstGeom>
          <a:ln w="15875"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67D2242F-8A20-4621-A63A-5B0E4066B671}"/>
              </a:ext>
            </a:extLst>
          </p:cNvPr>
          <p:cNvCxnSpPr>
            <a:cxnSpLocks/>
            <a:stCxn id="159" idx="1"/>
            <a:endCxn id="273" idx="1"/>
          </p:cNvCxnSpPr>
          <p:nvPr/>
        </p:nvCxnSpPr>
        <p:spPr>
          <a:xfrm>
            <a:off x="503607" y="3130983"/>
            <a:ext cx="610345" cy="0"/>
          </a:xfrm>
          <a:prstGeom prst="straightConnector1">
            <a:avLst/>
          </a:prstGeom>
          <a:ln w="15875">
            <a:solidFill>
              <a:srgbClr val="545B64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1" name="Graphic 8" descr="AWS WAF service icon.">
            <a:extLst>
              <a:ext uri="{FF2B5EF4-FFF2-40B4-BE49-F238E27FC236}">
                <a16:creationId xmlns:a16="http://schemas.microsoft.com/office/drawing/2014/main" id="{6AD37D49-58CB-468A-9B73-916D8DDC0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5058353" y="781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2" name="TextBox 12">
            <a:extLst>
              <a:ext uri="{FF2B5EF4-FFF2-40B4-BE49-F238E27FC236}">
                <a16:creationId xmlns:a16="http://schemas.microsoft.com/office/drawing/2014/main" id="{B2D2127F-4A98-40E0-8A16-95E47F3A1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906" y="1178932"/>
            <a:ext cx="9849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WAF</a:t>
            </a:r>
          </a:p>
        </p:txBody>
      </p:sp>
      <p:sp>
        <p:nvSpPr>
          <p:cNvPr id="293" name="TextBox 12">
            <a:extLst>
              <a:ext uri="{FF2B5EF4-FFF2-40B4-BE49-F238E27FC236}">
                <a16:creationId xmlns:a16="http://schemas.microsoft.com/office/drawing/2014/main" id="{CA591D9B-C1FF-4A29-8E19-B67744BAE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2417" y="1176500"/>
            <a:ext cx="15140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Route 53</a:t>
            </a:r>
          </a:p>
        </p:txBody>
      </p:sp>
      <p:pic>
        <p:nvPicPr>
          <p:cNvPr id="294" name="Graphic 293">
            <a:extLst>
              <a:ext uri="{FF2B5EF4-FFF2-40B4-BE49-F238E27FC236}">
                <a16:creationId xmlns:a16="http://schemas.microsoft.com/office/drawing/2014/main" id="{D4B1F771-9B8C-4B65-ADDB-6089273EE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>
          <a:xfrm>
            <a:off x="5859237" y="3063214"/>
            <a:ext cx="381000" cy="381000"/>
          </a:xfrm>
          <a:prstGeom prst="rect">
            <a:avLst/>
          </a:prstGeom>
        </p:spPr>
      </p:pic>
      <p:pic>
        <p:nvPicPr>
          <p:cNvPr id="295" name="Graphic 294">
            <a:extLst>
              <a:ext uri="{FF2B5EF4-FFF2-40B4-BE49-F238E27FC236}">
                <a16:creationId xmlns:a16="http://schemas.microsoft.com/office/drawing/2014/main" id="{348F8C2E-6D8B-4B0D-8D61-A67E3056CA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>
          <a:xfrm>
            <a:off x="5859861" y="4093298"/>
            <a:ext cx="381000" cy="381000"/>
          </a:xfrm>
          <a:prstGeom prst="rect">
            <a:avLst/>
          </a:prstGeom>
        </p:spPr>
      </p:pic>
      <p:sp>
        <p:nvSpPr>
          <p:cNvPr id="296" name="TextBox 19">
            <a:extLst>
              <a:ext uri="{FF2B5EF4-FFF2-40B4-BE49-F238E27FC236}">
                <a16:creationId xmlns:a16="http://schemas.microsoft.com/office/drawing/2014/main" id="{49D4E93C-7F99-4A85-83CE-EAD5AC66C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6322" y="4468592"/>
            <a:ext cx="19338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Auto Scaling Group</a:t>
            </a:r>
          </a:p>
        </p:txBody>
      </p:sp>
      <p:pic>
        <p:nvPicPr>
          <p:cNvPr id="297" name="Graphic 19" descr="Amazon Elastic File System (Amazon EFS) service icon.">
            <a:extLst>
              <a:ext uri="{FF2B5EF4-FFF2-40B4-BE49-F238E27FC236}">
                <a16:creationId xmlns:a16="http://schemas.microsoft.com/office/drawing/2014/main" id="{FC3FA36F-CB17-4736-BC4F-DAF286F35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 bwMode="auto">
          <a:xfrm>
            <a:off x="5783661" y="486088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8" name="Graphic 7" descr="AWS Directory Service service icon.">
            <a:extLst>
              <a:ext uri="{FF2B5EF4-FFF2-40B4-BE49-F238E27FC236}">
                <a16:creationId xmlns:a16="http://schemas.microsoft.com/office/drawing/2014/main" id="{A322CCE9-E04D-43F8-AB8B-BA08BD1AB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/>
          <a:stretch/>
        </p:blipFill>
        <p:spPr bwMode="auto">
          <a:xfrm>
            <a:off x="10617389" y="166541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9" name="Graphic 298" descr="AWS Backup service icon.">
            <a:extLst>
              <a:ext uri="{FF2B5EF4-FFF2-40B4-BE49-F238E27FC236}">
                <a16:creationId xmlns:a16="http://schemas.microsoft.com/office/drawing/2014/main" id="{54DC0203-909E-4FBA-94ED-9596B3E3E6C3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>
          <a:xfrm>
            <a:off x="10617389" y="2386387"/>
            <a:ext cx="457200" cy="457200"/>
          </a:xfrm>
          <a:prstGeom prst="rect">
            <a:avLst/>
          </a:prstGeom>
        </p:spPr>
      </p:pic>
      <p:pic>
        <p:nvPicPr>
          <p:cNvPr id="300" name="Graphic 8" descr="Amazon Simple Storage Service (Amazon S3) service icon.">
            <a:extLst>
              <a:ext uri="{FF2B5EF4-FFF2-40B4-BE49-F238E27FC236}">
                <a16:creationId xmlns:a16="http://schemas.microsoft.com/office/drawing/2014/main" id="{4A4C80AC-4DF1-4B84-B462-50FE94263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 bwMode="auto">
          <a:xfrm>
            <a:off x="10617389" y="310958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1" name="Graphic 15" descr="AWS Systems Manager service icon.">
            <a:extLst>
              <a:ext uri="{FF2B5EF4-FFF2-40B4-BE49-F238E27FC236}">
                <a16:creationId xmlns:a16="http://schemas.microsoft.com/office/drawing/2014/main" id="{625C0F94-B6E2-43C6-8ACE-BD39C4E99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 bwMode="auto">
          <a:xfrm>
            <a:off x="10617389" y="382372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2" name="Graphic 17" descr="Amazon CloudWatch service icon.">
            <a:extLst>
              <a:ext uri="{FF2B5EF4-FFF2-40B4-BE49-F238E27FC236}">
                <a16:creationId xmlns:a16="http://schemas.microsoft.com/office/drawing/2014/main" id="{B2621BB0-1899-4F33-8C2D-D6A36190A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rcRect/>
          <a:stretch/>
        </p:blipFill>
        <p:spPr bwMode="auto">
          <a:xfrm>
            <a:off x="10617389" y="469073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3" name="Graphic 21" descr="AWS CloudFormation service icon.">
            <a:extLst>
              <a:ext uri="{FF2B5EF4-FFF2-40B4-BE49-F238E27FC236}">
                <a16:creationId xmlns:a16="http://schemas.microsoft.com/office/drawing/2014/main" id="{79FDAD47-6240-4724-A981-25FCB5276F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10617389" y="556028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4" name="Oval 303">
            <a:extLst>
              <a:ext uri="{FF2B5EF4-FFF2-40B4-BE49-F238E27FC236}">
                <a16:creationId xmlns:a16="http://schemas.microsoft.com/office/drawing/2014/main" id="{194813C9-9C7A-4481-BBB7-C4FF9F385479}"/>
              </a:ext>
            </a:extLst>
          </p:cNvPr>
          <p:cNvSpPr>
            <a:spLocks noChangeAspect="1"/>
          </p:cNvSpPr>
          <p:nvPr/>
        </p:nvSpPr>
        <p:spPr bwMode="auto">
          <a:xfrm>
            <a:off x="11178070" y="2518856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05" name="Oval 304">
            <a:extLst>
              <a:ext uri="{FF2B5EF4-FFF2-40B4-BE49-F238E27FC236}">
                <a16:creationId xmlns:a16="http://schemas.microsoft.com/office/drawing/2014/main" id="{AD6B4E58-A118-4E6A-A0CD-5914805785B8}"/>
              </a:ext>
            </a:extLst>
          </p:cNvPr>
          <p:cNvSpPr>
            <a:spLocks noChangeAspect="1"/>
          </p:cNvSpPr>
          <p:nvPr/>
        </p:nvSpPr>
        <p:spPr bwMode="auto">
          <a:xfrm>
            <a:off x="11160329" y="3218682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6" name="Oval 305">
            <a:extLst>
              <a:ext uri="{FF2B5EF4-FFF2-40B4-BE49-F238E27FC236}">
                <a16:creationId xmlns:a16="http://schemas.microsoft.com/office/drawing/2014/main" id="{53E929CC-59C9-4AF5-B292-206BF2E34554}"/>
              </a:ext>
            </a:extLst>
          </p:cNvPr>
          <p:cNvSpPr>
            <a:spLocks noChangeAspect="1"/>
          </p:cNvSpPr>
          <p:nvPr/>
        </p:nvSpPr>
        <p:spPr bwMode="auto">
          <a:xfrm>
            <a:off x="11159027" y="394359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3FDE287E-A515-407E-BDF7-995B0FCA50B0}"/>
              </a:ext>
            </a:extLst>
          </p:cNvPr>
          <p:cNvSpPr>
            <a:spLocks noChangeAspect="1"/>
          </p:cNvSpPr>
          <p:nvPr/>
        </p:nvSpPr>
        <p:spPr bwMode="auto">
          <a:xfrm>
            <a:off x="11187214" y="4807155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308" name="TextBox 12">
            <a:extLst>
              <a:ext uri="{FF2B5EF4-FFF2-40B4-BE49-F238E27FC236}">
                <a16:creationId xmlns:a16="http://schemas.microsoft.com/office/drawing/2014/main" id="{59E49BCC-B2E5-452C-904E-457DE6E25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2420" y="1665410"/>
            <a:ext cx="18980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Availability Zone 2</a:t>
            </a:r>
          </a:p>
        </p:txBody>
      </p:sp>
      <p:pic>
        <p:nvPicPr>
          <p:cNvPr id="309" name="Graphic 308" descr="Private subnet group icon. ">
            <a:extLst>
              <a:ext uri="{FF2B5EF4-FFF2-40B4-BE49-F238E27FC236}">
                <a16:creationId xmlns:a16="http://schemas.microsoft.com/office/drawing/2014/main" id="{317C4419-BE41-4B17-9332-C57EC5E365B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>
          <a:xfrm>
            <a:off x="7087500" y="5355910"/>
            <a:ext cx="274320" cy="274320"/>
          </a:xfrm>
          <a:prstGeom prst="rect">
            <a:avLst/>
          </a:prstGeom>
        </p:spPr>
      </p:pic>
      <p:pic>
        <p:nvPicPr>
          <p:cNvPr id="310" name="Graphic 309" descr="Private subnet group icon. ">
            <a:extLst>
              <a:ext uri="{FF2B5EF4-FFF2-40B4-BE49-F238E27FC236}">
                <a16:creationId xmlns:a16="http://schemas.microsoft.com/office/drawing/2014/main" id="{F69F1BCC-B812-43B7-B380-B577EC9D00D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>
          <a:xfrm>
            <a:off x="7097564" y="3770465"/>
            <a:ext cx="274320" cy="274320"/>
          </a:xfrm>
          <a:prstGeom prst="rect">
            <a:avLst/>
          </a:prstGeom>
        </p:spPr>
      </p:pic>
      <p:pic>
        <p:nvPicPr>
          <p:cNvPr id="311" name="Graphic 310" descr="Private subnet group icon. ">
            <a:extLst>
              <a:ext uri="{FF2B5EF4-FFF2-40B4-BE49-F238E27FC236}">
                <a16:creationId xmlns:a16="http://schemas.microsoft.com/office/drawing/2014/main" id="{F5A4F622-C11A-4326-99D8-E3CF977CE219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>
          <a:xfrm>
            <a:off x="7088345" y="2740635"/>
            <a:ext cx="274320" cy="274320"/>
          </a:xfrm>
          <a:prstGeom prst="rect">
            <a:avLst/>
          </a:prstGeom>
        </p:spPr>
      </p:pic>
      <p:pic>
        <p:nvPicPr>
          <p:cNvPr id="312" name="Graphic 311" descr="Public subnet group icon. ">
            <a:extLst>
              <a:ext uri="{FF2B5EF4-FFF2-40B4-BE49-F238E27FC236}">
                <a16:creationId xmlns:a16="http://schemas.microsoft.com/office/drawing/2014/main" id="{E41CA299-8403-49F9-8416-9F8BBAAE2D2D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7063045" y="2000984"/>
            <a:ext cx="274320" cy="274320"/>
          </a:xfrm>
          <a:prstGeom prst="rect">
            <a:avLst/>
          </a:prstGeom>
        </p:spPr>
      </p:pic>
      <p:cxnSp>
        <p:nvCxnSpPr>
          <p:cNvPr id="313" name="Connector: Elbow 312">
            <a:extLst>
              <a:ext uri="{FF2B5EF4-FFF2-40B4-BE49-F238E27FC236}">
                <a16:creationId xmlns:a16="http://schemas.microsoft.com/office/drawing/2014/main" id="{6D4D4EB7-80AC-421F-8F76-C228BF44A7B2}"/>
              </a:ext>
            </a:extLst>
          </p:cNvPr>
          <p:cNvCxnSpPr>
            <a:cxnSpLocks/>
            <a:stCxn id="108" idx="2"/>
            <a:endCxn id="294" idx="0"/>
          </p:cNvCxnSpPr>
          <p:nvPr/>
        </p:nvCxnSpPr>
        <p:spPr>
          <a:xfrm rot="5400000">
            <a:off x="5986714" y="3000189"/>
            <a:ext cx="126049" cy="1"/>
          </a:xfrm>
          <a:prstGeom prst="bentConnector3">
            <a:avLst>
              <a:gd name="adj1" fmla="val 50000"/>
            </a:avLst>
          </a:prstGeom>
          <a:ln w="15875"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0AF66CA-DF4F-415A-B73E-31BD24326AEC}"/>
              </a:ext>
            </a:extLst>
          </p:cNvPr>
          <p:cNvGrpSpPr/>
          <p:nvPr/>
        </p:nvGrpSpPr>
        <p:grpSpPr>
          <a:xfrm>
            <a:off x="5831282" y="1628217"/>
            <a:ext cx="409579" cy="406860"/>
            <a:chOff x="5873653" y="318768"/>
            <a:chExt cx="409579" cy="406860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CA4AACF-1E07-461B-B97D-4E3F8B38C5D0}"/>
                </a:ext>
              </a:extLst>
            </p:cNvPr>
            <p:cNvSpPr/>
            <p:nvPr/>
          </p:nvSpPr>
          <p:spPr>
            <a:xfrm>
              <a:off x="5880896" y="318768"/>
              <a:ext cx="402336" cy="4023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9" name="Graphic 10">
              <a:extLst>
                <a:ext uri="{FF2B5EF4-FFF2-40B4-BE49-F238E27FC236}">
                  <a16:creationId xmlns:a16="http://schemas.microsoft.com/office/drawing/2014/main" id="{395DBD43-DF68-4B1D-9558-5EA29CE59F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96DAC541-7B7A-43D3-8B79-37D633B846F1}">
                  <asvg:svgBlip xmlns:asvg="http://schemas.microsoft.com/office/drawing/2016/SVG/main" r:embed="rId48"/>
                </a:ext>
              </a:extLst>
            </a:blip>
            <a:srcRect/>
            <a:stretch/>
          </p:blipFill>
          <p:spPr bwMode="auto">
            <a:xfrm>
              <a:off x="5873653" y="319612"/>
              <a:ext cx="406016" cy="40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4" name="Oval 313">
            <a:extLst>
              <a:ext uri="{FF2B5EF4-FFF2-40B4-BE49-F238E27FC236}">
                <a16:creationId xmlns:a16="http://schemas.microsoft.com/office/drawing/2014/main" id="{BD8CB265-0DBB-4FE8-8ED4-385E92A30321}"/>
              </a:ext>
            </a:extLst>
          </p:cNvPr>
          <p:cNvSpPr>
            <a:spLocks noChangeAspect="1"/>
          </p:cNvSpPr>
          <p:nvPr/>
        </p:nvSpPr>
        <p:spPr bwMode="auto">
          <a:xfrm>
            <a:off x="2049996" y="1600285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15" name="Oval 314">
            <a:extLst>
              <a:ext uri="{FF2B5EF4-FFF2-40B4-BE49-F238E27FC236}">
                <a16:creationId xmlns:a16="http://schemas.microsoft.com/office/drawing/2014/main" id="{C2B6A9B4-A353-4ED7-ABD0-4FC620B1164E}"/>
              </a:ext>
            </a:extLst>
          </p:cNvPr>
          <p:cNvSpPr>
            <a:spLocks noChangeAspect="1"/>
          </p:cNvSpPr>
          <p:nvPr/>
        </p:nvSpPr>
        <p:spPr bwMode="auto">
          <a:xfrm>
            <a:off x="5544025" y="2375362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16" name="Oval 315">
            <a:extLst>
              <a:ext uri="{FF2B5EF4-FFF2-40B4-BE49-F238E27FC236}">
                <a16:creationId xmlns:a16="http://schemas.microsoft.com/office/drawing/2014/main" id="{24FF389F-A983-4170-8DC4-F156305560A4}"/>
              </a:ext>
            </a:extLst>
          </p:cNvPr>
          <p:cNvSpPr>
            <a:spLocks noChangeAspect="1"/>
          </p:cNvSpPr>
          <p:nvPr/>
        </p:nvSpPr>
        <p:spPr bwMode="auto">
          <a:xfrm>
            <a:off x="4745330" y="831938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17" name="Oval 316">
            <a:extLst>
              <a:ext uri="{FF2B5EF4-FFF2-40B4-BE49-F238E27FC236}">
                <a16:creationId xmlns:a16="http://schemas.microsoft.com/office/drawing/2014/main" id="{EC913D02-4EC1-4E62-A83C-66D42A29D5AE}"/>
              </a:ext>
            </a:extLst>
          </p:cNvPr>
          <p:cNvSpPr>
            <a:spLocks noChangeAspect="1"/>
          </p:cNvSpPr>
          <p:nvPr/>
        </p:nvSpPr>
        <p:spPr bwMode="auto">
          <a:xfrm>
            <a:off x="6270324" y="618022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18" name="Oval 317">
            <a:extLst>
              <a:ext uri="{FF2B5EF4-FFF2-40B4-BE49-F238E27FC236}">
                <a16:creationId xmlns:a16="http://schemas.microsoft.com/office/drawing/2014/main" id="{94CE0421-6B60-4DA8-A2C4-78DCFAA845B1}"/>
              </a:ext>
            </a:extLst>
          </p:cNvPr>
          <p:cNvSpPr>
            <a:spLocks noChangeAspect="1"/>
          </p:cNvSpPr>
          <p:nvPr/>
        </p:nvSpPr>
        <p:spPr bwMode="auto">
          <a:xfrm>
            <a:off x="1104312" y="2554987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pic>
        <p:nvPicPr>
          <p:cNvPr id="321" name="Graphic 60">
            <a:extLst>
              <a:ext uri="{FF2B5EF4-FFF2-40B4-BE49-F238E27FC236}">
                <a16:creationId xmlns:a16="http://schemas.microsoft.com/office/drawing/2014/main" id="{81517748-9E31-424D-9271-B54F4E44EA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2695929" y="311790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2" name="Graphic 60">
            <a:extLst>
              <a:ext uri="{FF2B5EF4-FFF2-40B4-BE49-F238E27FC236}">
                <a16:creationId xmlns:a16="http://schemas.microsoft.com/office/drawing/2014/main" id="{C3EA5802-4CBA-4EE3-9AD8-FA6FFE6E7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4237452" y="311787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3" name="Graphic 60">
            <a:extLst>
              <a:ext uri="{FF2B5EF4-FFF2-40B4-BE49-F238E27FC236}">
                <a16:creationId xmlns:a16="http://schemas.microsoft.com/office/drawing/2014/main" id="{A620911B-AAD5-4308-BD58-9493091AC5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4206972" y="413952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4" name="Graphic 60">
            <a:extLst>
              <a:ext uri="{FF2B5EF4-FFF2-40B4-BE49-F238E27FC236}">
                <a16:creationId xmlns:a16="http://schemas.microsoft.com/office/drawing/2014/main" id="{4D6A274B-BB03-4785-98E9-7F87C0A45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2620871" y="415757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5" name="Graphic 60">
            <a:extLst>
              <a:ext uri="{FF2B5EF4-FFF2-40B4-BE49-F238E27FC236}">
                <a16:creationId xmlns:a16="http://schemas.microsoft.com/office/drawing/2014/main" id="{5FF349EA-E3A9-46AE-98A4-2C9BA66576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3233887" y="475445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6" name="Graphic 60">
            <a:extLst>
              <a:ext uri="{FF2B5EF4-FFF2-40B4-BE49-F238E27FC236}">
                <a16:creationId xmlns:a16="http://schemas.microsoft.com/office/drawing/2014/main" id="{26168D84-0238-4744-AA58-15629A6FF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7968264" y="312479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" name="Graphic 60">
            <a:extLst>
              <a:ext uri="{FF2B5EF4-FFF2-40B4-BE49-F238E27FC236}">
                <a16:creationId xmlns:a16="http://schemas.microsoft.com/office/drawing/2014/main" id="{872DD5A5-6AA3-4D09-9A9C-2C5FC3615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9172868" y="310956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" name="Graphic 60">
            <a:extLst>
              <a:ext uri="{FF2B5EF4-FFF2-40B4-BE49-F238E27FC236}">
                <a16:creationId xmlns:a16="http://schemas.microsoft.com/office/drawing/2014/main" id="{2289204B-6320-4030-B961-023E601E0C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9167563" y="414835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9" name="Graphic 60">
            <a:extLst>
              <a:ext uri="{FF2B5EF4-FFF2-40B4-BE49-F238E27FC236}">
                <a16:creationId xmlns:a16="http://schemas.microsoft.com/office/drawing/2014/main" id="{B0AFC31D-5EE0-4AA4-BF58-299E03F3D1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7931920" y="414835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0" name="Graphic 60">
            <a:extLst>
              <a:ext uri="{FF2B5EF4-FFF2-40B4-BE49-F238E27FC236}">
                <a16:creationId xmlns:a16="http://schemas.microsoft.com/office/drawing/2014/main" id="{862240AC-1128-446F-906F-C51F42817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8318753" y="475509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59067</TotalTime>
  <Words>202</Words>
  <Application>Microsoft Office PowerPoint</Application>
  <PresentationFormat>Widescreen</PresentationFormat>
  <Paragraphs>65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Oracle PeopleSoft on AWS</dc:title>
  <dc:subject/>
  <dc:creator>Amazon Web Services</dc:creator>
  <cp:keywords/>
  <dc:description/>
  <cp:lastModifiedBy>Courtright, Andrea</cp:lastModifiedBy>
  <cp:revision>118</cp:revision>
  <dcterms:created xsi:type="dcterms:W3CDTF">2020-07-21T19:38:25Z</dcterms:created>
  <dcterms:modified xsi:type="dcterms:W3CDTF">2023-11-01T22:51:26Z</dcterms:modified>
  <cp:category/>
</cp:coreProperties>
</file>