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76" r:id="rId2"/>
    <p:sldId id="278" r:id="rId3"/>
    <p:sldId id="27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61"/>
    <p:restoredTop sz="94721"/>
  </p:normalViewPr>
  <p:slideViewPr>
    <p:cSldViewPr snapToGrid="0" snapToObjects="1">
      <p:cViewPr varScale="1">
        <p:scale>
          <a:sx n="151" d="100"/>
          <a:sy n="151" d="100"/>
        </p:scale>
        <p:origin x="232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635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5/23/23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26" Type="http://schemas.openxmlformats.org/officeDocument/2006/relationships/image" Target="../media/image22.svg"/><Relationship Id="rId3" Type="http://schemas.openxmlformats.org/officeDocument/2006/relationships/image" Target="../media/image1.png"/><Relationship Id="rId21" Type="http://schemas.openxmlformats.org/officeDocument/2006/relationships/image" Target="../media/image17.svg"/><Relationship Id="rId7" Type="http://schemas.openxmlformats.org/officeDocument/2006/relationships/image" Target="../media/image3.png"/><Relationship Id="rId12" Type="http://schemas.openxmlformats.org/officeDocument/2006/relationships/image" Target="../media/image8.svg"/><Relationship Id="rId17" Type="http://schemas.openxmlformats.org/officeDocument/2006/relationships/image" Target="../media/image13.svg"/><Relationship Id="rId25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29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oogle.com/url?sa=i&amp;url=https%3A%2F%2Fgit-scm.com%2Fdownloads%2Flogos&amp;psig=AOvVaw1Ibcq3OOu1_fY10zjhO7n2&amp;ust=1619694997687000&amp;source=images&amp;cd=vfe&amp;ved=0CAIQjRxqFwoTCMDHvZrooPACFQAAAAAdAAAAABAD" TargetMode="External"/><Relationship Id="rId11" Type="http://schemas.openxmlformats.org/officeDocument/2006/relationships/image" Target="../media/image7.png"/><Relationship Id="rId24" Type="http://schemas.openxmlformats.org/officeDocument/2006/relationships/image" Target="../media/image20.png"/><Relationship Id="rId5" Type="http://schemas.openxmlformats.org/officeDocument/2006/relationships/hyperlink" Target="https://docs.aws.amazon.com/architecture-diagrams/latest/serverless-web-hosting-aws-app-runner/serverless-web-hosting-aws-app-runner.html" TargetMode="External"/><Relationship Id="rId15" Type="http://schemas.openxmlformats.org/officeDocument/2006/relationships/image" Target="../media/image11.png"/><Relationship Id="rId23" Type="http://schemas.openxmlformats.org/officeDocument/2006/relationships/image" Target="../media/image19.svg"/><Relationship Id="rId28" Type="http://schemas.openxmlformats.org/officeDocument/2006/relationships/image" Target="../media/image24.svg"/><Relationship Id="rId10" Type="http://schemas.openxmlformats.org/officeDocument/2006/relationships/image" Target="../media/image6.png"/><Relationship Id="rId19" Type="http://schemas.openxmlformats.org/officeDocument/2006/relationships/image" Target="../media/image15.sv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10.svg"/><Relationship Id="rId22" Type="http://schemas.openxmlformats.org/officeDocument/2006/relationships/image" Target="../media/image18.png"/><Relationship Id="rId27" Type="http://schemas.openxmlformats.org/officeDocument/2006/relationships/image" Target="../media/image23.png"/><Relationship Id="rId30" Type="http://schemas.openxmlformats.org/officeDocument/2006/relationships/image" Target="../media/image2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26" Type="http://schemas.openxmlformats.org/officeDocument/2006/relationships/image" Target="../media/image19.svg"/><Relationship Id="rId3" Type="http://schemas.openxmlformats.org/officeDocument/2006/relationships/image" Target="../media/image1.png"/><Relationship Id="rId21" Type="http://schemas.openxmlformats.org/officeDocument/2006/relationships/image" Target="../media/image38.png"/><Relationship Id="rId7" Type="http://schemas.openxmlformats.org/officeDocument/2006/relationships/image" Target="../media/image12.png"/><Relationship Id="rId12" Type="http://schemas.openxmlformats.org/officeDocument/2006/relationships/image" Target="../media/image20.png"/><Relationship Id="rId17" Type="http://schemas.openxmlformats.org/officeDocument/2006/relationships/image" Target="../media/image34.png"/><Relationship Id="rId25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3.svg"/><Relationship Id="rId20" Type="http://schemas.openxmlformats.org/officeDocument/2006/relationships/image" Target="../media/image37.png"/><Relationship Id="rId29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29.png"/><Relationship Id="rId24" Type="http://schemas.openxmlformats.org/officeDocument/2006/relationships/image" Target="../media/image22.svg"/><Relationship Id="rId5" Type="http://schemas.openxmlformats.org/officeDocument/2006/relationships/hyperlink" Target="https://docs.aws.amazon.com/architecture-diagrams/latest/serverless-web-hosting-aws-app-runner/serverless-web-hosting-aws-app-runner.html" TargetMode="External"/><Relationship Id="rId15" Type="http://schemas.openxmlformats.org/officeDocument/2006/relationships/image" Target="../media/image32.png"/><Relationship Id="rId23" Type="http://schemas.openxmlformats.org/officeDocument/2006/relationships/image" Target="../media/image21.png"/><Relationship Id="rId28" Type="http://schemas.openxmlformats.org/officeDocument/2006/relationships/image" Target="../media/image24.svg"/><Relationship Id="rId10" Type="http://schemas.openxmlformats.org/officeDocument/2006/relationships/image" Target="../media/image28.png"/><Relationship Id="rId19" Type="http://schemas.openxmlformats.org/officeDocument/2006/relationships/image" Target="../media/image36.png"/><Relationship Id="rId31" Type="http://schemas.openxmlformats.org/officeDocument/2006/relationships/image" Target="../media/image40.png"/><Relationship Id="rId4" Type="http://schemas.openxmlformats.org/officeDocument/2006/relationships/image" Target="../media/image2.svg"/><Relationship Id="rId9" Type="http://schemas.openxmlformats.org/officeDocument/2006/relationships/image" Target="../media/image27.png"/><Relationship Id="rId14" Type="http://schemas.openxmlformats.org/officeDocument/2006/relationships/image" Target="../media/image31.png"/><Relationship Id="rId22" Type="http://schemas.openxmlformats.org/officeDocument/2006/relationships/image" Target="../media/image39.png"/><Relationship Id="rId27" Type="http://schemas.openxmlformats.org/officeDocument/2006/relationships/image" Target="../media/image23.png"/><Relationship Id="rId30" Type="http://schemas.openxmlformats.org/officeDocument/2006/relationships/image" Target="../media/image2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Serverless Web Hosting on AWS App Runner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983A2CC-EF8A-EE19-DD3E-F6CF0F2D4C28}"/>
              </a:ext>
            </a:extLst>
          </p:cNvPr>
          <p:cNvGrpSpPr/>
          <p:nvPr/>
        </p:nvGrpSpPr>
        <p:grpSpPr>
          <a:xfrm>
            <a:off x="869386" y="1227887"/>
            <a:ext cx="9962738" cy="4875815"/>
            <a:chOff x="141722" y="1262263"/>
            <a:chExt cx="8518812" cy="426154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62D8B1D-E114-3016-1C36-644C8B0DC6B3}"/>
                </a:ext>
              </a:extLst>
            </p:cNvPr>
            <p:cNvSpPr/>
            <p:nvPr/>
          </p:nvSpPr>
          <p:spPr>
            <a:xfrm>
              <a:off x="6452377" y="1898443"/>
              <a:ext cx="1450521" cy="2519333"/>
            </a:xfrm>
            <a:prstGeom prst="rect">
              <a:avLst/>
            </a:prstGeom>
            <a:noFill/>
            <a:ln w="12700">
              <a:solidFill>
                <a:srgbClr val="3E86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pic>
          <p:nvPicPr>
            <p:cNvPr id="5" name="Picture 2" descr="Git - Logo Downloads">
              <a:hlinkClick r:id="rId6"/>
              <a:extLst>
                <a:ext uri="{FF2B5EF4-FFF2-40B4-BE49-F238E27FC236}">
                  <a16:creationId xmlns:a16="http://schemas.microsoft.com/office/drawing/2014/main" id="{C4CB93D3-2D29-8915-3A96-D0DEFC944C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1172" y="2928693"/>
              <a:ext cx="274320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Graphic 8">
              <a:extLst>
                <a:ext uri="{FF2B5EF4-FFF2-40B4-BE49-F238E27FC236}">
                  <a16:creationId xmlns:a16="http://schemas.microsoft.com/office/drawing/2014/main" id="{4857D2EE-E8ED-9620-C406-92EEC12EE4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3608" y="2938952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Graphic 19">
              <a:extLst>
                <a:ext uri="{FF2B5EF4-FFF2-40B4-BE49-F238E27FC236}">
                  <a16:creationId xmlns:a16="http://schemas.microsoft.com/office/drawing/2014/main" id="{109E35C9-ED9C-290E-50E0-35410C4D7B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3090" y="2928693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2">
              <a:extLst>
                <a:ext uri="{FF2B5EF4-FFF2-40B4-BE49-F238E27FC236}">
                  <a16:creationId xmlns:a16="http://schemas.microsoft.com/office/drawing/2014/main" id="{3F7887B8-1231-BA63-6EDE-F54E477AA4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9126" y="3185427"/>
              <a:ext cx="926569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altLang="en-US" sz="85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GitHub</a:t>
              </a:r>
            </a:p>
            <a:p>
              <a:pPr algn="ctr" eaLnBrk="1" hangingPunct="1"/>
              <a:r>
                <a:rPr lang="en-US" altLang="en-US" sz="85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source repo</a:t>
              </a:r>
            </a:p>
          </p:txBody>
        </p:sp>
        <p:sp>
          <p:nvSpPr>
            <p:cNvPr id="9" name="TextBox 12">
              <a:extLst>
                <a:ext uri="{FF2B5EF4-FFF2-40B4-BE49-F238E27FC236}">
                  <a16:creationId xmlns:a16="http://schemas.microsoft.com/office/drawing/2014/main" id="{BA2206CC-DA22-EB6C-78AB-B563D8EB4B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5390" y="3225786"/>
              <a:ext cx="964049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</a:t>
              </a:r>
            </a:p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CodeStar </a:t>
              </a:r>
              <a:r>
                <a:rPr lang="en-US" altLang="en-US" sz="90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connection</a:t>
              </a:r>
            </a:p>
          </p:txBody>
        </p:sp>
        <p:sp>
          <p:nvSpPr>
            <p:cNvPr id="10" name="TextBox 12">
              <a:extLst>
                <a:ext uri="{FF2B5EF4-FFF2-40B4-BE49-F238E27FC236}">
                  <a16:creationId xmlns:a16="http://schemas.microsoft.com/office/drawing/2014/main" id="{0D1721A4-B65A-CB41-CBBC-EAA2013495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00624" y="3211799"/>
              <a:ext cx="6952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altLang="en-US" sz="90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language</a:t>
              </a:r>
            </a:p>
            <a:p>
              <a:pPr algn="ctr"/>
              <a:r>
                <a:rPr lang="en-US" altLang="en-US" sz="90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runtime</a:t>
              </a:r>
            </a:p>
          </p:txBody>
        </p:sp>
        <p:sp>
          <p:nvSpPr>
            <p:cNvPr id="11" name="TextBox 12">
              <a:extLst>
                <a:ext uri="{FF2B5EF4-FFF2-40B4-BE49-F238E27FC236}">
                  <a16:creationId xmlns:a16="http://schemas.microsoft.com/office/drawing/2014/main" id="{C0651E6D-CFB0-5BE8-28F0-6C5484CBE9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7667" y="3211799"/>
              <a:ext cx="103299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</a:t>
              </a:r>
            </a:p>
            <a:p>
              <a:pPr algn="ctr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CodeBuild</a:t>
              </a:r>
            </a:p>
          </p:txBody>
        </p:sp>
        <p:sp>
          <p:nvSpPr>
            <p:cNvPr id="12" name="TextBox 12">
              <a:extLst>
                <a:ext uri="{FF2B5EF4-FFF2-40B4-BE49-F238E27FC236}">
                  <a16:creationId xmlns:a16="http://schemas.microsoft.com/office/drawing/2014/main" id="{EAAE0B0A-1865-0D14-12C0-AE552E1E44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1138" y="3516868"/>
              <a:ext cx="129335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Fargate </a:t>
              </a:r>
            </a:p>
            <a:p>
              <a:pPr algn="ctr" eaLnBrk="1" hangingPunct="1"/>
              <a:r>
                <a:rPr lang="en-US" altLang="en-US" sz="90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tasks</a:t>
              </a:r>
            </a:p>
          </p:txBody>
        </p:sp>
        <p:pic>
          <p:nvPicPr>
            <p:cNvPr id="13" name="Graphic 20">
              <a:extLst>
                <a:ext uri="{FF2B5EF4-FFF2-40B4-BE49-F238E27FC236}">
                  <a16:creationId xmlns:a16="http://schemas.microsoft.com/office/drawing/2014/main" id="{AFE82BDC-B1BF-AF3E-EA55-296A08F741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3337" y="2945369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2">
              <a:extLst>
                <a:ext uri="{FF2B5EF4-FFF2-40B4-BE49-F238E27FC236}">
                  <a16:creationId xmlns:a16="http://schemas.microsoft.com/office/drawing/2014/main" id="{F11A3056-9EF5-4F08-6572-24632D5DF7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6788" y="3234920"/>
              <a:ext cx="90828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ECR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A4D68AB-5631-3836-C6DE-8BF029A28B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66525" y="3078848"/>
              <a:ext cx="2103120" cy="16541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761F49B-BD0F-D1DB-EDB2-2D41CEC977CA}"/>
                </a:ext>
              </a:extLst>
            </p:cNvPr>
            <p:cNvCxnSpPr>
              <a:cxnSpLocks/>
            </p:cNvCxnSpPr>
            <p:nvPr/>
          </p:nvCxnSpPr>
          <p:spPr>
            <a:xfrm>
              <a:off x="3965619" y="3087794"/>
              <a:ext cx="471905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A617F51-ED84-9E38-D807-728923FC0F08}"/>
                </a:ext>
              </a:extLst>
            </p:cNvPr>
            <p:cNvCxnSpPr>
              <a:cxnSpLocks/>
            </p:cNvCxnSpPr>
            <p:nvPr/>
          </p:nvCxnSpPr>
          <p:spPr>
            <a:xfrm>
              <a:off x="5287409" y="3082529"/>
              <a:ext cx="457200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42FD4900-05EF-E75C-A8D1-6CD0149401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077350" y="4086812"/>
              <a:ext cx="274320" cy="274320"/>
            </a:xfrm>
            <a:prstGeom prst="rect">
              <a:avLst/>
            </a:prstGeom>
          </p:spPr>
        </p:pic>
        <p:pic>
          <p:nvPicPr>
            <p:cNvPr id="19" name="Graphic 33">
              <a:extLst>
                <a:ext uri="{FF2B5EF4-FFF2-40B4-BE49-F238E27FC236}">
                  <a16:creationId xmlns:a16="http://schemas.microsoft.com/office/drawing/2014/main" id="{FA74FDE6-D49E-E180-AEA5-F5E3B8B566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 bwMode="auto">
            <a:xfrm>
              <a:off x="3056281" y="4115182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Graphic 14">
              <a:extLst>
                <a:ext uri="{FF2B5EF4-FFF2-40B4-BE49-F238E27FC236}">
                  <a16:creationId xmlns:a16="http://schemas.microsoft.com/office/drawing/2014/main" id="{FF65FE2B-6B8C-FA7E-8A18-42EB79E1B6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5910" y="2621280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Graphic 34">
              <a:extLst>
                <a:ext uri="{FF2B5EF4-FFF2-40B4-BE49-F238E27FC236}">
                  <a16:creationId xmlns:a16="http://schemas.microsoft.com/office/drawing/2014/main" id="{DCF0D51F-860F-7071-5028-5593F9D640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6589537" y="2645926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5DD2423-6FF8-20F0-8DE4-3DED4883C8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84231" y="4231665"/>
              <a:ext cx="2454760" cy="329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5FC2A07-8540-4335-6F4B-FE50608F0F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35532" y="3408705"/>
              <a:ext cx="0" cy="82296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0D24F85B-F6C3-8746-6575-16F0D1A4B5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 flipH="1">
              <a:off x="141722" y="3221115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BF1C255-F692-854C-A2D1-5DAF60D14629}"/>
                </a:ext>
              </a:extLst>
            </p:cNvPr>
            <p:cNvCxnSpPr/>
            <p:nvPr/>
          </p:nvCxnSpPr>
          <p:spPr>
            <a:xfrm>
              <a:off x="396240" y="3457288"/>
              <a:ext cx="365760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4922F81-33D2-9D78-2D12-B5B5DD38201C}"/>
                </a:ext>
              </a:extLst>
            </p:cNvPr>
            <p:cNvCxnSpPr>
              <a:cxnSpLocks/>
            </p:cNvCxnSpPr>
            <p:nvPr/>
          </p:nvCxnSpPr>
          <p:spPr>
            <a:xfrm>
              <a:off x="762000" y="3084232"/>
              <a:ext cx="0" cy="1145892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6258910B-1676-03C8-3DA2-597AAD5596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20751" y="3083470"/>
              <a:ext cx="548640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12">
              <a:extLst>
                <a:ext uri="{FF2B5EF4-FFF2-40B4-BE49-F238E27FC236}">
                  <a16:creationId xmlns:a16="http://schemas.microsoft.com/office/drawing/2014/main" id="{BA6E13F5-695C-6D9D-00A7-EBD4726E4B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1965" y="4389502"/>
              <a:ext cx="70341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IAM </a:t>
              </a:r>
              <a:r>
                <a:rPr lang="en-US" altLang="en-US" sz="90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role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3E1285B-A9F6-0B72-D4C3-FCCADC81FF65}"/>
                </a:ext>
              </a:extLst>
            </p:cNvPr>
            <p:cNvCxnSpPr>
              <a:cxnSpLocks/>
            </p:cNvCxnSpPr>
            <p:nvPr/>
          </p:nvCxnSpPr>
          <p:spPr>
            <a:xfrm>
              <a:off x="762000" y="3084606"/>
              <a:ext cx="416438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821D196-070B-188C-CB49-3FA12AEDE8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2990" y="4223972"/>
              <a:ext cx="1280160" cy="12305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ECF575B-2F7F-BE4C-DB15-16035702C0BD}"/>
                </a:ext>
              </a:extLst>
            </p:cNvPr>
            <p:cNvSpPr/>
            <p:nvPr/>
          </p:nvSpPr>
          <p:spPr>
            <a:xfrm>
              <a:off x="1692413" y="1273150"/>
              <a:ext cx="6471014" cy="4250662"/>
            </a:xfrm>
            <a:prstGeom prst="rect">
              <a:avLst/>
            </a:prstGeom>
            <a:noFill/>
            <a:ln w="12700">
              <a:solidFill>
                <a:srgbClr val="141B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NumBox 3">
              <a:extLst>
                <a:ext uri="{FF2B5EF4-FFF2-40B4-BE49-F238E27FC236}">
                  <a16:creationId xmlns:a16="http://schemas.microsoft.com/office/drawing/2014/main" id="{7B9DE852-2D44-59CE-C028-CA12CF6ED8CD}"/>
                </a:ext>
              </a:extLst>
            </p:cNvPr>
            <p:cNvSpPr/>
            <p:nvPr/>
          </p:nvSpPr>
          <p:spPr>
            <a:xfrm>
              <a:off x="885303" y="2749992"/>
              <a:ext cx="274320" cy="249115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1a</a:t>
              </a:r>
            </a:p>
          </p:txBody>
        </p:sp>
        <p:sp>
          <p:nvSpPr>
            <p:cNvPr id="33" name="NumBox 3">
              <a:extLst>
                <a:ext uri="{FF2B5EF4-FFF2-40B4-BE49-F238E27FC236}">
                  <a16:creationId xmlns:a16="http://schemas.microsoft.com/office/drawing/2014/main" id="{245969EE-A1B8-1AB2-99BF-A6E0C0B246FB}"/>
                </a:ext>
              </a:extLst>
            </p:cNvPr>
            <p:cNvSpPr/>
            <p:nvPr/>
          </p:nvSpPr>
          <p:spPr>
            <a:xfrm>
              <a:off x="2534074" y="2750669"/>
              <a:ext cx="290929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1b</a:t>
              </a:r>
            </a:p>
          </p:txBody>
        </p:sp>
        <p:sp>
          <p:nvSpPr>
            <p:cNvPr id="34" name="NumBox 3">
              <a:extLst>
                <a:ext uri="{FF2B5EF4-FFF2-40B4-BE49-F238E27FC236}">
                  <a16:creationId xmlns:a16="http://schemas.microsoft.com/office/drawing/2014/main" id="{E3857337-4A99-F160-354E-02415ACE81BA}"/>
                </a:ext>
              </a:extLst>
            </p:cNvPr>
            <p:cNvSpPr/>
            <p:nvPr/>
          </p:nvSpPr>
          <p:spPr>
            <a:xfrm>
              <a:off x="4051210" y="2726472"/>
              <a:ext cx="278229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1c</a:t>
              </a:r>
            </a:p>
          </p:txBody>
        </p:sp>
        <p:sp>
          <p:nvSpPr>
            <p:cNvPr id="35" name="NumBox 3">
              <a:extLst>
                <a:ext uri="{FF2B5EF4-FFF2-40B4-BE49-F238E27FC236}">
                  <a16:creationId xmlns:a16="http://schemas.microsoft.com/office/drawing/2014/main" id="{24A483CC-894D-2133-A962-1BA87316B091}"/>
                </a:ext>
              </a:extLst>
            </p:cNvPr>
            <p:cNvSpPr/>
            <p:nvPr/>
          </p:nvSpPr>
          <p:spPr>
            <a:xfrm>
              <a:off x="5386603" y="2726472"/>
              <a:ext cx="284690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1d</a:t>
              </a:r>
            </a:p>
          </p:txBody>
        </p:sp>
        <p:sp>
          <p:nvSpPr>
            <p:cNvPr id="36" name="NumBox 3">
              <a:extLst>
                <a:ext uri="{FF2B5EF4-FFF2-40B4-BE49-F238E27FC236}">
                  <a16:creationId xmlns:a16="http://schemas.microsoft.com/office/drawing/2014/main" id="{694235CD-7C9B-CD52-F11F-69D731D441EA}"/>
                </a:ext>
              </a:extLst>
            </p:cNvPr>
            <p:cNvSpPr/>
            <p:nvPr/>
          </p:nvSpPr>
          <p:spPr>
            <a:xfrm>
              <a:off x="875348" y="4301761"/>
              <a:ext cx="274320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2a</a:t>
              </a:r>
            </a:p>
          </p:txBody>
        </p:sp>
        <p:sp>
          <p:nvSpPr>
            <p:cNvPr id="37" name="NumBox 3">
              <a:extLst>
                <a:ext uri="{FF2B5EF4-FFF2-40B4-BE49-F238E27FC236}">
                  <a16:creationId xmlns:a16="http://schemas.microsoft.com/office/drawing/2014/main" id="{601BD27D-8B02-EFB2-599A-BD2BAC796507}"/>
                </a:ext>
              </a:extLst>
            </p:cNvPr>
            <p:cNvSpPr/>
            <p:nvPr/>
          </p:nvSpPr>
          <p:spPr>
            <a:xfrm>
              <a:off x="6142055" y="2730066"/>
              <a:ext cx="274320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3</a:t>
              </a:r>
            </a:p>
          </p:txBody>
        </p:sp>
        <p:pic>
          <p:nvPicPr>
            <p:cNvPr id="38" name="Graphic 40">
              <a:extLst>
                <a:ext uri="{FF2B5EF4-FFF2-40B4-BE49-F238E27FC236}">
                  <a16:creationId xmlns:a16="http://schemas.microsoft.com/office/drawing/2014/main" id="{D694F58B-B8E0-7848-D7C0-8FB3C54259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4459251" y="2945369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TextBox 12">
              <a:extLst>
                <a:ext uri="{FF2B5EF4-FFF2-40B4-BE49-F238E27FC236}">
                  <a16:creationId xmlns:a16="http://schemas.microsoft.com/office/drawing/2014/main" id="{AB35A49C-B06D-39DD-0C82-F6814E7986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278" y="4364713"/>
              <a:ext cx="1522537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5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ECR</a:t>
              </a:r>
            </a:p>
            <a:p>
              <a:pPr algn="ctr" eaLnBrk="1" hangingPunct="1"/>
              <a:r>
                <a:rPr lang="en-US" altLang="en-US" sz="85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container </a:t>
              </a:r>
            </a:p>
            <a:p>
              <a:pPr algn="ctr" eaLnBrk="1" hangingPunct="1"/>
              <a:r>
                <a:rPr lang="en-US" altLang="en-US" sz="85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image</a:t>
              </a:r>
            </a:p>
          </p:txBody>
        </p:sp>
        <p:pic>
          <p:nvPicPr>
            <p:cNvPr id="40" name="Graphic 39">
              <a:extLst>
                <a:ext uri="{FF2B5EF4-FFF2-40B4-BE49-F238E27FC236}">
                  <a16:creationId xmlns:a16="http://schemas.microsoft.com/office/drawing/2014/main" id="{3C841125-A333-75D3-4FFA-4B9745AC1A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7543800" y="2964475"/>
              <a:ext cx="274320" cy="274320"/>
            </a:xfrm>
            <a:prstGeom prst="rect">
              <a:avLst/>
            </a:prstGeom>
          </p:spPr>
        </p:pic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CB60778C-9F0C-D19B-2913-8A9F545742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66389" y="3095389"/>
              <a:ext cx="365760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Graphic 14">
              <a:extLst>
                <a:ext uri="{FF2B5EF4-FFF2-40B4-BE49-F238E27FC236}">
                  <a16:creationId xmlns:a16="http://schemas.microsoft.com/office/drawing/2014/main" id="{2B2494E3-56F5-9DE1-C42F-5560B2CE17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5910" y="2926080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Graphic 34">
              <a:extLst>
                <a:ext uri="{FF2B5EF4-FFF2-40B4-BE49-F238E27FC236}">
                  <a16:creationId xmlns:a16="http://schemas.microsoft.com/office/drawing/2014/main" id="{D517BDA5-22F0-DD7A-65A0-C7C26E1A45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6589537" y="293466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Graphic 14">
              <a:extLst>
                <a:ext uri="{FF2B5EF4-FFF2-40B4-BE49-F238E27FC236}">
                  <a16:creationId xmlns:a16="http://schemas.microsoft.com/office/drawing/2014/main" id="{6111FE0B-B398-4FD3-3FA4-99FB0D6CD5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2069" y="3257217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Graphic 34">
              <a:extLst>
                <a:ext uri="{FF2B5EF4-FFF2-40B4-BE49-F238E27FC236}">
                  <a16:creationId xmlns:a16="http://schemas.microsoft.com/office/drawing/2014/main" id="{F7F6AFDB-BA4B-930C-FD3D-006165C0B6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6590006" y="323752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6915A0C0-5BB2-5999-E262-4013385A8B28}"/>
                </a:ext>
              </a:extLst>
            </p:cNvPr>
            <p:cNvCxnSpPr>
              <a:cxnSpLocks/>
              <a:stCxn id="40" idx="3"/>
            </p:cNvCxnSpPr>
            <p:nvPr/>
          </p:nvCxnSpPr>
          <p:spPr>
            <a:xfrm>
              <a:off x="7818120" y="3101635"/>
              <a:ext cx="548640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Graphic 24">
              <a:extLst>
                <a:ext uri="{FF2B5EF4-FFF2-40B4-BE49-F238E27FC236}">
                  <a16:creationId xmlns:a16="http://schemas.microsoft.com/office/drawing/2014/main" id="{0AD4FF42-42E7-54F1-2064-DC90C37E4D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6214" y="2999107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Graphic 24">
              <a:extLst>
                <a:ext uri="{FF2B5EF4-FFF2-40B4-BE49-F238E27FC236}">
                  <a16:creationId xmlns:a16="http://schemas.microsoft.com/office/drawing/2014/main" id="{F488E654-ACDA-9AFA-7F0C-FE3D0E63A6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4585" y="2714063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TextBox 12">
              <a:extLst>
                <a:ext uri="{FF2B5EF4-FFF2-40B4-BE49-F238E27FC236}">
                  <a16:creationId xmlns:a16="http://schemas.microsoft.com/office/drawing/2014/main" id="{0E02BA43-EAE2-9017-4743-D71438EC6B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2064" y="3192371"/>
              <a:ext cx="1293355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secure</a:t>
              </a:r>
            </a:p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service </a:t>
              </a:r>
            </a:p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URL</a:t>
              </a:r>
            </a:p>
          </p:txBody>
        </p:sp>
        <p:sp>
          <p:nvSpPr>
            <p:cNvPr id="50" name="NumBox 3">
              <a:extLst>
                <a:ext uri="{FF2B5EF4-FFF2-40B4-BE49-F238E27FC236}">
                  <a16:creationId xmlns:a16="http://schemas.microsoft.com/office/drawing/2014/main" id="{D6FD1947-BA39-6402-B86E-C88369229C4F}"/>
                </a:ext>
              </a:extLst>
            </p:cNvPr>
            <p:cNvSpPr/>
            <p:nvPr/>
          </p:nvSpPr>
          <p:spPr>
            <a:xfrm>
              <a:off x="4322091" y="4261629"/>
              <a:ext cx="274320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2b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FB2AF3D-3D52-91C4-573E-5CF0CD8ABE33}"/>
                </a:ext>
              </a:extLst>
            </p:cNvPr>
            <p:cNvSpPr/>
            <p:nvPr/>
          </p:nvSpPr>
          <p:spPr>
            <a:xfrm>
              <a:off x="3548229" y="1589781"/>
              <a:ext cx="4417285" cy="3011216"/>
            </a:xfrm>
            <a:prstGeom prst="rect">
              <a:avLst/>
            </a:prstGeom>
            <a:noFill/>
            <a:ln w="12700">
              <a:solidFill>
                <a:srgbClr val="B008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200" dirty="0">
                <a:solidFill>
                  <a:schemeClr val="tx1"/>
                </a:solidFill>
              </a:endParaRPr>
            </a:p>
          </p:txBody>
        </p:sp>
        <p:pic>
          <p:nvPicPr>
            <p:cNvPr id="52" name="Graphic 51">
              <a:extLst>
                <a:ext uri="{FF2B5EF4-FFF2-40B4-BE49-F238E27FC236}">
                  <a16:creationId xmlns:a16="http://schemas.microsoft.com/office/drawing/2014/main" id="{08F8C35C-EA8B-56FF-9F02-C1B640A6F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3551032" y="1579741"/>
              <a:ext cx="274320" cy="274320"/>
            </a:xfrm>
            <a:prstGeom prst="rect">
              <a:avLst/>
            </a:prstGeom>
          </p:spPr>
        </p:pic>
        <p:sp>
          <p:nvSpPr>
            <p:cNvPr id="53" name="TextBox 12">
              <a:extLst>
                <a:ext uri="{FF2B5EF4-FFF2-40B4-BE49-F238E27FC236}">
                  <a16:creationId xmlns:a16="http://schemas.microsoft.com/office/drawing/2014/main" id="{853386C5-B83E-8E05-4493-2455BD9659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4339" y="1286909"/>
              <a:ext cx="101778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Cloud</a:t>
              </a:r>
            </a:p>
          </p:txBody>
        </p:sp>
        <p:sp>
          <p:nvSpPr>
            <p:cNvPr id="54" name="TextBox 12">
              <a:extLst>
                <a:ext uri="{FF2B5EF4-FFF2-40B4-BE49-F238E27FC236}">
                  <a16:creationId xmlns:a16="http://schemas.microsoft.com/office/drawing/2014/main" id="{256682D6-F3D0-4B24-1963-8F0F25E0B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1451" y="1601158"/>
              <a:ext cx="215800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solidFill>
                    <a:srgbClr val="B0084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App Runner-owned account</a:t>
              </a:r>
            </a:p>
          </p:txBody>
        </p:sp>
        <p:sp>
          <p:nvSpPr>
            <p:cNvPr id="55" name="TextBox 12">
              <a:extLst>
                <a:ext uri="{FF2B5EF4-FFF2-40B4-BE49-F238E27FC236}">
                  <a16:creationId xmlns:a16="http://schemas.microsoft.com/office/drawing/2014/main" id="{AF2A5ED3-B811-9A32-94EC-6F525D8178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83245" y="1890122"/>
              <a:ext cx="186491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900" dirty="0">
                  <a:solidFill>
                    <a:srgbClr val="3E8624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App Runner-</a:t>
              </a:r>
            </a:p>
            <a:p>
              <a:pPr eaLnBrk="1" hangingPunct="1"/>
              <a:r>
                <a:rPr lang="en-US" altLang="en-US" sz="900" dirty="0">
                  <a:solidFill>
                    <a:srgbClr val="3E8624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owned VPC</a:t>
              </a:r>
            </a:p>
          </p:txBody>
        </p:sp>
        <p:pic>
          <p:nvPicPr>
            <p:cNvPr id="56" name="Graphic 20">
              <a:extLst>
                <a:ext uri="{FF2B5EF4-FFF2-40B4-BE49-F238E27FC236}">
                  <a16:creationId xmlns:a16="http://schemas.microsoft.com/office/drawing/2014/main" id="{61AD54D0-8C03-F801-C40B-7D57D358A5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4785" y="4120757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TextBox 12">
              <a:extLst>
                <a:ext uri="{FF2B5EF4-FFF2-40B4-BE49-F238E27FC236}">
                  <a16:creationId xmlns:a16="http://schemas.microsoft.com/office/drawing/2014/main" id="{1D5F1CFF-7C77-0FAA-8A69-5CF63DAC7B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5582" y="4382353"/>
              <a:ext cx="65929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ECR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604EEDA-772A-C675-FDFD-C32215E44226}"/>
                </a:ext>
              </a:extLst>
            </p:cNvPr>
            <p:cNvSpPr/>
            <p:nvPr/>
          </p:nvSpPr>
          <p:spPr>
            <a:xfrm>
              <a:off x="1775270" y="3601960"/>
              <a:ext cx="1722290" cy="1215077"/>
            </a:xfrm>
            <a:prstGeom prst="rect">
              <a:avLst/>
            </a:prstGeom>
            <a:noFill/>
            <a:ln w="12700">
              <a:solidFill>
                <a:srgbClr val="B106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pic>
          <p:nvPicPr>
            <p:cNvPr id="59" name="Graphic 58">
              <a:extLst>
                <a:ext uri="{FF2B5EF4-FFF2-40B4-BE49-F238E27FC236}">
                  <a16:creationId xmlns:a16="http://schemas.microsoft.com/office/drawing/2014/main" id="{63DB5F48-5E61-0F50-215A-7E2A32DE1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1769473" y="3601842"/>
              <a:ext cx="274320" cy="274320"/>
            </a:xfrm>
            <a:prstGeom prst="rect">
              <a:avLst/>
            </a:prstGeom>
          </p:spPr>
        </p:pic>
        <p:sp>
          <p:nvSpPr>
            <p:cNvPr id="60" name="TextBox 12">
              <a:extLst>
                <a:ext uri="{FF2B5EF4-FFF2-40B4-BE49-F238E27FC236}">
                  <a16:creationId xmlns:a16="http://schemas.microsoft.com/office/drawing/2014/main" id="{72E8B2A6-5B37-4F06-DF23-A24F20A134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8159" y="3609572"/>
              <a:ext cx="168064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Customer-owned account</a:t>
              </a:r>
            </a:p>
          </p:txBody>
        </p:sp>
        <p:pic>
          <p:nvPicPr>
            <p:cNvPr id="61" name="Graphic 60">
              <a:extLst>
                <a:ext uri="{FF2B5EF4-FFF2-40B4-BE49-F238E27FC236}">
                  <a16:creationId xmlns:a16="http://schemas.microsoft.com/office/drawing/2014/main" id="{867FB4AD-09C0-9A82-8DF8-AD5D7A181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>
            <a:xfrm>
              <a:off x="1692413" y="1262263"/>
              <a:ext cx="283911" cy="283911"/>
            </a:xfrm>
            <a:prstGeom prst="rect">
              <a:avLst/>
            </a:prstGeom>
          </p:spPr>
        </p:pic>
        <p:pic>
          <p:nvPicPr>
            <p:cNvPr id="62" name="Graphic 61">
              <a:extLst>
                <a:ext uri="{FF2B5EF4-FFF2-40B4-BE49-F238E27FC236}">
                  <a16:creationId xmlns:a16="http://schemas.microsoft.com/office/drawing/2014/main" id="{57F78F63-6556-64CC-C84E-308D839E7A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6452377" y="1893044"/>
              <a:ext cx="274320" cy="274320"/>
            </a:xfrm>
            <a:prstGeom prst="rect">
              <a:avLst/>
            </a:prstGeom>
          </p:spPr>
        </p:pic>
        <p:sp>
          <p:nvSpPr>
            <p:cNvPr id="63" name="NumBox 3">
              <a:extLst>
                <a:ext uri="{FF2B5EF4-FFF2-40B4-BE49-F238E27FC236}">
                  <a16:creationId xmlns:a16="http://schemas.microsoft.com/office/drawing/2014/main" id="{3FE5BC32-D091-E4EE-B31C-AEF44501E808}"/>
                </a:ext>
              </a:extLst>
            </p:cNvPr>
            <p:cNvSpPr/>
            <p:nvPr/>
          </p:nvSpPr>
          <p:spPr>
            <a:xfrm>
              <a:off x="7737728" y="3671407"/>
              <a:ext cx="274320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Serverless Web Hosting on AWS App Runner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E7BEAFE-1E36-82A3-63CD-21078019ACD7}"/>
              </a:ext>
            </a:extLst>
          </p:cNvPr>
          <p:cNvGrpSpPr/>
          <p:nvPr/>
        </p:nvGrpSpPr>
        <p:grpSpPr>
          <a:xfrm>
            <a:off x="1440941" y="862031"/>
            <a:ext cx="8869680" cy="5577840"/>
            <a:chOff x="88913" y="1014515"/>
            <a:chExt cx="8630217" cy="5248860"/>
          </a:xfrm>
        </p:grpSpPr>
        <p:sp>
          <p:nvSpPr>
            <p:cNvPr id="65" name="TextBox 12">
              <a:extLst>
                <a:ext uri="{FF2B5EF4-FFF2-40B4-BE49-F238E27FC236}">
                  <a16:creationId xmlns:a16="http://schemas.microsoft.com/office/drawing/2014/main" id="{79EF90E5-BAF6-6E06-CDAE-414C04517C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9311" y="5657845"/>
              <a:ext cx="65048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internet </a:t>
              </a:r>
            </a:p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gateway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DCACE960-A1A0-97A7-68EF-1517370BF0EC}"/>
                </a:ext>
              </a:extLst>
            </p:cNvPr>
            <p:cNvSpPr/>
            <p:nvPr/>
          </p:nvSpPr>
          <p:spPr>
            <a:xfrm>
              <a:off x="2255197" y="1718810"/>
              <a:ext cx="3993203" cy="2711931"/>
            </a:xfrm>
            <a:prstGeom prst="rect">
              <a:avLst/>
            </a:prstGeom>
            <a:noFill/>
            <a:ln w="12700">
              <a:solidFill>
                <a:srgbClr val="3F86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7" name="TextBox 12">
              <a:extLst>
                <a:ext uri="{FF2B5EF4-FFF2-40B4-BE49-F238E27FC236}">
                  <a16:creationId xmlns:a16="http://schemas.microsoft.com/office/drawing/2014/main" id="{D28DD8EF-7417-22BC-FDAB-491A484ED5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5072" y="3429000"/>
              <a:ext cx="129335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Fargate </a:t>
              </a:r>
            </a:p>
            <a:p>
              <a:pPr algn="ctr" eaLnBrk="1" hangingPunct="1"/>
              <a:r>
                <a:rPr lang="en-US" altLang="en-US" sz="90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tasks</a:t>
              </a:r>
            </a:p>
          </p:txBody>
        </p:sp>
        <p:pic>
          <p:nvPicPr>
            <p:cNvPr id="68" name="Graphic 14">
              <a:extLst>
                <a:ext uri="{FF2B5EF4-FFF2-40B4-BE49-F238E27FC236}">
                  <a16:creationId xmlns:a16="http://schemas.microsoft.com/office/drawing/2014/main" id="{A03C258E-B6E1-E822-213B-15D570864A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0562" y="2514600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Graphic 34">
              <a:extLst>
                <a:ext uri="{FF2B5EF4-FFF2-40B4-BE49-F238E27FC236}">
                  <a16:creationId xmlns:a16="http://schemas.microsoft.com/office/drawing/2014/main" id="{B9B554C7-5927-34A7-1C59-9FD840C348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 bwMode="auto">
            <a:xfrm>
              <a:off x="4699988" y="2550213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81BF1538-83A8-B975-206F-F24C111B27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0534" y="3053459"/>
              <a:ext cx="1097280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3D06C19D-D5B9-A2C1-9CE7-5113C70BB599}"/>
                </a:ext>
              </a:extLst>
            </p:cNvPr>
            <p:cNvSpPr/>
            <p:nvPr/>
          </p:nvSpPr>
          <p:spPr>
            <a:xfrm>
              <a:off x="1168159" y="1014515"/>
              <a:ext cx="5982768" cy="5248860"/>
            </a:xfrm>
            <a:prstGeom prst="rect">
              <a:avLst/>
            </a:prstGeom>
            <a:noFill/>
            <a:ln w="12700">
              <a:solidFill>
                <a:srgbClr val="141B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100" dirty="0">
                <a:solidFill>
                  <a:schemeClr val="tx1"/>
                </a:solidFill>
              </a:endParaRPr>
            </a:p>
          </p:txBody>
        </p:sp>
        <p:pic>
          <p:nvPicPr>
            <p:cNvPr id="73" name="Graphic 14">
              <a:extLst>
                <a:ext uri="{FF2B5EF4-FFF2-40B4-BE49-F238E27FC236}">
                  <a16:creationId xmlns:a16="http://schemas.microsoft.com/office/drawing/2014/main" id="{0579131D-8F03-D666-2EAC-CDA349AD8A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611" y="2857817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" name="Graphic 34">
              <a:extLst>
                <a:ext uri="{FF2B5EF4-FFF2-40B4-BE49-F238E27FC236}">
                  <a16:creationId xmlns:a16="http://schemas.microsoft.com/office/drawing/2014/main" id="{4DF2646C-7E12-ECA1-403E-7DC40E1E8A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 bwMode="auto">
            <a:xfrm>
              <a:off x="4680322" y="2890427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Graphic 14">
              <a:extLst>
                <a:ext uri="{FF2B5EF4-FFF2-40B4-BE49-F238E27FC236}">
                  <a16:creationId xmlns:a16="http://schemas.microsoft.com/office/drawing/2014/main" id="{3E93AFE3-22FC-D3EF-7B36-0FABA88A08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611" y="3193125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Graphic 34">
              <a:extLst>
                <a:ext uri="{FF2B5EF4-FFF2-40B4-BE49-F238E27FC236}">
                  <a16:creationId xmlns:a16="http://schemas.microsoft.com/office/drawing/2014/main" id="{394F6A62-E44B-560D-7270-320BCDA4D9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 bwMode="auto">
            <a:xfrm>
              <a:off x="4697463" y="3200400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" name="Graphic 24">
              <a:extLst>
                <a:ext uri="{FF2B5EF4-FFF2-40B4-BE49-F238E27FC236}">
                  <a16:creationId xmlns:a16="http://schemas.microsoft.com/office/drawing/2014/main" id="{0C3C032F-F621-2BC1-FC86-BBF6F48F27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9711" y="2928072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" name="TextBox 12">
              <a:extLst>
                <a:ext uri="{FF2B5EF4-FFF2-40B4-BE49-F238E27FC236}">
                  <a16:creationId xmlns:a16="http://schemas.microsoft.com/office/drawing/2014/main" id="{E1BC2B5D-CBB4-4FAE-893E-563D97F877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1479" y="3216148"/>
              <a:ext cx="128214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service URL </a:t>
              </a:r>
            </a:p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maps to NLB</a:t>
              </a:r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2A9D3202-D895-7D8A-168D-C9A0C331C727}"/>
                </a:ext>
              </a:extLst>
            </p:cNvPr>
            <p:cNvCxnSpPr>
              <a:cxnSpLocks/>
              <a:stCxn id="77" idx="3"/>
            </p:cNvCxnSpPr>
            <p:nvPr/>
          </p:nvCxnSpPr>
          <p:spPr>
            <a:xfrm>
              <a:off x="2564031" y="3065232"/>
              <a:ext cx="604579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0" name="Graphic 13">
              <a:extLst>
                <a:ext uri="{FF2B5EF4-FFF2-40B4-BE49-F238E27FC236}">
                  <a16:creationId xmlns:a16="http://schemas.microsoft.com/office/drawing/2014/main" id="{0D9AE6D6-5A63-1D02-D793-5D119A2BA8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209" y="2946587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C33390AB-8F50-91FB-6264-9BDA5B785078}"/>
                </a:ext>
              </a:extLst>
            </p:cNvPr>
            <p:cNvCxnSpPr>
              <a:cxnSpLocks/>
              <a:endCxn id="80" idx="3"/>
            </p:cNvCxnSpPr>
            <p:nvPr/>
          </p:nvCxnSpPr>
          <p:spPr>
            <a:xfrm flipH="1">
              <a:off x="1163529" y="3083747"/>
              <a:ext cx="656241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12">
              <a:extLst>
                <a:ext uri="{FF2B5EF4-FFF2-40B4-BE49-F238E27FC236}">
                  <a16:creationId xmlns:a16="http://schemas.microsoft.com/office/drawing/2014/main" id="{B1EAB202-3481-6467-C4A1-C805B38920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508" y="3215568"/>
              <a:ext cx="82964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internet</a:t>
              </a:r>
            </a:p>
          </p:txBody>
        </p:sp>
        <p:pic>
          <p:nvPicPr>
            <p:cNvPr id="83" name="Graphic 21">
              <a:extLst>
                <a:ext uri="{FF2B5EF4-FFF2-40B4-BE49-F238E27FC236}">
                  <a16:creationId xmlns:a16="http://schemas.microsoft.com/office/drawing/2014/main" id="{F1ABCC11-215E-31C3-AF91-8EF04CB627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4852" y="2151306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4" name="TextBox 12">
              <a:extLst>
                <a:ext uri="{FF2B5EF4-FFF2-40B4-BE49-F238E27FC236}">
                  <a16:creationId xmlns:a16="http://schemas.microsoft.com/office/drawing/2014/main" id="{21927B9D-54D7-2962-4A50-B27DF9AF6A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5538" y="2420807"/>
              <a:ext cx="11922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Route 53</a:t>
              </a: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A30B77B1-F104-567E-BE1C-AB8974D002FF}"/>
                </a:ext>
              </a:extLst>
            </p:cNvPr>
            <p:cNvCxnSpPr>
              <a:cxnSpLocks/>
            </p:cNvCxnSpPr>
            <p:nvPr/>
          </p:nvCxnSpPr>
          <p:spPr>
            <a:xfrm>
              <a:off x="1425215" y="2407920"/>
              <a:ext cx="0" cy="68580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FBF8DCA5-3629-B074-8A54-36F769FBD8B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574" y="3095129"/>
              <a:ext cx="182880" cy="4009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7" name="Graphic 24">
              <a:extLst>
                <a:ext uri="{FF2B5EF4-FFF2-40B4-BE49-F238E27FC236}">
                  <a16:creationId xmlns:a16="http://schemas.microsoft.com/office/drawing/2014/main" id="{F14BAA66-2DF0-C4E2-E2E2-9873B454E1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40" y="2939623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Graphic 24">
              <a:extLst>
                <a:ext uri="{FF2B5EF4-FFF2-40B4-BE49-F238E27FC236}">
                  <a16:creationId xmlns:a16="http://schemas.microsoft.com/office/drawing/2014/main" id="{D7F24A5A-1F18-22EC-0270-23C9FC4B6D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13" y="2939623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BB5E7909-95CD-FAD6-B22F-2C49B74C6ED4}"/>
                </a:ext>
              </a:extLst>
            </p:cNvPr>
            <p:cNvCxnSpPr>
              <a:cxnSpLocks/>
            </p:cNvCxnSpPr>
            <p:nvPr/>
          </p:nvCxnSpPr>
          <p:spPr>
            <a:xfrm>
              <a:off x="4267200" y="2710144"/>
              <a:ext cx="0" cy="650941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D95F4A07-CE5D-68B1-2EC8-07782416F7F4}"/>
                </a:ext>
              </a:extLst>
            </p:cNvPr>
            <p:cNvCxnSpPr>
              <a:cxnSpLocks/>
            </p:cNvCxnSpPr>
            <p:nvPr/>
          </p:nvCxnSpPr>
          <p:spPr>
            <a:xfrm>
              <a:off x="4267606" y="2710143"/>
              <a:ext cx="377270" cy="1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1046D66-4E2E-BB21-D2E7-4A16038F019A}"/>
                </a:ext>
              </a:extLst>
            </p:cNvPr>
            <p:cNvCxnSpPr>
              <a:cxnSpLocks/>
            </p:cNvCxnSpPr>
            <p:nvPr/>
          </p:nvCxnSpPr>
          <p:spPr>
            <a:xfrm>
              <a:off x="4267200" y="3360884"/>
              <a:ext cx="384019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NumBox 3">
              <a:extLst>
                <a:ext uri="{FF2B5EF4-FFF2-40B4-BE49-F238E27FC236}">
                  <a16:creationId xmlns:a16="http://schemas.microsoft.com/office/drawing/2014/main" id="{710F15A0-0D4B-CF03-438C-6AF08C9C6F76}"/>
                </a:ext>
              </a:extLst>
            </p:cNvPr>
            <p:cNvSpPr/>
            <p:nvPr/>
          </p:nvSpPr>
          <p:spPr>
            <a:xfrm>
              <a:off x="507758" y="2599869"/>
              <a:ext cx="274320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</a:t>
              </a:r>
            </a:p>
          </p:txBody>
        </p:sp>
        <p:sp>
          <p:nvSpPr>
            <p:cNvPr id="93" name="NumBox 3">
              <a:extLst>
                <a:ext uri="{FF2B5EF4-FFF2-40B4-BE49-F238E27FC236}">
                  <a16:creationId xmlns:a16="http://schemas.microsoft.com/office/drawing/2014/main" id="{F164BA20-4B09-78AB-EA49-B8F5F1C67A0D}"/>
                </a:ext>
              </a:extLst>
            </p:cNvPr>
            <p:cNvSpPr/>
            <p:nvPr/>
          </p:nvSpPr>
          <p:spPr>
            <a:xfrm>
              <a:off x="1364907" y="2078241"/>
              <a:ext cx="274320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2</a:t>
              </a:r>
            </a:p>
          </p:txBody>
        </p:sp>
        <p:sp>
          <p:nvSpPr>
            <p:cNvPr id="94" name="NumBox 3">
              <a:extLst>
                <a:ext uri="{FF2B5EF4-FFF2-40B4-BE49-F238E27FC236}">
                  <a16:creationId xmlns:a16="http://schemas.microsoft.com/office/drawing/2014/main" id="{A9167E96-BD12-C267-06E3-730B414BDDB9}"/>
                </a:ext>
              </a:extLst>
            </p:cNvPr>
            <p:cNvSpPr/>
            <p:nvPr/>
          </p:nvSpPr>
          <p:spPr>
            <a:xfrm>
              <a:off x="2680337" y="2754445"/>
              <a:ext cx="274320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3</a:t>
              </a:r>
            </a:p>
          </p:txBody>
        </p:sp>
        <p:sp>
          <p:nvSpPr>
            <p:cNvPr id="95" name="NumBox 3">
              <a:extLst>
                <a:ext uri="{FF2B5EF4-FFF2-40B4-BE49-F238E27FC236}">
                  <a16:creationId xmlns:a16="http://schemas.microsoft.com/office/drawing/2014/main" id="{B800CE96-2DED-94F8-1572-74E93220CE79}"/>
                </a:ext>
              </a:extLst>
            </p:cNvPr>
            <p:cNvSpPr/>
            <p:nvPr/>
          </p:nvSpPr>
          <p:spPr>
            <a:xfrm>
              <a:off x="3790787" y="2744642"/>
              <a:ext cx="274320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4</a:t>
              </a:r>
            </a:p>
          </p:txBody>
        </p:sp>
        <p:pic>
          <p:nvPicPr>
            <p:cNvPr id="96" name="Graphic 10">
              <a:extLst>
                <a:ext uri="{FF2B5EF4-FFF2-40B4-BE49-F238E27FC236}">
                  <a16:creationId xmlns:a16="http://schemas.microsoft.com/office/drawing/2014/main" id="{7A052236-EEDB-9760-47B6-C11878EB4D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3199" y="3724203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7" name="TextBox 12">
              <a:extLst>
                <a:ext uri="{FF2B5EF4-FFF2-40B4-BE49-F238E27FC236}">
                  <a16:creationId xmlns:a16="http://schemas.microsoft.com/office/drawing/2014/main" id="{C780CE54-D46B-6C37-A91E-47705E0D2E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0169" y="4050268"/>
              <a:ext cx="11977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internet </a:t>
              </a:r>
            </a:p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gateway</a:t>
              </a:r>
            </a:p>
          </p:txBody>
        </p:sp>
        <p:pic>
          <p:nvPicPr>
            <p:cNvPr id="98" name="Graphic 35">
              <a:extLst>
                <a:ext uri="{FF2B5EF4-FFF2-40B4-BE49-F238E27FC236}">
                  <a16:creationId xmlns:a16="http://schemas.microsoft.com/office/drawing/2014/main" id="{FB4589E1-4215-13E1-BC5A-CED3AA941E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533936" y="3688079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BF7B7114-0EB6-76A4-007F-3097F0778B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39971" y="3822048"/>
              <a:ext cx="2194560" cy="6382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53915880-2685-6667-52D8-DE9B4B624BE9}"/>
                </a:ext>
              </a:extLst>
            </p:cNvPr>
            <p:cNvCxnSpPr>
              <a:cxnSpLocks/>
            </p:cNvCxnSpPr>
            <p:nvPr/>
          </p:nvCxnSpPr>
          <p:spPr>
            <a:xfrm>
              <a:off x="2152375" y="3834199"/>
              <a:ext cx="343875" cy="2536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1" name="Graphic 13">
              <a:extLst>
                <a:ext uri="{FF2B5EF4-FFF2-40B4-BE49-F238E27FC236}">
                  <a16:creationId xmlns:a16="http://schemas.microsoft.com/office/drawing/2014/main" id="{5088987D-53FF-DF3A-42B2-2D22B2CAD4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3198" y="3688080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6549DA51-5BD5-8FA9-7584-208FE57B01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90408" y="3831224"/>
              <a:ext cx="640080" cy="5951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2">
              <a:extLst>
                <a:ext uri="{FF2B5EF4-FFF2-40B4-BE49-F238E27FC236}">
                  <a16:creationId xmlns:a16="http://schemas.microsoft.com/office/drawing/2014/main" id="{FEEC8412-959C-E058-C607-2D09162BBB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7508" y="3960168"/>
              <a:ext cx="82964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internet</a:t>
              </a:r>
            </a:p>
          </p:txBody>
        </p:sp>
        <p:pic>
          <p:nvPicPr>
            <p:cNvPr id="106" name="Graphic 24">
              <a:extLst>
                <a:ext uri="{FF2B5EF4-FFF2-40B4-BE49-F238E27FC236}">
                  <a16:creationId xmlns:a16="http://schemas.microsoft.com/office/drawing/2014/main" id="{9361AF88-932F-E5E2-A396-1735FDB4D8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862" y="3688080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DF9D0D29-E851-694C-2A25-6546004C3D34}"/>
                </a:ext>
              </a:extLst>
            </p:cNvPr>
            <p:cNvCxnSpPr>
              <a:cxnSpLocks/>
            </p:cNvCxnSpPr>
            <p:nvPr/>
          </p:nvCxnSpPr>
          <p:spPr>
            <a:xfrm>
              <a:off x="653384" y="3856079"/>
              <a:ext cx="182880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2">
              <a:extLst>
                <a:ext uri="{FF2B5EF4-FFF2-40B4-BE49-F238E27FC236}">
                  <a16:creationId xmlns:a16="http://schemas.microsoft.com/office/drawing/2014/main" id="{1ADC8B08-8828-A49D-172A-AE961F8696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5395" y="4038600"/>
              <a:ext cx="98483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NAT </a:t>
              </a:r>
            </a:p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gateway</a:t>
              </a:r>
            </a:p>
          </p:txBody>
        </p: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EBD96050-CE82-C1A5-C2C1-3CE8AAAFB2F9}"/>
                </a:ext>
              </a:extLst>
            </p:cNvPr>
            <p:cNvCxnSpPr>
              <a:cxnSpLocks/>
            </p:cNvCxnSpPr>
            <p:nvPr/>
          </p:nvCxnSpPr>
          <p:spPr>
            <a:xfrm>
              <a:off x="5029611" y="3733800"/>
              <a:ext cx="0" cy="9144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0" name="Graphic 35">
              <a:extLst>
                <a:ext uri="{FF2B5EF4-FFF2-40B4-BE49-F238E27FC236}">
                  <a16:creationId xmlns:a16="http://schemas.microsoft.com/office/drawing/2014/main" id="{418ED110-615D-7249-0425-C65EB47445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396030" y="5324368"/>
              <a:ext cx="354003" cy="354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5D626F69-766C-0163-0F79-391254437597}"/>
                </a:ext>
              </a:extLst>
            </p:cNvPr>
            <p:cNvCxnSpPr>
              <a:cxnSpLocks/>
              <a:stCxn id="110" idx="1"/>
              <a:endCxn id="120" idx="1"/>
            </p:cNvCxnSpPr>
            <p:nvPr/>
          </p:nvCxnSpPr>
          <p:spPr>
            <a:xfrm flipV="1">
              <a:off x="2750033" y="5500207"/>
              <a:ext cx="1040754" cy="1162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2" name="Graphic 13">
              <a:extLst>
                <a:ext uri="{FF2B5EF4-FFF2-40B4-BE49-F238E27FC236}">
                  <a16:creationId xmlns:a16="http://schemas.microsoft.com/office/drawing/2014/main" id="{ED2EFA4E-7160-24C1-E287-DA8C8A2564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264" y="5364480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3ECE0A24-AC49-523A-EA54-A779EB902EF9}"/>
                </a:ext>
              </a:extLst>
            </p:cNvPr>
            <p:cNvCxnSpPr>
              <a:cxnSpLocks/>
            </p:cNvCxnSpPr>
            <p:nvPr/>
          </p:nvCxnSpPr>
          <p:spPr>
            <a:xfrm>
              <a:off x="1132577" y="5481089"/>
              <a:ext cx="548640" cy="5311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2">
              <a:extLst>
                <a:ext uri="{FF2B5EF4-FFF2-40B4-BE49-F238E27FC236}">
                  <a16:creationId xmlns:a16="http://schemas.microsoft.com/office/drawing/2014/main" id="{BEC90968-C6BF-A1BC-EA7F-836F359D7E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2966" y="5636568"/>
              <a:ext cx="82964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internet</a:t>
              </a:r>
            </a:p>
          </p:txBody>
        </p:sp>
        <p:pic>
          <p:nvPicPr>
            <p:cNvPr id="115" name="Graphic 24">
              <a:extLst>
                <a:ext uri="{FF2B5EF4-FFF2-40B4-BE49-F238E27FC236}">
                  <a16:creationId xmlns:a16="http://schemas.microsoft.com/office/drawing/2014/main" id="{3B622FC3-6850-8677-017F-04CE081559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690" y="5364480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9B1EDCCE-B8EB-122B-3617-184C8B4AAB05}"/>
                </a:ext>
              </a:extLst>
            </p:cNvPr>
            <p:cNvCxnSpPr>
              <a:cxnSpLocks/>
            </p:cNvCxnSpPr>
            <p:nvPr/>
          </p:nvCxnSpPr>
          <p:spPr>
            <a:xfrm>
              <a:off x="616010" y="5486400"/>
              <a:ext cx="196868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8BAEDE4A-A733-0630-3D13-9839114C29A1}"/>
                </a:ext>
              </a:extLst>
            </p:cNvPr>
            <p:cNvSpPr/>
            <p:nvPr/>
          </p:nvSpPr>
          <p:spPr>
            <a:xfrm>
              <a:off x="2280453" y="4967231"/>
              <a:ext cx="3815547" cy="1065510"/>
            </a:xfrm>
            <a:prstGeom prst="rect">
              <a:avLst/>
            </a:prstGeom>
            <a:noFill/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200" dirty="0">
                <a:ln w="0"/>
                <a:solidFill>
                  <a:schemeClr val="accent5"/>
                </a:solidFill>
              </a:endParaRPr>
            </a:p>
          </p:txBody>
        </p:sp>
        <p:pic>
          <p:nvPicPr>
            <p:cNvPr id="118" name="Graphic 117">
              <a:extLst>
                <a:ext uri="{FF2B5EF4-FFF2-40B4-BE49-F238E27FC236}">
                  <a16:creationId xmlns:a16="http://schemas.microsoft.com/office/drawing/2014/main" id="{219CF6EB-6180-12F2-2AE9-4800BCEEB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2274559" y="4974180"/>
              <a:ext cx="230831" cy="230831"/>
            </a:xfrm>
            <a:prstGeom prst="rect">
              <a:avLst/>
            </a:prstGeom>
          </p:spPr>
        </p:pic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6E0C6BFA-AC8B-C125-91A3-A77925D8563C}"/>
                </a:ext>
              </a:extLst>
            </p:cNvPr>
            <p:cNvCxnSpPr>
              <a:cxnSpLocks/>
            </p:cNvCxnSpPr>
            <p:nvPr/>
          </p:nvCxnSpPr>
          <p:spPr>
            <a:xfrm>
              <a:off x="4978886" y="4419599"/>
              <a:ext cx="0" cy="54864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5E6F5AFF-5A11-E654-A4FC-4DD32E6A5679}"/>
                </a:ext>
              </a:extLst>
            </p:cNvPr>
            <p:cNvSpPr/>
            <p:nvPr/>
          </p:nvSpPr>
          <p:spPr>
            <a:xfrm>
              <a:off x="3790787" y="5328549"/>
              <a:ext cx="1938447" cy="343316"/>
            </a:xfrm>
            <a:prstGeom prst="rect">
              <a:avLst/>
            </a:prstGeom>
            <a:noFill/>
            <a:ln w="12700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00" dirty="0">
                  <a:solidFill>
                    <a:schemeClr val="accent3"/>
                  </a:solidFill>
                </a:rPr>
                <a:t>private in-VPC dependencies</a:t>
              </a:r>
            </a:p>
          </p:txBody>
        </p:sp>
        <p:sp>
          <p:nvSpPr>
            <p:cNvPr id="121" name="TextBox 12">
              <a:extLst>
                <a:ext uri="{FF2B5EF4-FFF2-40B4-BE49-F238E27FC236}">
                  <a16:creationId xmlns:a16="http://schemas.microsoft.com/office/drawing/2014/main" id="{51760AAE-E229-8832-C491-790A8E93BA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3751" y="5696344"/>
              <a:ext cx="113137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NAT Gateway</a:t>
              </a:r>
            </a:p>
          </p:txBody>
        </p:sp>
        <p:pic>
          <p:nvPicPr>
            <p:cNvPr id="122" name="Graphic 17">
              <a:extLst>
                <a:ext uri="{FF2B5EF4-FFF2-40B4-BE49-F238E27FC236}">
                  <a16:creationId xmlns:a16="http://schemas.microsoft.com/office/drawing/2014/main" id="{FD100889-2260-5B40-3112-7163FF2E73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8426" y="4706542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" name="TextBox 9">
              <a:extLst>
                <a:ext uri="{FF2B5EF4-FFF2-40B4-BE49-F238E27FC236}">
                  <a16:creationId xmlns:a16="http://schemas.microsoft.com/office/drawing/2014/main" id="{3AA93FE2-47F2-7899-CE9C-3A42A11515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6393" y="5020345"/>
              <a:ext cx="84741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CloudWatch</a:t>
              </a:r>
            </a:p>
          </p:txBody>
        </p:sp>
        <p:pic>
          <p:nvPicPr>
            <p:cNvPr id="124" name="Graphic 7">
              <a:extLst>
                <a:ext uri="{FF2B5EF4-FFF2-40B4-BE49-F238E27FC236}">
                  <a16:creationId xmlns:a16="http://schemas.microsoft.com/office/drawing/2014/main" id="{9D074866-185B-BD0C-DB3F-4B91A0A2EA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9936" y="548451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5" name="TextBox 9">
              <a:extLst>
                <a:ext uri="{FF2B5EF4-FFF2-40B4-BE49-F238E27FC236}">
                  <a16:creationId xmlns:a16="http://schemas.microsoft.com/office/drawing/2014/main" id="{C42990AD-7E80-10C7-5641-D49832B2B1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1423" y="5786600"/>
              <a:ext cx="794668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X-Ray</a:t>
              </a:r>
            </a:p>
          </p:txBody>
        </p:sp>
        <p:pic>
          <p:nvPicPr>
            <p:cNvPr id="126" name="Graphic 19">
              <a:extLst>
                <a:ext uri="{FF2B5EF4-FFF2-40B4-BE49-F238E27FC236}">
                  <a16:creationId xmlns:a16="http://schemas.microsoft.com/office/drawing/2014/main" id="{912FD53F-2997-634B-28F3-F8DD362924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8426" y="1728645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7" name="TextBox 12">
              <a:extLst>
                <a:ext uri="{FF2B5EF4-FFF2-40B4-BE49-F238E27FC236}">
                  <a16:creationId xmlns:a16="http://schemas.microsoft.com/office/drawing/2014/main" id="{92EA4EC7-DE4F-4BB6-664F-DB368C0CF4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54865" y="2017634"/>
              <a:ext cx="70367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IAM</a:t>
              </a: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F36692F8-BEC7-7856-CB18-542C3305C6BE}"/>
                </a:ext>
              </a:extLst>
            </p:cNvPr>
            <p:cNvSpPr/>
            <p:nvPr/>
          </p:nvSpPr>
          <p:spPr>
            <a:xfrm>
              <a:off x="7654865" y="1591010"/>
              <a:ext cx="754793" cy="4503208"/>
            </a:xfrm>
            <a:prstGeom prst="rect">
              <a:avLst/>
            </a:prstGeom>
            <a:noFill/>
            <a:ln w="12700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000" dirty="0">
                <a:solidFill>
                  <a:schemeClr val="accent3"/>
                </a:solidFill>
              </a:endParaRPr>
            </a:p>
          </p:txBody>
        </p:sp>
        <p:pic>
          <p:nvPicPr>
            <p:cNvPr id="129" name="Graphic 17">
              <a:extLst>
                <a:ext uri="{FF2B5EF4-FFF2-40B4-BE49-F238E27FC236}">
                  <a16:creationId xmlns:a16="http://schemas.microsoft.com/office/drawing/2014/main" id="{A8CABAB4-E0AF-2A62-B016-F5DAFAD75B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5568" y="230193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0" name="TextBox 9">
              <a:extLst>
                <a:ext uri="{FF2B5EF4-FFF2-40B4-BE49-F238E27FC236}">
                  <a16:creationId xmlns:a16="http://schemas.microsoft.com/office/drawing/2014/main" id="{11283981-6815-FAAC-0CEB-2CF02EF86B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03081" y="2634753"/>
              <a:ext cx="86492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Secrets Manager</a:t>
              </a:r>
            </a:p>
          </p:txBody>
        </p:sp>
        <p:pic>
          <p:nvPicPr>
            <p:cNvPr id="131" name="Graphic 7">
              <a:extLst>
                <a:ext uri="{FF2B5EF4-FFF2-40B4-BE49-F238E27FC236}">
                  <a16:creationId xmlns:a16="http://schemas.microsoft.com/office/drawing/2014/main" id="{2DEE433C-4140-E7C3-C71D-8F89ED7B76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9663" y="3111029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TextBox 9">
              <a:extLst>
                <a:ext uri="{FF2B5EF4-FFF2-40B4-BE49-F238E27FC236}">
                  <a16:creationId xmlns:a16="http://schemas.microsoft.com/office/drawing/2014/main" id="{F0654F72-3A63-32C1-63DD-1C1BD0AABA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41360" y="3462609"/>
              <a:ext cx="754794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KMS</a:t>
              </a:r>
            </a:p>
          </p:txBody>
        </p:sp>
        <p:pic>
          <p:nvPicPr>
            <p:cNvPr id="133" name="Graphic 15">
              <a:extLst>
                <a:ext uri="{FF2B5EF4-FFF2-40B4-BE49-F238E27FC236}">
                  <a16:creationId xmlns:a16="http://schemas.microsoft.com/office/drawing/2014/main" id="{86353DB7-3203-C8B7-AD2F-D46187BF3D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5568" y="3778699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TextBox 9">
              <a:extLst>
                <a:ext uri="{FF2B5EF4-FFF2-40B4-BE49-F238E27FC236}">
                  <a16:creationId xmlns:a16="http://schemas.microsoft.com/office/drawing/2014/main" id="{35DFBFBE-C993-CD6C-A30F-7647C38BB0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19700" y="4100540"/>
              <a:ext cx="75479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Systems Manager</a:t>
              </a:r>
            </a:p>
          </p:txBody>
        </p:sp>
        <p:sp>
          <p:nvSpPr>
            <p:cNvPr id="135" name="NumBox 3">
              <a:extLst>
                <a:ext uri="{FF2B5EF4-FFF2-40B4-BE49-F238E27FC236}">
                  <a16:creationId xmlns:a16="http://schemas.microsoft.com/office/drawing/2014/main" id="{EF243351-AE28-9DB8-CD51-CC41F5F952AA}"/>
                </a:ext>
              </a:extLst>
            </p:cNvPr>
            <p:cNvSpPr/>
            <p:nvPr/>
          </p:nvSpPr>
          <p:spPr>
            <a:xfrm>
              <a:off x="3278470" y="3501785"/>
              <a:ext cx="274320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5a</a:t>
              </a:r>
            </a:p>
          </p:txBody>
        </p:sp>
        <p:sp>
          <p:nvSpPr>
            <p:cNvPr id="136" name="NumBox 3">
              <a:extLst>
                <a:ext uri="{FF2B5EF4-FFF2-40B4-BE49-F238E27FC236}">
                  <a16:creationId xmlns:a16="http://schemas.microsoft.com/office/drawing/2014/main" id="{4BB77EA1-FAAB-05F7-8A0C-4C5465B09026}"/>
                </a:ext>
              </a:extLst>
            </p:cNvPr>
            <p:cNvSpPr/>
            <p:nvPr/>
          </p:nvSpPr>
          <p:spPr>
            <a:xfrm>
              <a:off x="3128679" y="5195202"/>
              <a:ext cx="274320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6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AD8FF06B-1FF7-67FD-B83A-DF70E172BF40}"/>
                </a:ext>
              </a:extLst>
            </p:cNvPr>
            <p:cNvSpPr/>
            <p:nvPr/>
          </p:nvSpPr>
          <p:spPr>
            <a:xfrm>
              <a:off x="1610322" y="4785031"/>
              <a:ext cx="4714278" cy="1309187"/>
            </a:xfrm>
            <a:prstGeom prst="rect">
              <a:avLst/>
            </a:prstGeom>
            <a:noFill/>
            <a:ln w="12700">
              <a:solidFill>
                <a:srgbClr val="B008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8" name="TextBox 12">
              <a:extLst>
                <a:ext uri="{FF2B5EF4-FFF2-40B4-BE49-F238E27FC236}">
                  <a16:creationId xmlns:a16="http://schemas.microsoft.com/office/drawing/2014/main" id="{051C1E1F-8650-5D6B-FC9A-BD7A569CBD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3809" y="4960487"/>
              <a:ext cx="145264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solidFill>
                    <a:schemeClr val="accent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Customer-owned VPC</a:t>
              </a:r>
            </a:p>
          </p:txBody>
        </p:sp>
        <p:sp>
          <p:nvSpPr>
            <p:cNvPr id="139" name="TextBox 12">
              <a:extLst>
                <a:ext uri="{FF2B5EF4-FFF2-40B4-BE49-F238E27FC236}">
                  <a16:creationId xmlns:a16="http://schemas.microsoft.com/office/drawing/2014/main" id="{CBD9AD5F-1679-4270-CDAB-37BE3720E1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2807" y="4774407"/>
              <a:ext cx="168064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solidFill>
                    <a:srgbClr val="B1064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Customer-owned account</a:t>
              </a:r>
            </a:p>
          </p:txBody>
        </p:sp>
        <p:pic>
          <p:nvPicPr>
            <p:cNvPr id="140" name="Graphic 139">
              <a:extLst>
                <a:ext uri="{FF2B5EF4-FFF2-40B4-BE49-F238E27FC236}">
                  <a16:creationId xmlns:a16="http://schemas.microsoft.com/office/drawing/2014/main" id="{1E096868-581C-6529-ACF5-AA1170B145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1614932" y="4773247"/>
              <a:ext cx="258208" cy="258208"/>
            </a:xfrm>
            <a:prstGeom prst="rect">
              <a:avLst/>
            </a:prstGeom>
          </p:spPr>
        </p:pic>
        <p:sp>
          <p:nvSpPr>
            <p:cNvPr id="141" name="TextBox 12">
              <a:extLst>
                <a:ext uri="{FF2B5EF4-FFF2-40B4-BE49-F238E27FC236}">
                  <a16:creationId xmlns:a16="http://schemas.microsoft.com/office/drawing/2014/main" id="{30E8629E-8350-1518-6306-32ABBD8A75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2603" y="1044251"/>
              <a:ext cx="879938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Cloud</a:t>
              </a: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7DBC2687-2224-5C5F-20F7-743B5FC1848E}"/>
                </a:ext>
              </a:extLst>
            </p:cNvPr>
            <p:cNvSpPr/>
            <p:nvPr/>
          </p:nvSpPr>
          <p:spPr>
            <a:xfrm>
              <a:off x="1664952" y="1410173"/>
              <a:ext cx="5040645" cy="3115514"/>
            </a:xfrm>
            <a:prstGeom prst="rect">
              <a:avLst/>
            </a:prstGeom>
            <a:noFill/>
            <a:ln w="12700">
              <a:solidFill>
                <a:srgbClr val="B106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200" dirty="0">
                <a:solidFill>
                  <a:schemeClr val="tx1"/>
                </a:solidFill>
              </a:endParaRPr>
            </a:p>
          </p:txBody>
        </p:sp>
        <p:pic>
          <p:nvPicPr>
            <p:cNvPr id="143" name="Graphic 142">
              <a:extLst>
                <a:ext uri="{FF2B5EF4-FFF2-40B4-BE49-F238E27FC236}">
                  <a16:creationId xmlns:a16="http://schemas.microsoft.com/office/drawing/2014/main" id="{C9ABB6E6-E317-6A7D-9D21-BD1E65CA67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1657525" y="1411857"/>
              <a:ext cx="274320" cy="274320"/>
            </a:xfrm>
            <a:prstGeom prst="rect">
              <a:avLst/>
            </a:prstGeom>
          </p:spPr>
        </p:pic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DDEB75DE-1E46-1CEB-E36C-89D3C7048BA1}"/>
                </a:ext>
              </a:extLst>
            </p:cNvPr>
            <p:cNvSpPr/>
            <p:nvPr/>
          </p:nvSpPr>
          <p:spPr>
            <a:xfrm>
              <a:off x="7469018" y="1189395"/>
              <a:ext cx="1131147" cy="5042532"/>
            </a:xfrm>
            <a:prstGeom prst="rect">
              <a:avLst/>
            </a:prstGeom>
            <a:noFill/>
            <a:ln w="12700">
              <a:solidFill>
                <a:srgbClr val="3E86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200" dirty="0">
                <a:solidFill>
                  <a:schemeClr val="tx1"/>
                </a:solidFill>
              </a:endParaRPr>
            </a:p>
          </p:txBody>
        </p:sp>
        <p:pic>
          <p:nvPicPr>
            <p:cNvPr id="145" name="Graphic 144">
              <a:extLst>
                <a:ext uri="{FF2B5EF4-FFF2-40B4-BE49-F238E27FC236}">
                  <a16:creationId xmlns:a16="http://schemas.microsoft.com/office/drawing/2014/main" id="{7C84EF27-3D06-4FD5-F3AD-FA1F1C92E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7467600" y="1201559"/>
              <a:ext cx="230831" cy="230831"/>
            </a:xfrm>
            <a:prstGeom prst="rect">
              <a:avLst/>
            </a:prstGeom>
          </p:spPr>
        </p:pic>
        <p:sp>
          <p:nvSpPr>
            <p:cNvPr id="146" name="TextBox 12">
              <a:extLst>
                <a:ext uri="{FF2B5EF4-FFF2-40B4-BE49-F238E27FC236}">
                  <a16:creationId xmlns:a16="http://schemas.microsoft.com/office/drawing/2014/main" id="{9A2034D5-E466-EE88-4CE6-F999E00BEC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6526" y="1182503"/>
              <a:ext cx="9640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solidFill>
                    <a:schemeClr val="accent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Customer-owned VPC</a:t>
              </a:r>
            </a:p>
          </p:txBody>
        </p:sp>
        <p:pic>
          <p:nvPicPr>
            <p:cNvPr id="147" name="Graphic 146">
              <a:extLst>
                <a:ext uri="{FF2B5EF4-FFF2-40B4-BE49-F238E27FC236}">
                  <a16:creationId xmlns:a16="http://schemas.microsoft.com/office/drawing/2014/main" id="{5D27306F-9665-10FD-A478-08CA9A14B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1860939" y="2937620"/>
              <a:ext cx="274320" cy="274320"/>
            </a:xfrm>
            <a:prstGeom prst="rect">
              <a:avLst/>
            </a:prstGeom>
          </p:spPr>
        </p:pic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8F44FFD8-4063-D6D2-B7A7-4B38054289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33600" y="3075872"/>
              <a:ext cx="108453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9" name="Graphic 148">
              <a:extLst>
                <a:ext uri="{FF2B5EF4-FFF2-40B4-BE49-F238E27FC236}">
                  <a16:creationId xmlns:a16="http://schemas.microsoft.com/office/drawing/2014/main" id="{A288EAA9-819C-F25F-035F-D71B40078F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>
            <a:xfrm>
              <a:off x="1171752" y="1017711"/>
              <a:ext cx="283911" cy="283911"/>
            </a:xfrm>
            <a:prstGeom prst="rect">
              <a:avLst/>
            </a:prstGeom>
          </p:spPr>
        </p:pic>
        <p:sp>
          <p:nvSpPr>
            <p:cNvPr id="150" name="NumBox 3">
              <a:extLst>
                <a:ext uri="{FF2B5EF4-FFF2-40B4-BE49-F238E27FC236}">
                  <a16:creationId xmlns:a16="http://schemas.microsoft.com/office/drawing/2014/main" id="{EB02F226-922C-32DC-7A50-0602827FC5BF}"/>
                </a:ext>
              </a:extLst>
            </p:cNvPr>
            <p:cNvSpPr/>
            <p:nvPr/>
          </p:nvSpPr>
          <p:spPr>
            <a:xfrm>
              <a:off x="8444810" y="3456536"/>
              <a:ext cx="274320" cy="284127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7</a:t>
              </a:r>
            </a:p>
          </p:txBody>
        </p:sp>
        <p:sp>
          <p:nvSpPr>
            <p:cNvPr id="151" name="NumBox 3">
              <a:extLst>
                <a:ext uri="{FF2B5EF4-FFF2-40B4-BE49-F238E27FC236}">
                  <a16:creationId xmlns:a16="http://schemas.microsoft.com/office/drawing/2014/main" id="{687BF3A4-3F93-F2DC-C11D-2E60DE00F6DE}"/>
                </a:ext>
              </a:extLst>
            </p:cNvPr>
            <p:cNvSpPr/>
            <p:nvPr/>
          </p:nvSpPr>
          <p:spPr>
            <a:xfrm>
              <a:off x="5095966" y="4487242"/>
              <a:ext cx="274320" cy="27432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5b</a:t>
              </a:r>
            </a:p>
          </p:txBody>
        </p:sp>
        <p:sp>
          <p:nvSpPr>
            <p:cNvPr id="152" name="TextBox 12">
              <a:extLst>
                <a:ext uri="{FF2B5EF4-FFF2-40B4-BE49-F238E27FC236}">
                  <a16:creationId xmlns:a16="http://schemas.microsoft.com/office/drawing/2014/main" id="{34F4FFEF-AAC7-FD19-F9E1-AFD8357B9E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5272" y="1418887"/>
              <a:ext cx="215800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solidFill>
                    <a:srgbClr val="B0084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App Runner-owned account</a:t>
              </a:r>
            </a:p>
          </p:txBody>
        </p:sp>
        <p:pic>
          <p:nvPicPr>
            <p:cNvPr id="153" name="Graphic 152">
              <a:extLst>
                <a:ext uri="{FF2B5EF4-FFF2-40B4-BE49-F238E27FC236}">
                  <a16:creationId xmlns:a16="http://schemas.microsoft.com/office/drawing/2014/main" id="{0D88046F-C691-A413-7659-1EAB87A282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2257104" y="1728645"/>
              <a:ext cx="274320" cy="274320"/>
            </a:xfrm>
            <a:prstGeom prst="rect">
              <a:avLst/>
            </a:prstGeom>
          </p:spPr>
        </p:pic>
        <p:sp>
          <p:nvSpPr>
            <p:cNvPr id="154" name="TextBox 12">
              <a:extLst>
                <a:ext uri="{FF2B5EF4-FFF2-40B4-BE49-F238E27FC236}">
                  <a16:creationId xmlns:a16="http://schemas.microsoft.com/office/drawing/2014/main" id="{4AF68B85-DB9A-9EDF-139E-C1326580A8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8119" y="1731838"/>
              <a:ext cx="224277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900" dirty="0">
                  <a:solidFill>
                    <a:srgbClr val="3E8624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App Runner-owned VPC</a:t>
              </a:r>
            </a:p>
          </p:txBody>
        </p:sp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68BA86E1-727B-3F0B-54D0-E4C1FD1FD748}"/>
                </a:ext>
              </a:extLst>
            </p:cNvPr>
            <p:cNvCxnSpPr>
              <a:cxnSpLocks/>
            </p:cNvCxnSpPr>
            <p:nvPr/>
          </p:nvCxnSpPr>
          <p:spPr>
            <a:xfrm>
              <a:off x="1425215" y="2411783"/>
              <a:ext cx="457200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6" name="Picture 2">
              <a:extLst>
                <a:ext uri="{FF2B5EF4-FFF2-40B4-BE49-F238E27FC236}">
                  <a16:creationId xmlns:a16="http://schemas.microsoft.com/office/drawing/2014/main" id="{4181E724-6BFB-BCFD-7464-C026348E16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702" y="2862800"/>
              <a:ext cx="353963" cy="3657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7" name="TextBox 12">
              <a:extLst>
                <a:ext uri="{FF2B5EF4-FFF2-40B4-BE49-F238E27FC236}">
                  <a16:creationId xmlns:a16="http://schemas.microsoft.com/office/drawing/2014/main" id="{AACDE05B-7E8A-3B36-65FA-D3756A3D46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712" y="3154517"/>
              <a:ext cx="12933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L7 Request Router</a:t>
              </a:r>
            </a:p>
          </p:txBody>
        </p: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006B0D76-8CBA-22E6-DCA7-794C478B6804}"/>
                </a:ext>
              </a:extLst>
            </p:cNvPr>
            <p:cNvCxnSpPr>
              <a:cxnSpLocks/>
            </p:cNvCxnSpPr>
            <p:nvPr/>
          </p:nvCxnSpPr>
          <p:spPr>
            <a:xfrm>
              <a:off x="2080448" y="5494675"/>
              <a:ext cx="274320" cy="5311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9" name="Graphic 10">
              <a:extLst>
                <a:ext uri="{FF2B5EF4-FFF2-40B4-BE49-F238E27FC236}">
                  <a16:creationId xmlns:a16="http://schemas.microsoft.com/office/drawing/2014/main" id="{1C5F5696-7564-7603-0D72-1171413B5F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2002" y="5318701"/>
              <a:ext cx="335398" cy="33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69391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58635</TotalTime>
  <Words>524</Words>
  <Application>Microsoft Macintosh PowerPoint</Application>
  <PresentationFormat>Widescreen</PresentationFormat>
  <Paragraphs>97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Amazon Ember</vt:lpstr>
      <vt:lpstr>Arial</vt:lpstr>
      <vt:lpstr>Calibri</vt:lpstr>
      <vt:lpstr>Calibri Light</vt:lpstr>
      <vt:lpstr>Office Theme</vt:lpstr>
      <vt:lpstr>PowerPoint Presentation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Serverless Web Hosting on AWS App Runner</dc:title>
  <dc:subject/>
  <dc:creator>Amazon Web Services</dc:creator>
  <cp:keywords/>
  <dc:description/>
  <cp:lastModifiedBy>Kate Brierley</cp:lastModifiedBy>
  <cp:revision>103</cp:revision>
  <dcterms:created xsi:type="dcterms:W3CDTF">2020-07-21T19:38:25Z</dcterms:created>
  <dcterms:modified xsi:type="dcterms:W3CDTF">2023-05-23T18:11:04Z</dcterms:modified>
  <cp:category/>
</cp:coreProperties>
</file>