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11"/>
  </p:notesMasterIdLst>
  <p:sldIdLst>
    <p:sldId id="256" r:id="rId3"/>
    <p:sldId id="459" r:id="rId4"/>
    <p:sldId id="464" r:id="rId5"/>
    <p:sldId id="455" r:id="rId6"/>
    <p:sldId id="463" r:id="rId7"/>
    <p:sldId id="460" r:id="rId8"/>
    <p:sldId id="461" r:id="rId9"/>
    <p:sldId id="462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E059F9E-C46A-B547-B2F2-24DE96B4FEB2}">
          <p14:sldIdLst>
            <p14:sldId id="256"/>
            <p14:sldId id="459"/>
            <p14:sldId id="464"/>
            <p14:sldId id="455"/>
            <p14:sldId id="463"/>
            <p14:sldId id="460"/>
            <p14:sldId id="461"/>
            <p14:sldId id="4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44">
          <p15:clr>
            <a:srgbClr val="A4A3A4"/>
          </p15:clr>
        </p15:guide>
        <p15:guide id="2" pos="1872">
          <p15:clr>
            <a:srgbClr val="A4A3A4"/>
          </p15:clr>
        </p15:guide>
        <p15:guide id="3" pos="4176">
          <p15:clr>
            <a:srgbClr val="A4A3A4"/>
          </p15:clr>
        </p15:guide>
        <p15:guide id="4" pos="5496">
          <p15:clr>
            <a:srgbClr val="A4A3A4"/>
          </p15:clr>
        </p15:guide>
        <p15:guide id="5" orient="horz" pos="1224">
          <p15:clr>
            <a:srgbClr val="A4A3A4"/>
          </p15:clr>
        </p15:guide>
        <p15:guide id="6" orient="horz" pos="3624">
          <p15:clr>
            <a:srgbClr val="A4A3A4"/>
          </p15:clr>
        </p15:guide>
        <p15:guide id="7" orient="horz" pos="20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12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CD5"/>
    <a:srgbClr val="B0084D"/>
    <a:srgbClr val="3F8624"/>
    <a:srgbClr val="FF5151"/>
    <a:srgbClr val="FF0000"/>
    <a:srgbClr val="161E2D"/>
    <a:srgbClr val="BF0816"/>
    <a:srgbClr val="4D27AA"/>
    <a:srgbClr val="BE1558"/>
    <a:srgbClr val="086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5539" autoAdjust="0"/>
  </p:normalViewPr>
  <p:slideViewPr>
    <p:cSldViewPr snapToGrid="0" snapToObjects="1">
      <p:cViewPr varScale="1">
        <p:scale>
          <a:sx n="125" d="100"/>
          <a:sy n="125" d="100"/>
        </p:scale>
        <p:origin x="1240" y="168"/>
      </p:cViewPr>
      <p:guideLst>
        <p:guide orient="horz" pos="744"/>
        <p:guide pos="1872"/>
        <p:guide pos="4176"/>
        <p:guide pos="5496"/>
        <p:guide orient="horz" pos="1224"/>
        <p:guide orient="horz" pos="3624"/>
        <p:guide orient="horz" pos="204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AB57746-A217-1840-9D27-1C9B611FF8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BC0457-C9C0-9A46-856C-A75642660D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E765C1-43CC-5C46-8694-A6B828DEC430}" type="datetimeFigureOut">
              <a:rPr lang="en-US"/>
              <a:pPr>
                <a:defRPr/>
              </a:pPr>
              <a:t>5/9/22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73DE939-5167-8149-9C39-EBF3DB40E6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8179A7E-0011-7C47-A00A-3553ADFC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921AA-9F8D-2644-BA51-99C00524A92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1767E-EE09-594B-90B8-F1B2D1E51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48E93DF-EC4A-7C45-AB6A-FC63BC432F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1178EA3-F808-FA40-ACC0-1278A8280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11710118" cy="64427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0D7CE37-E491-324E-9E5C-EA9CE0B3C94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40941" y="1175657"/>
            <a:ext cx="11710118" cy="472701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1741C3D-6573-D04D-8327-F3FD27013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853CCF-E44A-7A4E-AE6F-EA27A7428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9B592-7AC8-374D-948E-870AD03E23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91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-Services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5D3566-EC15-634D-A5DB-D8659E8B1D53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8DE337-0B3D-6D43-BEA0-8384F88079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157A59-ACB9-1842-BB99-2CA579ED66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36FC78C-5380-0C4F-B55D-5784A0E39E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15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EB10B3-8C08-7244-A574-BA85CB778D8C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1846D2-65E7-414B-9D6E-800D82E3AC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B97EB9-315B-4F45-BD49-D3EA943D5D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4ED66FF-6442-164E-A8B9-9F2B3D5541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812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FF7784A-AC38-A14C-8390-9F3D6CB22C2B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1F4C99-54C2-9541-8F43-762C964F1301}"/>
              </a:ext>
            </a:extLst>
          </p:cNvPr>
          <p:cNvSpPr/>
          <p:nvPr userDrawn="1"/>
        </p:nvSpPr>
        <p:spPr>
          <a:xfrm>
            <a:off x="98425" y="1009650"/>
            <a:ext cx="11999913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10370E-4F42-8241-BF9F-E9A72893EDA6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2F472C-8CA3-7949-8253-63E2F46D3462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72AB3EF-8D29-0347-A0F4-5A920F8D6324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0FB48715-5720-1948-9EBD-02110C7CC8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A4EE625E-37C6-1C46-B0B1-4B19B93D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6082003-9679-D141-ABE5-82062849F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D7BCC1A-A0BB-0640-8965-6C6C1F702B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909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only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FF7784A-AC38-A14C-8390-9F3D6CB22C2B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0FB48715-5720-1948-9EBD-02110C7CC8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A4EE625E-37C6-1C46-B0B1-4B19B93D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6082003-9679-D141-ABE5-82062849F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D7BCC1A-A0BB-0640-8965-6C6C1F702B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269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051C7E-3900-3D47-BA06-C45A775AC5C5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B0084D"/>
                </a:gs>
                <a:gs pos="100000">
                  <a:srgbClr val="FF4F8B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454FA6E-790E-7C4C-966D-83C8902198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CC4A03-B62A-784E-AE0D-901EE9D988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65EF509-8B07-CE4D-8A01-886CBEC22F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739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D487056-54C9-3C44-8A0E-E8A0308AD2EC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9FAB93-C1F2-A245-90B4-C96C9D1826D2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D628E-4994-3E4C-AFDD-4A6F01ABA79D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83B396-C225-9E4D-8732-D5FC98F01E48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5DB3A17-29D7-3A45-ACDB-C1245E165449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B0084D"/>
                </a:gs>
                <a:gs pos="100000">
                  <a:srgbClr val="FF4F8B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12AE10E-078F-804F-9AD5-CDE64C853C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C61EF44-FAE9-DD45-8F96-DC8C5F7E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89831FF-1E64-7F47-AED1-5435D3260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9F3A83-7C5F-024A-ACB0-D8E05C91F3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486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73C5A5-FEA2-6F41-A1B4-E8FDB998D47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C803519-78A0-504A-9275-ACBB41CB38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5AC00-CDDF-5B4F-9C39-818FE785A7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5C1199C-DD9A-8840-8C40-5C1700A033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597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C46AA92-8B71-8343-AF02-BAEECFD8F9E8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6A8FD4-AEDF-F246-ACD7-A4642BCCBDE8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DB7508-B76E-E744-9C55-928286936635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Storage Classes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7DB5F5-A7AF-224D-AD0A-3017FEAC6807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41A0A26-7D8D-E34A-A375-337900A8134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E8DD8F-3E33-DE49-A6C4-85510AAE5192}"/>
              </a:ext>
            </a:extLst>
          </p:cNvPr>
          <p:cNvSpPr txBox="1">
            <a:spLocks/>
          </p:cNvSpPr>
          <p:nvPr userDrawn="1"/>
        </p:nvSpPr>
        <p:spPr>
          <a:xfrm>
            <a:off x="241300" y="44196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4B1180FA-C20F-4340-836A-5B39546E4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C36B39B-C8BB-1E4F-AE97-CCC8E1E1F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9561806-0A51-0845-BCF2-FDBF57EBC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1453AD0-C527-4D41-A17C-ACD52DFA39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645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6512C27-F57D-C04D-8C2E-2FBCFAEFE9E8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E0B215-B435-A046-AB52-3AC5CD6CB093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3FCFCA-86E9-6843-BBC5-696B46773C55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90F07F7-0ACA-744C-8676-DDDFF0EDD79A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AB1F7AC-1D02-F24E-80FB-3513723974A8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4B1180FA-C20F-4340-836A-5B39546E4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92AA574-E6C0-5F4A-95E8-AD0E6FAEB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0CD372-3673-1243-8AAB-7892B0C31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91D39C1-0905-434B-8FB1-0EF0C46D9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72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source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AA13E0-81E6-A84C-8CBC-FD039ACB0210}"/>
              </a:ext>
            </a:extLst>
          </p:cNvPr>
          <p:cNvSpPr/>
          <p:nvPr userDrawn="1"/>
        </p:nvSpPr>
        <p:spPr>
          <a:xfrm>
            <a:off x="88900" y="1009650"/>
            <a:ext cx="11998325" cy="4913313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C60938-B1D7-7642-B1A2-9236489D4F1E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IoT Resources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42122E-0449-9146-A319-D11DF60C4F51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C2C7E85-0D8D-A349-9C99-2B876764A29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4B1180FA-C20F-4340-836A-5B39546E4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179090-2BF8-A648-A94F-F65CDE56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1AC4683-0655-824D-984F-6D6F02401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C08EC1-FFF0-734F-8CB3-9993368008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93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2" y="1175657"/>
            <a:ext cx="5669528" cy="472701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F448A3-D8C1-3340-A6A8-7D6328DF2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530" y="1175657"/>
            <a:ext cx="5669528" cy="472701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C76143-AA20-234A-985B-4D352DCBCE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D1084-FA3C-CF4D-985E-A785A9778A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6629C-DB39-B44B-9452-4DC450D43C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9743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source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E92D2A8-9BEA-3140-B788-F7EE0BD84F4C}"/>
              </a:ext>
            </a:extLst>
          </p:cNvPr>
          <p:cNvSpPr/>
          <p:nvPr userDrawn="1"/>
        </p:nvSpPr>
        <p:spPr>
          <a:xfrm>
            <a:off x="88900" y="1009650"/>
            <a:ext cx="11998325" cy="4913313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DE121C-6773-A942-87BC-F4D427316A91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IoT Things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0F07151-3D39-D647-9EC4-468CD7515165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758A11D-69A8-0C48-B5B1-2F07EB49825B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4B1180FA-C20F-4340-836A-5B39546E4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A109E5-00EC-0C48-88D5-8DB6E121F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CF4ABF7-5F88-5F49-A807-D8EC1B535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A537F3-FCA7-DB4F-9935-02E4F255C3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96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734F41-1E91-BB44-8DB4-8C7590A467B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80C93F2-B6C0-1548-80B6-873E025ACF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05EE66-64AB-3543-9999-FEB04B8031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5DF6061-9DB1-1C49-8AE2-6BB88B0B53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29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F773F9-4F99-D942-BEBB-1593505C68C1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F5CCA0-0690-374D-8772-DEF02BD7F540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C98EB3-F74A-FD47-AF5D-6FDD457384E6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EDFC34-7FFC-F543-BA55-50C9C7C48B26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97EA81C-3417-9A44-BB8E-31157C34FEB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62A62E79-E4B4-554D-B049-F72881B22B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EADCE8C-3ABA-AE42-84E7-D609EB1CC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B386F79-C61B-D748-960B-1CF6BBC37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714928-2F33-0441-8A32-6074904A16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48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nces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F41C06-25C4-FE46-A47C-4B60AE628A89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499298-BDCA-EC42-BE59-1F8672E52526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1EB6ED-D795-1747-A446-1C4C0434D810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Instances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119F-F6F8-D44F-8ABE-419D35451573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B257808-C612-7942-9E1F-FF677A089C7C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1C8E2B8-601E-1A45-AFD4-63CA944F4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44DCD15-B380-DB4C-8E19-347B4E96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290404-126F-DF47-A1A5-EBA27C6C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FD57328-1C9D-9749-A1E2-0B81063838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58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instances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F41C06-25C4-FE46-A47C-4B60AE628A89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499298-BDCA-EC42-BE59-1F8672E52526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119F-F6F8-D44F-8ABE-419D35451573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B257808-C612-7942-9E1F-FF677A089C7C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1C8E2B8-601E-1A45-AFD4-63CA944F4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44DCD15-B380-DB4C-8E19-347B4E96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290404-126F-DF47-A1A5-EBA27C6C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FD57328-1C9D-9749-A1E2-0B81063838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6272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_Instances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F41C06-25C4-FE46-A47C-4B60AE628A89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499298-BDCA-EC42-BE59-1F8672E52526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1EB6ED-D795-1747-A446-1C4C0434D810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119F-F6F8-D44F-8ABE-419D35451573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B257808-C612-7942-9E1F-FF677A089C7C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1C8E2B8-601E-1A45-AFD4-63CA944F4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44DCD15-B380-DB4C-8E19-347B4E96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290404-126F-DF47-A1A5-EBA27C6C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FD57328-1C9D-9749-A1E2-0B81063838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489E1A-1BF1-F242-86E2-9807F29A1BEB}"/>
              </a:ext>
            </a:extLst>
          </p:cNvPr>
          <p:cNvSpPr txBox="1">
            <a:spLocks/>
          </p:cNvSpPr>
          <p:nvPr userDrawn="1"/>
        </p:nvSpPr>
        <p:spPr>
          <a:xfrm>
            <a:off x="241300" y="4049487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Instances</a:t>
            </a:r>
          </a:p>
        </p:txBody>
      </p:sp>
    </p:spTree>
    <p:extLst>
      <p:ext uri="{BB962C8B-B14F-4D97-AF65-F5344CB8AC3E}">
        <p14:creationId xmlns:p14="http://schemas.microsoft.com/office/powerpoint/2010/main" val="547568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ances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830441-BCA4-7845-BC42-2CFD006BD506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1C4367-4151-334E-8948-D3D5108917A1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4B04B2-C31D-D746-8BC0-1E691BFDC0C9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Instances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4C16EB-FA29-E443-AD51-B6FFB0E81550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35DB79A-F452-6940-9DCA-FEA83968B82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0AF621C-45E3-0E42-8926-238993FA7FF9}"/>
              </a:ext>
            </a:extLst>
          </p:cNvPr>
          <p:cNvSpPr txBox="1">
            <a:spLocks/>
          </p:cNvSpPr>
          <p:nvPr userDrawn="1"/>
        </p:nvSpPr>
        <p:spPr>
          <a:xfrm>
            <a:off x="4373563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551C6C8-FD7A-0243-9615-7FBD350BBBC2}"/>
              </a:ext>
            </a:extLst>
          </p:cNvPr>
          <p:cNvCxnSpPr>
            <a:cxnSpLocks/>
          </p:cNvCxnSpPr>
          <p:nvPr userDrawn="1"/>
        </p:nvCxnSpPr>
        <p:spPr>
          <a:xfrm>
            <a:off x="4238625" y="1009650"/>
            <a:ext cx="0" cy="155733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A1A6672-62F3-DB4D-9C6B-AFFAF2D92B6B}"/>
              </a:ext>
            </a:extLst>
          </p:cNvPr>
          <p:cNvCxnSpPr>
            <a:cxnSpLocks/>
          </p:cNvCxnSpPr>
          <p:nvPr userDrawn="1"/>
        </p:nvCxnSpPr>
        <p:spPr>
          <a:xfrm>
            <a:off x="6249988" y="1009650"/>
            <a:ext cx="0" cy="155733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1C8E2B8-601E-1A45-AFD4-63CA944F4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2DEE79C-B149-3C46-AB26-DFEFDBA9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DBE60530-CFB3-634D-A8F4-17F4D6E69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7788FC-795C-C24D-8408-2E6486DBDD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386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87C9EBA-6CEA-D94E-918D-9DD6990AE6A3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100000">
                  <a:srgbClr val="FF5252"/>
                </a:gs>
                <a:gs pos="0">
                  <a:srgbClr val="BF081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8D557B-A3FE-2945-B68A-1480F048C0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A7EDCE-D77D-1144-B1A2-C2B488232F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892955-F219-FF47-A3BD-53862D98EF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51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E300FE-0BEC-454E-9226-4BF426763D48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2F67B6-6C8E-C641-86AA-C2F4428DDFA6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BDD403-20C7-4B41-9D7D-4F367D174F23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71A8823-AC99-5D48-BD49-9E36441E3815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B803129-AEB7-3747-880F-67B9DA5EADC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100000">
                  <a:srgbClr val="FF5252"/>
                </a:gs>
                <a:gs pos="0">
                  <a:srgbClr val="BF081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4B9127-FC3D-9845-AB17-D6D8304C65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080959F-4D89-D246-A614-5BFD0B347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A329EC9-9C15-2D48-8B8F-7821AFFE6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023703A-434C-7646-A197-6D78904942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1814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9CC7A7B-72BF-2148-B160-EA5B32411469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2AE20C-635D-E14A-A372-4E3602D71AB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97D0A2D-64F5-4A4D-8007-39B104892D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79F879-2CC0-064B-A28D-7FB9602B6D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82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-col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2" y="2273592"/>
            <a:ext cx="5669528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F448A3-D8C1-3340-A6A8-7D6328DF2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530" y="2273592"/>
            <a:ext cx="5669528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45D864-C914-0941-B538-011AA5B9A179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240942" y="1149398"/>
            <a:ext cx="11710116" cy="98420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8FFCDB-B2D0-184B-A70A-C0978A88FD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8E6E56-AFB9-4C44-89C0-AC21791053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60CDD-B3D5-E348-BF72-7770344457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167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0783BA-5DA2-994D-A7B2-8BDAECAFA190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EAF9B0-BE56-6748-B94F-D6A648A817D0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90A3CE-0CBA-E54C-B9E6-033E9469194E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471B9F-0CD6-C044-9881-BAE1BF200229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EA737E2-E92D-E84A-8C9E-5B00074EEFC1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ED6FDA10-67FD-9241-9D4E-DBA923DCB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C0BEE6B-6661-1E4E-AB44-731287CB8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4732D5F-9178-8347-B692-27B818018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AD092F9-1B6F-C846-8525-4CF91EB426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958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68BC1B-296F-5148-86CC-831AA7621E8E}"/>
              </a:ext>
            </a:extLst>
          </p:cNvPr>
          <p:cNvSpPr/>
          <p:nvPr userDrawn="1"/>
        </p:nvSpPr>
        <p:spPr>
          <a:xfrm>
            <a:off x="88900" y="1009650"/>
            <a:ext cx="11998325" cy="4913313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40F516-D969-6E4E-BF93-CCA70344A631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DFF49B2-D892-0D45-AB42-3AAD67C3E792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0370AE6-5FDC-E344-AF35-B06C2A21DEA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ED6FDA10-67FD-9241-9D4E-DBA923DCB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F65988-7E19-7E49-94B6-681399541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702A8B3-73DF-014A-B78C-6B03CCD17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FDEDA11-3C76-0B41-ADFF-67A693FE0A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8044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FBE0FF0-DD9B-4D4C-8D49-958F9D7B538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067F68"/>
                </a:gs>
                <a:gs pos="100000">
                  <a:srgbClr val="16BF9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C5D109-88C0-0248-97EC-13091E9BE5C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A6B858-707F-624C-A6C3-3725545FBD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B30A882-BD2A-3B42-A8A9-09F37FAE5F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61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_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E2F0230-E8CE-DC44-BE47-8907F62C997D}"/>
              </a:ext>
            </a:extLst>
          </p:cNvPr>
          <p:cNvSpPr/>
          <p:nvPr userDrawn="1"/>
        </p:nvSpPr>
        <p:spPr>
          <a:xfrm>
            <a:off x="88900" y="1009650"/>
            <a:ext cx="11998325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8B11CB-640D-E043-BAF5-A0C13F493AD5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Service Icons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3AE031-14EA-8D40-9418-E068CFCCEE63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C3153ED-10FE-2541-95D5-3FFD37931226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014E3DB-720E-E740-82E3-A1F043489F17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067F68"/>
                </a:gs>
                <a:gs pos="100000">
                  <a:srgbClr val="16BF9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1ACC603-6326-454F-8DB6-8BB023F9A0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14F1D38-6199-4049-AD57-7C8780C33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939A7DC-F345-8942-A0FA-05AA6E73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CF9B9E1-2A2B-0B4F-8AE1-EDAC513736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4968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ABE0FF-BF8E-FE44-8BDA-8409E07BCCD2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100000">
                  <a:srgbClr val="FF5252"/>
                </a:gs>
                <a:gs pos="0">
                  <a:srgbClr val="BF081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87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D8054E3-407D-A945-A989-C467761F4CAA}"/>
              </a:ext>
            </a:extLst>
          </p:cNvPr>
          <p:cNvCxnSpPr>
            <a:cxnSpLocks/>
          </p:cNvCxnSpPr>
          <p:nvPr userDrawn="1"/>
        </p:nvCxnSpPr>
        <p:spPr>
          <a:xfrm>
            <a:off x="317500" y="4429125"/>
            <a:ext cx="623888" cy="0"/>
          </a:xfrm>
          <a:prstGeom prst="straightConnector1">
            <a:avLst/>
          </a:prstGeom>
          <a:ln w="25400" cap="sq">
            <a:solidFill>
              <a:srgbClr val="FF9900"/>
            </a:solidFill>
            <a:miter lim="800000"/>
            <a:tailEnd type="arrow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76" y="1472540"/>
            <a:ext cx="9650116" cy="2595563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2A6CFD-C467-C34F-84AB-0F24ADA4B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550" y="4289067"/>
            <a:ext cx="8827042" cy="37981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A56CC-D6BC-4144-9E21-B2E281EF13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90613" y="6249988"/>
            <a:ext cx="4462462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A8925-7841-9946-AC16-5C8989B68B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058FD55-336A-5A48-A65B-1A6E542D60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6397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6CFDB4-BF0F-1547-857E-0CCD3E9EB72F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207C19A-10F2-DC4C-A114-BD06DDA4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11710118" cy="64427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D0C80C-70EB-F045-A185-EC4DF4892D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90613" y="6249988"/>
            <a:ext cx="4462462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146D00-8894-F344-AC9F-B050399C8C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1B3F3-60E0-6745-9FE6-9C4771689A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163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341D3-C5F2-B347-979A-C1C1EFA17719}"/>
              </a:ext>
            </a:extLst>
          </p:cNvPr>
          <p:cNvSpPr/>
          <p:nvPr userDrawn="1"/>
        </p:nvSpPr>
        <p:spPr>
          <a:xfrm>
            <a:off x="0" y="1009650"/>
            <a:ext cx="12192000" cy="1557338"/>
          </a:xfrm>
          <a:prstGeom prst="rect">
            <a:avLst/>
          </a:prstGeom>
          <a:solidFill>
            <a:srgbClr val="232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FA3356-BA6E-174A-8B96-E2F528274AEA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</a:rPr>
              <a:t>General Services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F037FC-94E4-3441-8343-5589F9BD92FD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E148241-A694-C242-A0DF-FFF3D553B5C3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EBD4A5C-EB82-9047-982F-EF05C5333DB1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7E2AA1-D28E-9D46-A6F6-00A2AED59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0CF80B5E-C510-0141-968B-86F24570A5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5FB17E-2688-4B43-8872-969B0783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0613" y="6249988"/>
            <a:ext cx="4462462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811E03E-DF71-2846-8EA0-0A87029C9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CCE4F8-15EC-D046-B42F-5C756A89C5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8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three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3" y="1175657"/>
            <a:ext cx="3602396" cy="472701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5B9F079-07D6-E944-8B84-A221C329825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4802" y="1175657"/>
            <a:ext cx="3602396" cy="472701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A18462-CDE2-4F4B-A61B-CD6DACFCAE0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26793" y="1175657"/>
            <a:ext cx="3602396" cy="472701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D85091-90EE-B541-AE9F-FB0EB0E0F48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3690C6-D7A1-5047-8A9F-2AC81399EEE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B835-43D6-F94A-8401-3FEC4A18EE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93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-three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3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5B9F079-07D6-E944-8B84-A221C329825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4802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A18462-CDE2-4F4B-A61B-CD6DACFCAE0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26793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075C3DB-0EE3-BA43-8B55-7C47D3172461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240942" y="1149398"/>
            <a:ext cx="11710116" cy="98420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F313970-EA94-F74E-B909-52184BCE8D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F9F29E-27F2-B04A-A131-CE776307562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DA37B-B9A9-8947-B9C5-A7183EC37F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61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5274BF-3829-D24D-BB45-67B2DEED76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6AD46A9-9581-D540-AA79-345601FA5D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7CDC3-FDDA-584B-8A00-88B0260C02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4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301F95D-465F-2945-9E09-3DB85C63C1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CDA7B2F-E81E-4A44-9F5F-A7AFF9D700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6E29F-FFC1-2C49-8243-4EDCBA2AC9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67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egory_Squ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1DB949-1463-2A4C-B301-63F1602C50E3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CAC41FC-8492-FD42-A45A-1DF0B10E10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6A122A-D83B-6B4B-9C9F-4A4D8480E2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09C12A2-65EF-FD4D-A54C-5FC8D1359E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2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-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8DBF48-0EFD-7E4F-AAF0-AB1C4877B680}"/>
              </a:ext>
            </a:extLst>
          </p:cNvPr>
          <p:cNvSpPr/>
          <p:nvPr userDrawn="1"/>
        </p:nvSpPr>
        <p:spPr>
          <a:xfrm>
            <a:off x="0" y="1009650"/>
            <a:ext cx="12192000" cy="1557338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388B4C-0BAF-3342-B4C4-F8F3835171BA}"/>
              </a:ext>
            </a:extLst>
          </p:cNvPr>
          <p:cNvSpPr txBox="1">
            <a:spLocks/>
          </p:cNvSpPr>
          <p:nvPr userDrawn="1"/>
        </p:nvSpPr>
        <p:spPr>
          <a:xfrm>
            <a:off x="241300" y="1465263"/>
            <a:ext cx="1905000" cy="6445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General Services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89A14A-BBCF-BC41-8E4A-D55A4B8E1B3D}"/>
              </a:ext>
            </a:extLst>
          </p:cNvPr>
          <p:cNvSpPr txBox="1">
            <a:spLocks/>
          </p:cNvSpPr>
          <p:nvPr userDrawn="1"/>
        </p:nvSpPr>
        <p:spPr>
          <a:xfrm>
            <a:off x="241300" y="2844800"/>
            <a:ext cx="1905000" cy="6429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1600" dirty="0"/>
              <a:t>Resource Icons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13BDA1A-1CBB-8E43-A453-55D625CBA08B}"/>
              </a:ext>
            </a:extLst>
          </p:cNvPr>
          <p:cNvCxnSpPr/>
          <p:nvPr userDrawn="1"/>
        </p:nvCxnSpPr>
        <p:spPr>
          <a:xfrm>
            <a:off x="2225675" y="1009650"/>
            <a:ext cx="0" cy="4913313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DE7E60F-0E8F-E845-A30E-6D51DFDCF24C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06F1EA21-81DA-5A4B-9469-25634A5307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51A346F-D391-644D-B9B5-43708DD84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2133C68-E859-C34E-BFD3-94DFBAD88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BCD9E6-DD9F-CF4C-A723-FB790C21F7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94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11C473C-44BA-054B-B271-D3751D073C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41300" y="365125"/>
            <a:ext cx="11709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604AFDB-588D-E24E-89EC-AD90383CE4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41300" y="1176338"/>
            <a:ext cx="11709400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FC540-A845-044F-9D08-8CCD18A3A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613" y="6249988"/>
            <a:ext cx="4462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19088-B55D-A741-B8EF-198428D1B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5900" y="624998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6DA806-159D-F049-A422-2847A28E70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0" name="Graphic 7">
            <a:extLst>
              <a:ext uri="{FF2B5EF4-FFF2-40B4-BE49-F238E27FC236}">
                <a16:creationId xmlns:a16="http://schemas.microsoft.com/office/drawing/2014/main" id="{270E387F-0299-C54E-B0C6-72E0903F7C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6238875"/>
            <a:ext cx="5857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B14B325-37EE-2D47-9D73-848E4457D5C0}"/>
              </a:ext>
            </a:extLst>
          </p:cNvPr>
          <p:cNvCxnSpPr>
            <a:cxnSpLocks/>
          </p:cNvCxnSpPr>
          <p:nvPr userDrawn="1"/>
        </p:nvCxnSpPr>
        <p:spPr>
          <a:xfrm>
            <a:off x="280988" y="6070600"/>
            <a:ext cx="11669712" cy="0"/>
          </a:xfrm>
          <a:prstGeom prst="line">
            <a:avLst/>
          </a:prstGeom>
          <a:ln w="28575">
            <a:solidFill>
              <a:srgbClr val="EAED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814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  <p:sldLayoutId id="2147483798" r:id="rId20"/>
    <p:sldLayoutId id="2147483799" r:id="rId21"/>
    <p:sldLayoutId id="2147483800" r:id="rId22"/>
    <p:sldLayoutId id="2147483801" r:id="rId23"/>
    <p:sldLayoutId id="2147483815" r:id="rId24"/>
    <p:sldLayoutId id="2147483813" r:id="rId25"/>
    <p:sldLayoutId id="2147483802" r:id="rId26"/>
    <p:sldLayoutId id="2147483803" r:id="rId27"/>
    <p:sldLayoutId id="2147483804" r:id="rId28"/>
    <p:sldLayoutId id="2147483805" r:id="rId29"/>
    <p:sldLayoutId id="2147483806" r:id="rId30"/>
    <p:sldLayoutId id="2147483807" r:id="rId31"/>
    <p:sldLayoutId id="2147483808" r:id="rId32"/>
    <p:sldLayoutId id="2147483809" r:id="rId33"/>
    <p:sldLayoutId id="2147483817" r:id="rId34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rgbClr val="161E2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61E2D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400" kern="1200">
          <a:solidFill>
            <a:srgbClr val="161E2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rgbClr val="161E2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rgbClr val="161E2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161E2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6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Placeholder 1">
            <a:extLst>
              <a:ext uri="{FF2B5EF4-FFF2-40B4-BE49-F238E27FC236}">
                <a16:creationId xmlns:a16="http://schemas.microsoft.com/office/drawing/2014/main" id="{B1A3942D-1AFD-6643-9EF9-A7EDC1B614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41300" y="365125"/>
            <a:ext cx="11709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2771" name="Text Placeholder 2">
            <a:extLst>
              <a:ext uri="{FF2B5EF4-FFF2-40B4-BE49-F238E27FC236}">
                <a16:creationId xmlns:a16="http://schemas.microsoft.com/office/drawing/2014/main" id="{F18769AE-E149-8245-9CDD-EFE62AC778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41300" y="1176338"/>
            <a:ext cx="11709400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pic>
        <p:nvPicPr>
          <p:cNvPr id="32772" name="Picture 9">
            <a:extLst>
              <a:ext uri="{FF2B5EF4-FFF2-40B4-BE49-F238E27FC236}">
                <a16:creationId xmlns:a16="http://schemas.microsoft.com/office/drawing/2014/main" id="{5D7ED5E0-45B4-E34D-9338-E67C4E384D5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6235700"/>
            <a:ext cx="58578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D8E3F11-A3CF-3541-AB3B-A9598B489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5900" y="624998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1736118-7C22-AC4B-89A0-1C2A0C6817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0659FC0-6F4E-4743-AB20-9E5DB79D9BB3}"/>
              </a:ext>
            </a:extLst>
          </p:cNvPr>
          <p:cNvCxnSpPr>
            <a:cxnSpLocks/>
          </p:cNvCxnSpPr>
          <p:nvPr userDrawn="1"/>
        </p:nvCxnSpPr>
        <p:spPr>
          <a:xfrm>
            <a:off x="280988" y="6070600"/>
            <a:ext cx="11669712" cy="0"/>
          </a:xfrm>
          <a:prstGeom prst="line">
            <a:avLst/>
          </a:prstGeom>
          <a:ln w="28575">
            <a:solidFill>
              <a:srgbClr val="272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649ED-92BB-804A-A4D2-48960466F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4275" y="6229350"/>
            <a:ext cx="5729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2022, Amazon Web Services, Inc. or its affiliates.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1.png"/><Relationship Id="rId3" Type="http://schemas.openxmlformats.org/officeDocument/2006/relationships/image" Target="../media/image4.sv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8.svg"/><Relationship Id="rId15" Type="http://schemas.openxmlformats.org/officeDocument/2006/relationships/image" Target="../media/image23.png"/><Relationship Id="rId10" Type="http://schemas.openxmlformats.org/officeDocument/2006/relationships/image" Target="../media/image6.svg"/><Relationship Id="rId4" Type="http://schemas.openxmlformats.org/officeDocument/2006/relationships/image" Target="../media/image7.png"/><Relationship Id="rId9" Type="http://schemas.openxmlformats.org/officeDocument/2006/relationships/image" Target="../media/image5.png"/><Relationship Id="rId14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8.svg"/><Relationship Id="rId5" Type="http://schemas.openxmlformats.org/officeDocument/2006/relationships/image" Target="../media/image6.sv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30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29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28.png"/><Relationship Id="rId5" Type="http://schemas.openxmlformats.org/officeDocument/2006/relationships/image" Target="../media/image6.svg"/><Relationship Id="rId10" Type="http://schemas.openxmlformats.org/officeDocument/2006/relationships/image" Target="../media/image27.svg"/><Relationship Id="rId4" Type="http://schemas.openxmlformats.org/officeDocument/2006/relationships/image" Target="../media/image5.png"/><Relationship Id="rId9" Type="http://schemas.openxmlformats.org/officeDocument/2006/relationships/image" Target="../media/image26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29.sv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27.sv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16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29.sv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27.sv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16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4">
            <a:extLst>
              <a:ext uri="{FF2B5EF4-FFF2-40B4-BE49-F238E27FC236}">
                <a16:creationId xmlns:a16="http://schemas.microsoft.com/office/drawing/2014/main" id="{4E2A3DCA-3526-ED48-BE0F-AEC29BAD0B8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1473200"/>
            <a:ext cx="9650413" cy="2595563"/>
          </a:xfrm>
        </p:spPr>
        <p:txBody>
          <a:bodyPr/>
          <a:lstStyle/>
          <a:p>
            <a:pPr eaLnBrk="1" hangingPunct="1"/>
            <a:br>
              <a:rPr lang="en-US" altLang="en-US" dirty="0"/>
            </a:br>
            <a:r>
              <a:rPr lang="en-US" altLang="en-US" dirty="0"/>
              <a:t>Diagram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1E73EEA-03FA-8F40-9442-4B1A82AAC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613" y="4289425"/>
            <a:ext cx="8826500" cy="37941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09/05/2022</a:t>
            </a:r>
          </a:p>
        </p:txBody>
      </p:sp>
      <p:sp>
        <p:nvSpPr>
          <p:cNvPr id="37891" name="Footer Placeholder 3">
            <a:extLst>
              <a:ext uri="{FF2B5EF4-FFF2-40B4-BE49-F238E27FC236}">
                <a16:creationId xmlns:a16="http://schemas.microsoft.com/office/drawing/2014/main" id="{6C55D174-A357-2A4D-9BA3-0C69C9DFEE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37892" name="Slide Number Placeholder 6">
            <a:extLst>
              <a:ext uri="{FF2B5EF4-FFF2-40B4-BE49-F238E27FC236}">
                <a16:creationId xmlns:a16="http://schemas.microsoft.com/office/drawing/2014/main" id="{8810AC8B-D51F-1C41-B470-2716531C6F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9ECAB34-B7E6-C04B-8946-0FBE75C4266F}" type="slidenum">
              <a:rPr lang="en-US" altLang="en-US" smtClean="0">
                <a:solidFill>
                  <a:schemeClr val="bg1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7CEA292-33AB-482E-A35A-02E0B962480C}"/>
              </a:ext>
            </a:extLst>
          </p:cNvPr>
          <p:cNvSpPr/>
          <p:nvPr/>
        </p:nvSpPr>
        <p:spPr>
          <a:xfrm>
            <a:off x="1597475" y="2872343"/>
            <a:ext cx="1296000" cy="1188000"/>
          </a:xfrm>
          <a:prstGeom prst="rect">
            <a:avLst/>
          </a:prstGeom>
          <a:solidFill>
            <a:srgbClr val="007CBC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36000" rIns="36000" bIns="360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Private subnet</a:t>
            </a:r>
          </a:p>
        </p:txBody>
      </p:sp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1 - Figure 1 -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Private Link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C5C454-E4BB-4572-B844-547D3D72B187}"/>
              </a:ext>
            </a:extLst>
          </p:cNvPr>
          <p:cNvSpPr/>
          <p:nvPr/>
        </p:nvSpPr>
        <p:spPr bwMode="auto">
          <a:xfrm>
            <a:off x="650631" y="1258701"/>
            <a:ext cx="7560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245716C6-4351-41EB-ABD4-14C7B52CA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BF02725-6EF7-44E0-8520-CF7CB34EA2B2}"/>
              </a:ext>
            </a:extLst>
          </p:cNvPr>
          <p:cNvSpPr/>
          <p:nvPr/>
        </p:nvSpPr>
        <p:spPr>
          <a:xfrm>
            <a:off x="805475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0436E5B3-9CDB-4EB6-907B-00FD85A17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475" y="1648507"/>
            <a:ext cx="360000" cy="360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6E1CAAE-0B96-4DE8-8CFB-F87DEFAAB5E3}"/>
              </a:ext>
            </a:extLst>
          </p:cNvPr>
          <p:cNvSpPr/>
          <p:nvPr/>
        </p:nvSpPr>
        <p:spPr>
          <a:xfrm>
            <a:off x="5233856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account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53F1C850-BFDB-44FC-9869-ABD9F30769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3856" y="1648507"/>
            <a:ext cx="360000" cy="36000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5D1A314-C374-4ADC-8C7D-BE2905A5073D}"/>
              </a:ext>
            </a:extLst>
          </p:cNvPr>
          <p:cNvGrpSpPr/>
          <p:nvPr/>
        </p:nvGrpSpPr>
        <p:grpSpPr>
          <a:xfrm>
            <a:off x="1525473" y="2283792"/>
            <a:ext cx="2088000" cy="3420000"/>
            <a:chOff x="1638788" y="1702546"/>
            <a:chExt cx="1490080" cy="34200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336EE31-B09D-42C0-B19A-5BEB3524116A}"/>
                </a:ext>
              </a:extLst>
            </p:cNvPr>
            <p:cNvSpPr/>
            <p:nvPr/>
          </p:nvSpPr>
          <p:spPr>
            <a:xfrm>
              <a:off x="1638788" y="1702546"/>
              <a:ext cx="1490080" cy="342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B062A37-5D4F-4EAD-A5FC-E78D6E7AA2DD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9"/>
              <a:ext cx="256910" cy="360000"/>
            </a:xfrm>
            <a:prstGeom prst="rect">
              <a:avLst/>
            </a:prstGeom>
          </p:spPr>
        </p:pic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BBA5E404-8F93-48FD-BEA4-E69808FFB0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3351007"/>
            <a:ext cx="612000" cy="612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1334EC46-BE12-4996-A1DC-31D2356AD3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97475" y="2872343"/>
            <a:ext cx="360000" cy="360000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91E95649-1559-4789-BBCF-B7C2E708C2B5}"/>
              </a:ext>
            </a:extLst>
          </p:cNvPr>
          <p:cNvSpPr/>
          <p:nvPr/>
        </p:nvSpPr>
        <p:spPr>
          <a:xfrm>
            <a:off x="1561475" y="2656570"/>
            <a:ext cx="1368000" cy="1440000"/>
          </a:xfrm>
          <a:prstGeom prst="rect">
            <a:avLst/>
          </a:prstGeom>
          <a:noFill/>
          <a:ln w="12700">
            <a:solidFill>
              <a:srgbClr val="5B9C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 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0ECCF8F-2B6A-45C7-A274-FCF4AB9985D3}"/>
              </a:ext>
            </a:extLst>
          </p:cNvPr>
          <p:cNvSpPr/>
          <p:nvPr/>
        </p:nvSpPr>
        <p:spPr>
          <a:xfrm>
            <a:off x="1597475" y="4404616"/>
            <a:ext cx="1296000" cy="1188000"/>
          </a:xfrm>
          <a:prstGeom prst="rect">
            <a:avLst/>
          </a:prstGeom>
          <a:solidFill>
            <a:srgbClr val="007CBC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36000" rIns="36000" bIns="360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Private subnet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7C3B0C23-146D-4CD6-9738-FDCD56178C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4883280"/>
            <a:ext cx="612000" cy="612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4C46036E-E892-425C-B442-D199CF21A9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97475" y="4404616"/>
            <a:ext cx="360000" cy="360000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ED463EF0-BE78-4450-855A-964D2754AF0A}"/>
              </a:ext>
            </a:extLst>
          </p:cNvPr>
          <p:cNvSpPr/>
          <p:nvPr/>
        </p:nvSpPr>
        <p:spPr>
          <a:xfrm>
            <a:off x="1561475" y="4188843"/>
            <a:ext cx="1368000" cy="1440000"/>
          </a:xfrm>
          <a:prstGeom prst="rect">
            <a:avLst/>
          </a:prstGeom>
          <a:noFill/>
          <a:ln w="12700">
            <a:solidFill>
              <a:srgbClr val="5B9C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 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C12AD42-DE40-422A-B1EC-1535239CAF9C}"/>
              </a:ext>
            </a:extLst>
          </p:cNvPr>
          <p:cNvSpPr/>
          <p:nvPr/>
        </p:nvSpPr>
        <p:spPr>
          <a:xfrm>
            <a:off x="6025856" y="2872343"/>
            <a:ext cx="1296000" cy="1188000"/>
          </a:xfrm>
          <a:prstGeom prst="rect">
            <a:avLst/>
          </a:prstGeom>
          <a:solidFill>
            <a:srgbClr val="007CBC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36000" rIns="36000" bIns="360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Private subnet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1A9D1DE-0B06-4ADF-8D05-01CB8804AFF1}"/>
              </a:ext>
            </a:extLst>
          </p:cNvPr>
          <p:cNvGrpSpPr/>
          <p:nvPr/>
        </p:nvGrpSpPr>
        <p:grpSpPr>
          <a:xfrm>
            <a:off x="5953856" y="2283792"/>
            <a:ext cx="1440000" cy="3420000"/>
            <a:chOff x="1638789" y="1702546"/>
            <a:chExt cx="1440000" cy="3420000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FFB76A99-9F9C-47DB-B6E8-38FE8739CCE9}"/>
                </a:ext>
              </a:extLst>
            </p:cNvPr>
            <p:cNvSpPr/>
            <p:nvPr/>
          </p:nvSpPr>
          <p:spPr>
            <a:xfrm>
              <a:off x="1638789" y="1702546"/>
              <a:ext cx="1440000" cy="342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83" name="Graphic 82">
              <a:extLst>
                <a:ext uri="{FF2B5EF4-FFF2-40B4-BE49-F238E27FC236}">
                  <a16:creationId xmlns:a16="http://schemas.microsoft.com/office/drawing/2014/main" id="{D8A6FBFB-49C5-46A7-9B5E-B1CF8A706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pic>
        <p:nvPicPr>
          <p:cNvPr id="84" name="Picture 83">
            <a:extLst>
              <a:ext uri="{FF2B5EF4-FFF2-40B4-BE49-F238E27FC236}">
                <a16:creationId xmlns:a16="http://schemas.microsoft.com/office/drawing/2014/main" id="{3DE06E7C-EA80-4172-9B6F-828D48279B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5043" y="3351007"/>
            <a:ext cx="612000" cy="6120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15B6F37-1803-4197-B36E-20E0B175C6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25856" y="2872343"/>
            <a:ext cx="360000" cy="360000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4DB99BE9-CDF6-4F1A-8DAD-EA50E77C0431}"/>
              </a:ext>
            </a:extLst>
          </p:cNvPr>
          <p:cNvSpPr/>
          <p:nvPr/>
        </p:nvSpPr>
        <p:spPr>
          <a:xfrm>
            <a:off x="5989856" y="2656570"/>
            <a:ext cx="1368000" cy="1440000"/>
          </a:xfrm>
          <a:prstGeom prst="rect">
            <a:avLst/>
          </a:prstGeom>
          <a:noFill/>
          <a:ln w="12700">
            <a:solidFill>
              <a:srgbClr val="5B9C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 1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C2CC178-D8A2-4609-BF6A-0DF9149A1486}"/>
              </a:ext>
            </a:extLst>
          </p:cNvPr>
          <p:cNvSpPr/>
          <p:nvPr/>
        </p:nvSpPr>
        <p:spPr>
          <a:xfrm>
            <a:off x="6025856" y="4404616"/>
            <a:ext cx="1296000" cy="1188000"/>
          </a:xfrm>
          <a:prstGeom prst="rect">
            <a:avLst/>
          </a:prstGeom>
          <a:solidFill>
            <a:srgbClr val="007CBC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36000" rIns="36000" bIns="360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Private subnet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088D59DC-5196-41F0-B644-172862259A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5043" y="4883280"/>
            <a:ext cx="612000" cy="6120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2283B48E-44A4-4289-845E-4CF7F96088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25856" y="4404616"/>
            <a:ext cx="360000" cy="360000"/>
          </a:xfrm>
          <a:prstGeom prst="rect">
            <a:avLst/>
          </a:prstGeom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03619C63-AFF1-4F4F-B802-5E47C651F948}"/>
              </a:ext>
            </a:extLst>
          </p:cNvPr>
          <p:cNvSpPr/>
          <p:nvPr/>
        </p:nvSpPr>
        <p:spPr>
          <a:xfrm>
            <a:off x="5989856" y="4188843"/>
            <a:ext cx="1368000" cy="1440000"/>
          </a:xfrm>
          <a:prstGeom prst="rect">
            <a:avLst/>
          </a:prstGeom>
          <a:noFill/>
          <a:ln w="12700">
            <a:solidFill>
              <a:srgbClr val="5B9C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ln w="0"/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 2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696199-A553-4612-A78F-48700901E65C}"/>
              </a:ext>
            </a:extLst>
          </p:cNvPr>
          <p:cNvGrpSpPr/>
          <p:nvPr/>
        </p:nvGrpSpPr>
        <p:grpSpPr>
          <a:xfrm>
            <a:off x="3955665" y="3991843"/>
            <a:ext cx="1008000" cy="864000"/>
            <a:chOff x="3955665" y="3864843"/>
            <a:chExt cx="1008000" cy="864000"/>
          </a:xfrm>
        </p:grpSpPr>
        <p:pic>
          <p:nvPicPr>
            <p:cNvPr id="91" name="Graphic 23">
              <a:extLst>
                <a:ext uri="{FF2B5EF4-FFF2-40B4-BE49-F238E27FC236}">
                  <a16:creationId xmlns:a16="http://schemas.microsoft.com/office/drawing/2014/main" id="{CA3A45AA-A09C-4E4A-9F69-662728B6C0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5665" y="386484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TextBox 9">
              <a:extLst>
                <a:ext uri="{FF2B5EF4-FFF2-40B4-BE49-F238E27FC236}">
                  <a16:creationId xmlns:a16="http://schemas.microsoft.com/office/drawing/2014/main" id="{137E5129-59C2-4147-816E-FCBD9FCFE8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665" y="4512843"/>
              <a:ext cx="1008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PrivateLink</a:t>
              </a:r>
              <a:endPara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1DA02F9-83D9-46A0-89E6-53F9BF47DF51}"/>
              </a:ext>
            </a:extLst>
          </p:cNvPr>
          <p:cNvGrpSpPr/>
          <p:nvPr/>
        </p:nvGrpSpPr>
        <p:grpSpPr>
          <a:xfrm>
            <a:off x="5963937" y="3417939"/>
            <a:ext cx="504000" cy="478137"/>
            <a:chOff x="6003081" y="3369310"/>
            <a:chExt cx="504000" cy="478137"/>
          </a:xfrm>
        </p:grpSpPr>
        <p:pic>
          <p:nvPicPr>
            <p:cNvPr id="95" name="Graphic 29">
              <a:extLst>
                <a:ext uri="{FF2B5EF4-FFF2-40B4-BE49-F238E27FC236}">
                  <a16:creationId xmlns:a16="http://schemas.microsoft.com/office/drawing/2014/main" id="{F7DA64CA-A14B-4E1B-80BA-CDE2DC7C05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5081" y="3369310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Box 9">
              <a:extLst>
                <a:ext uri="{FF2B5EF4-FFF2-40B4-BE49-F238E27FC236}">
                  <a16:creationId xmlns:a16="http://schemas.microsoft.com/office/drawing/2014/main" id="{6A908D29-7431-44E9-BAC9-20295C21E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3081" y="3703447"/>
              <a:ext cx="504000" cy="14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Endpoint</a:t>
              </a:r>
              <a:endPara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7A2A5D8-DB13-478E-BF00-85203DFB4D40}"/>
              </a:ext>
            </a:extLst>
          </p:cNvPr>
          <p:cNvGrpSpPr/>
          <p:nvPr/>
        </p:nvGrpSpPr>
        <p:grpSpPr>
          <a:xfrm>
            <a:off x="5963937" y="4950212"/>
            <a:ext cx="504000" cy="478137"/>
            <a:chOff x="6003081" y="3369310"/>
            <a:chExt cx="504000" cy="478137"/>
          </a:xfrm>
        </p:grpSpPr>
        <p:pic>
          <p:nvPicPr>
            <p:cNvPr id="98" name="Graphic 29">
              <a:extLst>
                <a:ext uri="{FF2B5EF4-FFF2-40B4-BE49-F238E27FC236}">
                  <a16:creationId xmlns:a16="http://schemas.microsoft.com/office/drawing/2014/main" id="{E3EA57BA-C38D-42FA-A7B6-A31062E3DB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5081" y="3369310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9">
              <a:extLst>
                <a:ext uri="{FF2B5EF4-FFF2-40B4-BE49-F238E27FC236}">
                  <a16:creationId xmlns:a16="http://schemas.microsoft.com/office/drawing/2014/main" id="{F4B75706-99E8-439F-A3F0-E06F7DE04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3081" y="3703447"/>
              <a:ext cx="504000" cy="14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36000" rIns="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Endpoint</a:t>
              </a:r>
              <a:endPara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DF726B46-F8B9-49A4-964D-376DFF1E9F84}"/>
              </a:ext>
            </a:extLst>
          </p:cNvPr>
          <p:cNvCxnSpPr>
            <a:cxnSpLocks/>
            <a:stCxn id="91" idx="1"/>
            <a:endCxn id="93" idx="1"/>
          </p:cNvCxnSpPr>
          <p:nvPr/>
        </p:nvCxnSpPr>
        <p:spPr bwMode="auto">
          <a:xfrm flipH="1">
            <a:off x="3478665" y="4315843"/>
            <a:ext cx="657000" cy="64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CE11E042-6246-434E-BC6B-CA9896B84ECB}"/>
              </a:ext>
            </a:extLst>
          </p:cNvPr>
          <p:cNvCxnSpPr>
            <a:cxnSpLocks/>
            <a:endCxn id="49" idx="3"/>
          </p:cNvCxnSpPr>
          <p:nvPr/>
        </p:nvCxnSpPr>
        <p:spPr bwMode="auto">
          <a:xfrm flipH="1" flipV="1">
            <a:off x="2551475" y="3657007"/>
            <a:ext cx="559106" cy="531836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ACA838CD-5E4B-412E-984B-19B65400A8FD}"/>
              </a:ext>
            </a:extLst>
          </p:cNvPr>
          <p:cNvCxnSpPr>
            <a:cxnSpLocks/>
            <a:endCxn id="77" idx="3"/>
          </p:cNvCxnSpPr>
          <p:nvPr/>
        </p:nvCxnSpPr>
        <p:spPr bwMode="auto">
          <a:xfrm flipH="1">
            <a:off x="2551475" y="4470400"/>
            <a:ext cx="559106" cy="71888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7A4C82-B472-4F40-AD46-2CB3E9F329AA}"/>
              </a:ext>
            </a:extLst>
          </p:cNvPr>
          <p:cNvGrpSpPr/>
          <p:nvPr/>
        </p:nvGrpSpPr>
        <p:grpSpPr>
          <a:xfrm>
            <a:off x="2830665" y="4081907"/>
            <a:ext cx="756000" cy="688661"/>
            <a:chOff x="3051897" y="4148182"/>
            <a:chExt cx="756000" cy="688661"/>
          </a:xfrm>
        </p:grpSpPr>
        <p:pic>
          <p:nvPicPr>
            <p:cNvPr id="93" name="Graphic 24">
              <a:extLst>
                <a:ext uri="{FF2B5EF4-FFF2-40B4-BE49-F238E27FC236}">
                  <a16:creationId xmlns:a16="http://schemas.microsoft.com/office/drawing/2014/main" id="{53748122-F152-4C13-A7D8-C7145465EA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31897" y="4148182"/>
              <a:ext cx="468000" cy="46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TextBox 9">
              <a:extLst>
                <a:ext uri="{FF2B5EF4-FFF2-40B4-BE49-F238E27FC236}">
                  <a16:creationId xmlns:a16="http://schemas.microsoft.com/office/drawing/2014/main" id="{13FA77FA-9FD5-4CCC-A9B9-25D2610132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1897" y="4620843"/>
              <a:ext cx="756000" cy="216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36000" rIns="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</a:t>
              </a:r>
            </a:p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Load Balancer</a:t>
              </a:r>
              <a:endPara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38D2CD36-390D-4087-AE02-7DA5E0E883C2}"/>
              </a:ext>
            </a:extLst>
          </p:cNvPr>
          <p:cNvCxnSpPr>
            <a:cxnSpLocks/>
            <a:stCxn id="95" idx="1"/>
            <a:endCxn id="91" idx="3"/>
          </p:cNvCxnSpPr>
          <p:nvPr/>
        </p:nvCxnSpPr>
        <p:spPr>
          <a:xfrm rot="10800000" flipV="1">
            <a:off x="4783665" y="3597939"/>
            <a:ext cx="1252272" cy="717904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38762894-3099-4DFD-A9AC-1F2458573227}"/>
              </a:ext>
            </a:extLst>
          </p:cNvPr>
          <p:cNvCxnSpPr>
            <a:cxnSpLocks/>
            <a:stCxn id="98" idx="1"/>
            <a:endCxn id="91" idx="3"/>
          </p:cNvCxnSpPr>
          <p:nvPr/>
        </p:nvCxnSpPr>
        <p:spPr>
          <a:xfrm rot="10800000">
            <a:off x="4783665" y="4315844"/>
            <a:ext cx="1252272" cy="814369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106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2 - Figure 1 -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VPC Peering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C5C454-E4BB-4572-B844-547D3D72B187}"/>
              </a:ext>
            </a:extLst>
          </p:cNvPr>
          <p:cNvSpPr/>
          <p:nvPr/>
        </p:nvSpPr>
        <p:spPr bwMode="auto">
          <a:xfrm>
            <a:off x="650631" y="1258701"/>
            <a:ext cx="7560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245716C6-4351-41EB-ABD4-14C7B52CA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BF02725-6EF7-44E0-8520-CF7CB34EA2B2}"/>
              </a:ext>
            </a:extLst>
          </p:cNvPr>
          <p:cNvSpPr/>
          <p:nvPr/>
        </p:nvSpPr>
        <p:spPr>
          <a:xfrm>
            <a:off x="805475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account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0436E5B3-9CDB-4EB6-907B-00FD85A17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475" y="1648507"/>
            <a:ext cx="360000" cy="360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6E1CAAE-0B96-4DE8-8CFB-F87DEFAAB5E3}"/>
              </a:ext>
            </a:extLst>
          </p:cNvPr>
          <p:cNvSpPr/>
          <p:nvPr/>
        </p:nvSpPr>
        <p:spPr>
          <a:xfrm>
            <a:off x="5233856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53F1C850-BFDB-44FC-9869-ABD9F30769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3856" y="1648507"/>
            <a:ext cx="360000" cy="36000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5D1A314-C374-4ADC-8C7D-BE2905A5073D}"/>
              </a:ext>
            </a:extLst>
          </p:cNvPr>
          <p:cNvGrpSpPr/>
          <p:nvPr/>
        </p:nvGrpSpPr>
        <p:grpSpPr>
          <a:xfrm>
            <a:off x="1525475" y="2283794"/>
            <a:ext cx="1440000" cy="1440000"/>
            <a:chOff x="1638789" y="1702548"/>
            <a:chExt cx="1440000" cy="14400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336EE31-B09D-42C0-B19A-5BEB3524116A}"/>
                </a:ext>
              </a:extLst>
            </p:cNvPr>
            <p:cNvSpPr/>
            <p:nvPr/>
          </p:nvSpPr>
          <p:spPr>
            <a:xfrm>
              <a:off x="1638789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B062A37-5D4F-4EAD-A5FC-E78D6E7AA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CADF140-89B3-4CE3-8E27-75AFC6960747}"/>
              </a:ext>
            </a:extLst>
          </p:cNvPr>
          <p:cNvGrpSpPr/>
          <p:nvPr/>
        </p:nvGrpSpPr>
        <p:grpSpPr>
          <a:xfrm>
            <a:off x="1525475" y="3983522"/>
            <a:ext cx="1440000" cy="1440000"/>
            <a:chOff x="3790871" y="1702548"/>
            <a:chExt cx="1440000" cy="144000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949242E-4856-4DB0-B3F5-E762849E74B4}"/>
                </a:ext>
              </a:extLst>
            </p:cNvPr>
            <p:cNvSpPr/>
            <p:nvPr/>
          </p:nvSpPr>
          <p:spPr>
            <a:xfrm>
              <a:off x="3790871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BB172BA-841C-4696-9A43-300D904EF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163E0F7-2FBF-44AC-A9A6-3C8E2B79C727}"/>
              </a:ext>
            </a:extLst>
          </p:cNvPr>
          <p:cNvGrpSpPr/>
          <p:nvPr/>
        </p:nvGrpSpPr>
        <p:grpSpPr>
          <a:xfrm>
            <a:off x="5953856" y="3052507"/>
            <a:ext cx="1440000" cy="1440000"/>
            <a:chOff x="6303068" y="2795922"/>
            <a:chExt cx="1440000" cy="144000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0DAF57F-7410-413D-BE36-643BD7FFC30C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7CBFEAB6-EDE8-4E6A-A28B-72A4C8BD3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BBA5E404-8F93-48FD-BEA4-E69808FFB0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2697794"/>
            <a:ext cx="612000" cy="612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D23E7AA-FF91-4DFD-90C3-48E61B1325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4397522"/>
            <a:ext cx="612000" cy="612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A336286-01A6-46C0-A37B-BCED3D12EA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856" y="3466507"/>
            <a:ext cx="612000" cy="612000"/>
          </a:xfrm>
          <a:prstGeom prst="rect">
            <a:avLst/>
          </a:prstGeom>
        </p:spPr>
      </p:pic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AD5DF2CF-3581-45B9-8037-8A6052C0FFB7}"/>
              </a:ext>
            </a:extLst>
          </p:cNvPr>
          <p:cNvCxnSpPr>
            <a:cxnSpLocks/>
            <a:stCxn id="59" idx="3"/>
            <a:endCxn id="44" idx="1"/>
          </p:cNvCxnSpPr>
          <p:nvPr/>
        </p:nvCxnSpPr>
        <p:spPr>
          <a:xfrm flipV="1">
            <a:off x="4783665" y="3772507"/>
            <a:ext cx="1170191" cy="931015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0B6F380A-00D9-43F1-B239-E0BB369F9EE8}"/>
              </a:ext>
            </a:extLst>
          </p:cNvPr>
          <p:cNvGrpSpPr/>
          <p:nvPr/>
        </p:nvGrpSpPr>
        <p:grpSpPr>
          <a:xfrm>
            <a:off x="3955665" y="4379522"/>
            <a:ext cx="1008000" cy="935372"/>
            <a:chOff x="4153856" y="4379522"/>
            <a:chExt cx="1008000" cy="935372"/>
          </a:xfrm>
        </p:grpSpPr>
        <p:sp>
          <p:nvSpPr>
            <p:cNvPr id="56" name="TextBox 9">
              <a:extLst>
                <a:ext uri="{FF2B5EF4-FFF2-40B4-BE49-F238E27FC236}">
                  <a16:creationId xmlns:a16="http://schemas.microsoft.com/office/drawing/2014/main" id="{9FCF9763-61BE-465F-8A40-AA4226BBCD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3856" y="5026894"/>
              <a:ext cx="100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Peering</a:t>
              </a:r>
            </a:p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PC 2 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  <a:sym typeface="Wingdings" panose="05000000000000000000" pitchFamily="2" charset="2"/>
                </a:rPr>
                <a:t>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VPC3</a:t>
              </a:r>
            </a:p>
          </p:txBody>
        </p:sp>
        <p:pic>
          <p:nvPicPr>
            <p:cNvPr id="59" name="Graphic 45">
              <a:extLst>
                <a:ext uri="{FF2B5EF4-FFF2-40B4-BE49-F238E27FC236}">
                  <a16:creationId xmlns:a16="http://schemas.microsoft.com/office/drawing/2014/main" id="{231FCA54-6222-4D9C-AE6E-CD571BB96C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3856" y="4379522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2E9EFCFD-E4EE-4017-B566-16D2DC0E1845}"/>
              </a:ext>
            </a:extLst>
          </p:cNvPr>
          <p:cNvCxnSpPr>
            <a:cxnSpLocks/>
            <a:stCxn id="59" idx="1"/>
            <a:endCxn id="41" idx="3"/>
          </p:cNvCxnSpPr>
          <p:nvPr/>
        </p:nvCxnSpPr>
        <p:spPr bwMode="auto">
          <a:xfrm flipH="1">
            <a:off x="2965475" y="4703522"/>
            <a:ext cx="1170190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3CB0212-FE85-460C-8EE9-694BCED96B68}"/>
              </a:ext>
            </a:extLst>
          </p:cNvPr>
          <p:cNvGrpSpPr/>
          <p:nvPr/>
        </p:nvGrpSpPr>
        <p:grpSpPr>
          <a:xfrm>
            <a:off x="3955665" y="2680605"/>
            <a:ext cx="1008000" cy="935372"/>
            <a:chOff x="4099856" y="4379522"/>
            <a:chExt cx="1008000" cy="935372"/>
          </a:xfrm>
        </p:grpSpPr>
        <p:sp>
          <p:nvSpPr>
            <p:cNvPr id="65" name="TextBox 9">
              <a:extLst>
                <a:ext uri="{FF2B5EF4-FFF2-40B4-BE49-F238E27FC236}">
                  <a16:creationId xmlns:a16="http://schemas.microsoft.com/office/drawing/2014/main" id="{5AA01AAE-47F9-4081-AB3C-86B9C1106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9856" y="5026894"/>
              <a:ext cx="100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Peering</a:t>
              </a:r>
            </a:p>
            <a:p>
              <a:pPr algn="ctr" eaLnBrk="1" hangingPunct="1"/>
              <a:r>
                <a:rPr lang="it-IT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PC 1 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  <a:sym typeface="Wingdings" panose="05000000000000000000" pitchFamily="2" charset="2"/>
                </a:rPr>
                <a:t></a:t>
              </a:r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VPC3</a:t>
              </a:r>
            </a:p>
          </p:txBody>
        </p:sp>
        <p:pic>
          <p:nvPicPr>
            <p:cNvPr id="66" name="Graphic 45">
              <a:extLst>
                <a:ext uri="{FF2B5EF4-FFF2-40B4-BE49-F238E27FC236}">
                  <a16:creationId xmlns:a16="http://schemas.microsoft.com/office/drawing/2014/main" id="{D5A8F9D2-2759-482C-A6D6-409D9B6E63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9856" y="4379522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403C63A9-225A-408B-90C0-83A86E573B7E}"/>
              </a:ext>
            </a:extLst>
          </p:cNvPr>
          <p:cNvCxnSpPr>
            <a:cxnSpLocks/>
            <a:stCxn id="66" idx="3"/>
            <a:endCxn id="44" idx="1"/>
          </p:cNvCxnSpPr>
          <p:nvPr/>
        </p:nvCxnSpPr>
        <p:spPr>
          <a:xfrm>
            <a:off x="4783665" y="3004605"/>
            <a:ext cx="1170191" cy="767902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F6338162-F878-4B02-A1A6-46E5DA4E76ED}"/>
              </a:ext>
            </a:extLst>
          </p:cNvPr>
          <p:cNvCxnSpPr>
            <a:cxnSpLocks/>
            <a:stCxn id="66" idx="1"/>
            <a:endCxn id="38" idx="3"/>
          </p:cNvCxnSpPr>
          <p:nvPr/>
        </p:nvCxnSpPr>
        <p:spPr bwMode="auto">
          <a:xfrm flipH="1" flipV="1">
            <a:off x="2965475" y="3003794"/>
            <a:ext cx="1170190" cy="81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87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 wrap="square">
            <a:noAutofit/>
          </a:bodyPr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3 - Figure 1 -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TGW deployment ref. arch.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61981F3-2BBF-42DE-9652-BD12B86CD527}"/>
              </a:ext>
            </a:extLst>
          </p:cNvPr>
          <p:cNvSpPr/>
          <p:nvPr/>
        </p:nvSpPr>
        <p:spPr bwMode="auto">
          <a:xfrm>
            <a:off x="650631" y="1258701"/>
            <a:ext cx="7560000" cy="3024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02920" tIns="9144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AE11DD21-5910-4E94-84D2-47D52FD06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09948DE-CAB0-4F59-9D7C-C75C3791D401}"/>
              </a:ext>
            </a:extLst>
          </p:cNvPr>
          <p:cNvGrpSpPr/>
          <p:nvPr/>
        </p:nvGrpSpPr>
        <p:grpSpPr>
          <a:xfrm>
            <a:off x="1881844" y="1657364"/>
            <a:ext cx="1440000" cy="360000"/>
            <a:chOff x="1638789" y="1702548"/>
            <a:chExt cx="1440000" cy="36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EA900DA-9506-4B10-B15B-76BEAD466015}"/>
                </a:ext>
              </a:extLst>
            </p:cNvPr>
            <p:cNvSpPr/>
            <p:nvPr/>
          </p:nvSpPr>
          <p:spPr>
            <a:xfrm>
              <a:off x="1638789" y="1702548"/>
              <a:ext cx="1440000" cy="36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36000" rIns="36000" bIns="36000" anchor="ctr" anchorCtr="0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B5FE5221-C43B-451B-8205-BB5DE687F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0AC8195-FAFC-4BD6-AE8F-A404AE0A67DC}"/>
              </a:ext>
            </a:extLst>
          </p:cNvPr>
          <p:cNvGrpSpPr/>
          <p:nvPr/>
        </p:nvGrpSpPr>
        <p:grpSpPr>
          <a:xfrm>
            <a:off x="3678213" y="1657417"/>
            <a:ext cx="1440000" cy="360000"/>
            <a:chOff x="3790871" y="1702548"/>
            <a:chExt cx="1440000" cy="36000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B4819CE-72AB-4E13-A5F4-C6BB9836ED56}"/>
                </a:ext>
              </a:extLst>
            </p:cNvPr>
            <p:cNvSpPr/>
            <p:nvPr/>
          </p:nvSpPr>
          <p:spPr>
            <a:xfrm>
              <a:off x="3790871" y="1702548"/>
              <a:ext cx="1440000" cy="36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36000" rIns="36000" bIns="36000" anchor="ctr" anchorCtr="0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D8A2104E-0395-48E3-B427-8359DC9D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F992E17-EA2D-463C-87E9-B75F881AE84E}"/>
              </a:ext>
            </a:extLst>
          </p:cNvPr>
          <p:cNvGrpSpPr/>
          <p:nvPr/>
        </p:nvGrpSpPr>
        <p:grpSpPr>
          <a:xfrm>
            <a:off x="6378059" y="1669065"/>
            <a:ext cx="1440000" cy="360000"/>
            <a:chOff x="6303068" y="2795922"/>
            <a:chExt cx="1440000" cy="36000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8253922-3884-43A7-911F-4E1AC265A4AB}"/>
                </a:ext>
              </a:extLst>
            </p:cNvPr>
            <p:cNvSpPr/>
            <p:nvPr/>
          </p:nvSpPr>
          <p:spPr>
            <a:xfrm>
              <a:off x="6303068" y="2795922"/>
              <a:ext cx="1440000" cy="36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36000" rIns="36000" bIns="36000" anchor="ctr" anchorCtr="0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F5D232AB-6D0C-4461-A0C6-7F1BF1F53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BD37A0-AD20-4974-AD4B-AF8821B6FA25}"/>
              </a:ext>
            </a:extLst>
          </p:cNvPr>
          <p:cNvGrpSpPr/>
          <p:nvPr/>
        </p:nvGrpSpPr>
        <p:grpSpPr>
          <a:xfrm>
            <a:off x="2567275" y="2480766"/>
            <a:ext cx="1584000" cy="822581"/>
            <a:chOff x="2415068" y="2976473"/>
            <a:chExt cx="1584000" cy="822581"/>
          </a:xfrm>
        </p:grpSpPr>
        <p:pic>
          <p:nvPicPr>
            <p:cNvPr id="43" name="Graphic 7">
              <a:extLst>
                <a:ext uri="{FF2B5EF4-FFF2-40B4-BE49-F238E27FC236}">
                  <a16:creationId xmlns:a16="http://schemas.microsoft.com/office/drawing/2014/main" id="{780F012E-B742-424D-8A42-D5C8129A69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3068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9">
              <a:extLst>
                <a:ext uri="{FF2B5EF4-FFF2-40B4-BE49-F238E27FC236}">
                  <a16:creationId xmlns:a16="http://schemas.microsoft.com/office/drawing/2014/main" id="{0C0BE1E8-BC50-44E9-BD16-CEC9D2762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5068" y="3619054"/>
              <a:ext cx="1584000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Transit Gateway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959EBB1-1C17-4B85-8F3D-D28B9750E3D8}"/>
              </a:ext>
            </a:extLst>
          </p:cNvPr>
          <p:cNvGrpSpPr/>
          <p:nvPr/>
        </p:nvGrpSpPr>
        <p:grpSpPr>
          <a:xfrm>
            <a:off x="3777572" y="2255932"/>
            <a:ext cx="684000" cy="525195"/>
            <a:chOff x="4643752" y="4561334"/>
            <a:chExt cx="684000" cy="525195"/>
          </a:xfrm>
        </p:grpSpPr>
        <p:sp>
          <p:nvSpPr>
            <p:cNvPr id="45" name="TextBox 26">
              <a:extLst>
                <a:ext uri="{FF2B5EF4-FFF2-40B4-BE49-F238E27FC236}">
                  <a16:creationId xmlns:a16="http://schemas.microsoft.com/office/drawing/2014/main" id="{BAE6C90C-C897-415E-B2CB-38B18CD126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3752" y="4870529"/>
              <a:ext cx="684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TGW Route table</a:t>
              </a:r>
            </a:p>
          </p:txBody>
        </p:sp>
        <p:pic>
          <p:nvPicPr>
            <p:cNvPr id="46" name="Graphic 31">
              <a:extLst>
                <a:ext uri="{FF2B5EF4-FFF2-40B4-BE49-F238E27FC236}">
                  <a16:creationId xmlns:a16="http://schemas.microsoft.com/office/drawing/2014/main" id="{5D9D7268-0B3D-4725-BA51-03F1E1CE5C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 bwMode="auto">
            <a:xfrm>
              <a:off x="4837131" y="4561334"/>
              <a:ext cx="28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3ACEF54C-16BF-4144-92EC-AD87C6D4110D}"/>
              </a:ext>
            </a:extLst>
          </p:cNvPr>
          <p:cNvSpPr/>
          <p:nvPr/>
        </p:nvSpPr>
        <p:spPr>
          <a:xfrm>
            <a:off x="1165475" y="1381397"/>
            <a:ext cx="4387600" cy="720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8000" tIns="36000" rIns="36000" bIns="3600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CD2264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Account A</a:t>
            </a:r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072DF688-7A8A-4CF6-A4D9-B4BCECD7C8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5475" y="1381397"/>
            <a:ext cx="360000" cy="3600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258952D0-8870-44ED-A04B-19A44AA90874}"/>
              </a:ext>
            </a:extLst>
          </p:cNvPr>
          <p:cNvSpPr/>
          <p:nvPr/>
        </p:nvSpPr>
        <p:spPr>
          <a:xfrm>
            <a:off x="5909444" y="1381397"/>
            <a:ext cx="2160000" cy="720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8000" tIns="36000" rIns="36000" bIns="3600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CD2264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Account B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EFC457EB-01CF-49FC-90AD-5EEAE541CB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09444" y="1381397"/>
            <a:ext cx="360000" cy="36000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4610E98C-2441-4FBB-AED1-0471FEA60E33}"/>
              </a:ext>
            </a:extLst>
          </p:cNvPr>
          <p:cNvSpPr/>
          <p:nvPr/>
        </p:nvSpPr>
        <p:spPr>
          <a:xfrm>
            <a:off x="1165475" y="2221637"/>
            <a:ext cx="4387600" cy="1980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68000" tIns="36000" rIns="36000" bIns="3600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CD2264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Networking Account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1880EFBC-3205-45D1-A8E5-D050CCF40C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5475" y="2221638"/>
            <a:ext cx="360000" cy="360000"/>
          </a:xfrm>
          <a:prstGeom prst="rect">
            <a:avLst/>
          </a:prstGeom>
        </p:spPr>
      </p:pic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9313A44-BCAC-4FEF-99DC-9712033CD76D}"/>
              </a:ext>
            </a:extLst>
          </p:cNvPr>
          <p:cNvCxnSpPr/>
          <p:nvPr/>
        </p:nvCxnSpPr>
        <p:spPr bwMode="auto">
          <a:xfrm>
            <a:off x="9971031" y="755650"/>
            <a:ext cx="1371600" cy="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101EAE6-AEDF-4EC5-A97B-1656332FD110}"/>
              </a:ext>
            </a:extLst>
          </p:cNvPr>
          <p:cNvCxnSpPr/>
          <p:nvPr/>
        </p:nvCxnSpPr>
        <p:spPr bwMode="auto">
          <a:xfrm>
            <a:off x="9971031" y="938213"/>
            <a:ext cx="1371600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22E727E1-ACD9-4AE7-A802-AE38AB61E703}"/>
              </a:ext>
            </a:extLst>
          </p:cNvPr>
          <p:cNvCxnSpPr/>
          <p:nvPr/>
        </p:nvCxnSpPr>
        <p:spPr bwMode="auto">
          <a:xfrm>
            <a:off x="9971031" y="566738"/>
            <a:ext cx="1371600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B5BFDD67-5F04-47AF-B037-57447A3D5183}"/>
              </a:ext>
            </a:extLst>
          </p:cNvPr>
          <p:cNvCxnSpPr>
            <a:cxnSpLocks/>
            <a:stCxn id="74" idx="2"/>
            <a:endCxn id="70" idx="0"/>
          </p:cNvCxnSpPr>
          <p:nvPr/>
        </p:nvCxnSpPr>
        <p:spPr bwMode="auto">
          <a:xfrm>
            <a:off x="4602543" y="4055976"/>
            <a:ext cx="0" cy="1034859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A11B029-C54F-4F00-8F92-8D7381B47CBD}"/>
              </a:ext>
            </a:extLst>
          </p:cNvPr>
          <p:cNvGrpSpPr/>
          <p:nvPr/>
        </p:nvGrpSpPr>
        <p:grpSpPr>
          <a:xfrm>
            <a:off x="1650477" y="3420880"/>
            <a:ext cx="1620000" cy="673200"/>
            <a:chOff x="2100526" y="3389454"/>
            <a:chExt cx="1620000" cy="673200"/>
          </a:xfrm>
        </p:grpSpPr>
        <p:pic>
          <p:nvPicPr>
            <p:cNvPr id="60" name="Graphic 7">
              <a:extLst>
                <a:ext uri="{FF2B5EF4-FFF2-40B4-BE49-F238E27FC236}">
                  <a16:creationId xmlns:a16="http://schemas.microsoft.com/office/drawing/2014/main" id="{4BAB7B4F-4391-4ECA-99C8-D3B2B3FC4D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926" y="338945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TextBox 16">
              <a:extLst>
                <a:ext uri="{FF2B5EF4-FFF2-40B4-BE49-F238E27FC236}">
                  <a16:creationId xmlns:a16="http://schemas.microsoft.com/office/drawing/2014/main" id="{2E74D278-5072-400A-B490-EC79933A4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0526" y="3846654"/>
              <a:ext cx="1620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Direct Connect Gateway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E1EC12E-AFA1-45CD-96FB-DF07AD4425AE}"/>
              </a:ext>
            </a:extLst>
          </p:cNvPr>
          <p:cNvGrpSpPr/>
          <p:nvPr/>
        </p:nvGrpSpPr>
        <p:grpSpPr>
          <a:xfrm>
            <a:off x="1830477" y="5090835"/>
            <a:ext cx="1260000" cy="671064"/>
            <a:chOff x="1998789" y="5115908"/>
            <a:chExt cx="1260000" cy="671064"/>
          </a:xfrm>
        </p:grpSpPr>
        <p:sp>
          <p:nvSpPr>
            <p:cNvPr id="65" name="TextBox 11">
              <a:extLst>
                <a:ext uri="{FF2B5EF4-FFF2-40B4-BE49-F238E27FC236}">
                  <a16:creationId xmlns:a16="http://schemas.microsoft.com/office/drawing/2014/main" id="{8941DDF5-4566-4245-A122-53407DF875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8789" y="5570972"/>
              <a:ext cx="1260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gateway</a:t>
              </a:r>
            </a:p>
          </p:txBody>
        </p:sp>
        <p:pic>
          <p:nvPicPr>
            <p:cNvPr id="66" name="Graphic 7">
              <a:extLst>
                <a:ext uri="{FF2B5EF4-FFF2-40B4-BE49-F238E27FC236}">
                  <a16:creationId xmlns:a16="http://schemas.microsoft.com/office/drawing/2014/main" id="{1B0F8E27-DED7-45E4-A5BE-A2B1678614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189" y="511590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9CC963F4-D7AA-44CD-AFB9-5FB5A7EC3DD9}"/>
              </a:ext>
            </a:extLst>
          </p:cNvPr>
          <p:cNvSpPr/>
          <p:nvPr/>
        </p:nvSpPr>
        <p:spPr>
          <a:xfrm>
            <a:off x="650631" y="4864622"/>
            <a:ext cx="5256000" cy="1080000"/>
          </a:xfrm>
          <a:prstGeom prst="rect">
            <a:avLst/>
          </a:prstGeom>
          <a:noFill/>
          <a:ln w="12700">
            <a:solidFill>
              <a:srgbClr val="5A6B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36000" rIns="36000" bIns="3600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5A6B86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Corporate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5A6B86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center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C55A6658-D5FD-4B38-8527-DD0B443C5C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0631" y="4866211"/>
            <a:ext cx="360000" cy="360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5825-B9CF-4B6D-B2D6-2CF7E0016614}"/>
              </a:ext>
            </a:extLst>
          </p:cNvPr>
          <p:cNvGrpSpPr/>
          <p:nvPr/>
        </p:nvGrpSpPr>
        <p:grpSpPr>
          <a:xfrm>
            <a:off x="3972543" y="5090835"/>
            <a:ext cx="1260000" cy="671064"/>
            <a:chOff x="4187221" y="5115908"/>
            <a:chExt cx="1260000" cy="671064"/>
          </a:xfrm>
        </p:grpSpPr>
        <p:sp>
          <p:nvSpPr>
            <p:cNvPr id="69" name="TextBox 11">
              <a:extLst>
                <a:ext uri="{FF2B5EF4-FFF2-40B4-BE49-F238E27FC236}">
                  <a16:creationId xmlns:a16="http://schemas.microsoft.com/office/drawing/2014/main" id="{7D21E090-864F-4A9B-B7E2-BB265CF8F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7221" y="5570972"/>
              <a:ext cx="1260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gateway</a:t>
              </a:r>
            </a:p>
          </p:txBody>
        </p:sp>
        <p:pic>
          <p:nvPicPr>
            <p:cNvPr id="70" name="Graphic 7">
              <a:extLst>
                <a:ext uri="{FF2B5EF4-FFF2-40B4-BE49-F238E27FC236}">
                  <a16:creationId xmlns:a16="http://schemas.microsoft.com/office/drawing/2014/main" id="{385CF953-A57F-4602-84B9-2D268B4217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8621" y="511590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AA646F4-1718-4744-BB0B-8A07921E7680}"/>
              </a:ext>
            </a:extLst>
          </p:cNvPr>
          <p:cNvGrpSpPr/>
          <p:nvPr/>
        </p:nvGrpSpPr>
        <p:grpSpPr>
          <a:xfrm>
            <a:off x="4044543" y="3382776"/>
            <a:ext cx="1116000" cy="673200"/>
            <a:chOff x="5851968" y="3208413"/>
            <a:chExt cx="1116000" cy="673200"/>
          </a:xfrm>
        </p:grpSpPr>
        <p:pic>
          <p:nvPicPr>
            <p:cNvPr id="64" name="Graphic 43">
              <a:extLst>
                <a:ext uri="{FF2B5EF4-FFF2-40B4-BE49-F238E27FC236}">
                  <a16:creationId xmlns:a16="http://schemas.microsoft.com/office/drawing/2014/main" id="{076B1E88-529E-4022-8E17-51AFE1CE33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1368" y="320841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TextBox 16">
              <a:extLst>
                <a:ext uri="{FF2B5EF4-FFF2-40B4-BE49-F238E27FC236}">
                  <a16:creationId xmlns:a16="http://schemas.microsoft.com/office/drawing/2014/main" id="{43FB3B72-A0BF-4B5C-AD41-7E9C4F9AC0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1968" y="3665613"/>
              <a:ext cx="1116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Site-to-Site VPN</a:t>
              </a:r>
            </a:p>
          </p:txBody>
        </p:sp>
      </p:grpSp>
      <p:pic>
        <p:nvPicPr>
          <p:cNvPr id="80" name="Graphic 20">
            <a:extLst>
              <a:ext uri="{FF2B5EF4-FFF2-40B4-BE49-F238E27FC236}">
                <a16:creationId xmlns:a16="http://schemas.microsoft.com/office/drawing/2014/main" id="{F722C7AA-3ECF-4F50-9C12-8E19352BB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/>
          <a:srcRect/>
          <a:stretch/>
        </p:blipFill>
        <p:spPr bwMode="auto">
          <a:xfrm>
            <a:off x="4368543" y="4359765"/>
            <a:ext cx="468000" cy="4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640E9C73-00FD-4FCD-A41C-5794537CB660}"/>
              </a:ext>
            </a:extLst>
          </p:cNvPr>
          <p:cNvCxnSpPr>
            <a:cxnSpLocks/>
            <a:stCxn id="43" idx="3"/>
            <a:endCxn id="41" idx="2"/>
          </p:cNvCxnSpPr>
          <p:nvPr/>
        </p:nvCxnSpPr>
        <p:spPr>
          <a:xfrm flipV="1">
            <a:off x="3683275" y="2029065"/>
            <a:ext cx="3414784" cy="775701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or: Elbow 85">
            <a:extLst>
              <a:ext uri="{FF2B5EF4-FFF2-40B4-BE49-F238E27FC236}">
                <a16:creationId xmlns:a16="http://schemas.microsoft.com/office/drawing/2014/main" id="{98FAAE48-4713-4192-B825-DAC17DADFF49}"/>
              </a:ext>
            </a:extLst>
          </p:cNvPr>
          <p:cNvCxnSpPr>
            <a:cxnSpLocks/>
            <a:stCxn id="43" idx="0"/>
            <a:endCxn id="39" idx="2"/>
          </p:cNvCxnSpPr>
          <p:nvPr/>
        </p:nvCxnSpPr>
        <p:spPr>
          <a:xfrm rot="5400000" flipH="1" flipV="1">
            <a:off x="3647070" y="1729623"/>
            <a:ext cx="463349" cy="1038938"/>
          </a:xfrm>
          <a:prstGeom prst="bentConnector3">
            <a:avLst>
              <a:gd name="adj1" fmla="val 69187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F50A5F72-9013-420F-8EBC-7807A091AD71}"/>
              </a:ext>
            </a:extLst>
          </p:cNvPr>
          <p:cNvCxnSpPr>
            <a:cxnSpLocks/>
            <a:stCxn id="43" idx="0"/>
            <a:endCxn id="37" idx="2"/>
          </p:cNvCxnSpPr>
          <p:nvPr/>
        </p:nvCxnSpPr>
        <p:spPr>
          <a:xfrm rot="16200000" flipV="1">
            <a:off x="2748859" y="1870349"/>
            <a:ext cx="463402" cy="757431"/>
          </a:xfrm>
          <a:prstGeom prst="bentConnector3">
            <a:avLst>
              <a:gd name="adj1" fmla="val 69184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73826995-1086-4D69-9FAC-ADD673BBB680}"/>
              </a:ext>
            </a:extLst>
          </p:cNvPr>
          <p:cNvCxnSpPr>
            <a:cxnSpLocks/>
            <a:stCxn id="43" idx="3"/>
            <a:endCxn id="64" idx="0"/>
          </p:cNvCxnSpPr>
          <p:nvPr/>
        </p:nvCxnSpPr>
        <p:spPr>
          <a:xfrm>
            <a:off x="3683275" y="2804766"/>
            <a:ext cx="919268" cy="578010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2764D58E-0330-406C-B95B-7ECDFD2D57B2}"/>
              </a:ext>
            </a:extLst>
          </p:cNvPr>
          <p:cNvCxnSpPr>
            <a:cxnSpLocks/>
            <a:stCxn id="43" idx="1"/>
            <a:endCxn id="60" idx="0"/>
          </p:cNvCxnSpPr>
          <p:nvPr/>
        </p:nvCxnSpPr>
        <p:spPr>
          <a:xfrm rot="10800000" flipV="1">
            <a:off x="2460477" y="2804766"/>
            <a:ext cx="574798" cy="616114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08977956-4757-4414-8129-42045B50DCDD}"/>
              </a:ext>
            </a:extLst>
          </p:cNvPr>
          <p:cNvCxnSpPr>
            <a:cxnSpLocks/>
            <a:stCxn id="62" idx="2"/>
            <a:endCxn id="66" idx="0"/>
          </p:cNvCxnSpPr>
          <p:nvPr/>
        </p:nvCxnSpPr>
        <p:spPr bwMode="auto">
          <a:xfrm>
            <a:off x="2460477" y="4094080"/>
            <a:ext cx="0" cy="996755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Graphic 18">
            <a:extLst>
              <a:ext uri="{FF2B5EF4-FFF2-40B4-BE49-F238E27FC236}">
                <a16:creationId xmlns:a16="http://schemas.microsoft.com/office/drawing/2014/main" id="{80109188-0B6A-4AF1-9EAB-5F384AAFE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477" y="4359765"/>
            <a:ext cx="468000" cy="4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5" name="Connector: Elbow 114">
            <a:extLst>
              <a:ext uri="{FF2B5EF4-FFF2-40B4-BE49-F238E27FC236}">
                <a16:creationId xmlns:a16="http://schemas.microsoft.com/office/drawing/2014/main" id="{89BB3AFF-1859-4B43-9873-24470F3596F0}"/>
              </a:ext>
            </a:extLst>
          </p:cNvPr>
          <p:cNvCxnSpPr>
            <a:cxnSpLocks/>
            <a:stCxn id="46" idx="1"/>
          </p:cNvCxnSpPr>
          <p:nvPr/>
        </p:nvCxnSpPr>
        <p:spPr>
          <a:xfrm rot="10800000" flipV="1">
            <a:off x="3678213" y="2399932"/>
            <a:ext cx="292738" cy="144000"/>
          </a:xfrm>
          <a:prstGeom prst="bentConnector3">
            <a:avLst>
              <a:gd name="adj1" fmla="val 70607"/>
            </a:avLst>
          </a:prstGeom>
          <a:ln w="12700">
            <a:solidFill>
              <a:srgbClr val="545B64"/>
            </a:solidFill>
            <a:prstDash val="dash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21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3 - Figure 2 -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TGW for 3</a:t>
            </a:r>
            <a:r>
              <a:rPr lang="en-US" altLang="en-US" b="0" baseline="30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rd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party integration logical arch.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C5C454-E4BB-4572-B844-547D3D72B187}"/>
              </a:ext>
            </a:extLst>
          </p:cNvPr>
          <p:cNvSpPr/>
          <p:nvPr/>
        </p:nvSpPr>
        <p:spPr bwMode="auto">
          <a:xfrm>
            <a:off x="650631" y="1258701"/>
            <a:ext cx="7560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245716C6-4351-41EB-ABD4-14C7B52CA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BF02725-6EF7-44E0-8520-CF7CB34EA2B2}"/>
              </a:ext>
            </a:extLst>
          </p:cNvPr>
          <p:cNvSpPr/>
          <p:nvPr/>
        </p:nvSpPr>
        <p:spPr>
          <a:xfrm>
            <a:off x="805475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account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0436E5B3-9CDB-4EB6-907B-00FD85A17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475" y="1648507"/>
            <a:ext cx="360000" cy="360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6E1CAAE-0B96-4DE8-8CFB-F87DEFAAB5E3}"/>
              </a:ext>
            </a:extLst>
          </p:cNvPr>
          <p:cNvSpPr/>
          <p:nvPr/>
        </p:nvSpPr>
        <p:spPr>
          <a:xfrm>
            <a:off x="5233856" y="1648507"/>
            <a:ext cx="28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53F1C850-BFDB-44FC-9869-ABD9F30769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3856" y="1648507"/>
            <a:ext cx="360000" cy="36000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5D1A314-C374-4ADC-8C7D-BE2905A5073D}"/>
              </a:ext>
            </a:extLst>
          </p:cNvPr>
          <p:cNvGrpSpPr/>
          <p:nvPr/>
        </p:nvGrpSpPr>
        <p:grpSpPr>
          <a:xfrm>
            <a:off x="1525475" y="2283794"/>
            <a:ext cx="1440000" cy="1440000"/>
            <a:chOff x="1638789" y="1702548"/>
            <a:chExt cx="1440000" cy="14400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336EE31-B09D-42C0-B19A-5BEB3524116A}"/>
                </a:ext>
              </a:extLst>
            </p:cNvPr>
            <p:cNvSpPr/>
            <p:nvPr/>
          </p:nvSpPr>
          <p:spPr>
            <a:xfrm>
              <a:off x="1638789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B062A37-5D4F-4EAD-A5FC-E78D6E7AA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CADF140-89B3-4CE3-8E27-75AFC6960747}"/>
              </a:ext>
            </a:extLst>
          </p:cNvPr>
          <p:cNvGrpSpPr/>
          <p:nvPr/>
        </p:nvGrpSpPr>
        <p:grpSpPr>
          <a:xfrm>
            <a:off x="1525475" y="3983522"/>
            <a:ext cx="1440000" cy="1440000"/>
            <a:chOff x="3790871" y="1702548"/>
            <a:chExt cx="1440000" cy="144000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949242E-4856-4DB0-B3F5-E762849E74B4}"/>
                </a:ext>
              </a:extLst>
            </p:cNvPr>
            <p:cNvSpPr/>
            <p:nvPr/>
          </p:nvSpPr>
          <p:spPr>
            <a:xfrm>
              <a:off x="3790871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BB172BA-841C-4696-9A43-300D904EF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163E0F7-2FBF-44AC-A9A6-3C8E2B79C727}"/>
              </a:ext>
            </a:extLst>
          </p:cNvPr>
          <p:cNvGrpSpPr/>
          <p:nvPr/>
        </p:nvGrpSpPr>
        <p:grpSpPr>
          <a:xfrm>
            <a:off x="5953856" y="2284497"/>
            <a:ext cx="1440000" cy="1440000"/>
            <a:chOff x="6303068" y="2795922"/>
            <a:chExt cx="1440000" cy="144000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0DAF57F-7410-413D-BE36-643BD7FFC30C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7CBFEAB6-EDE8-4E6A-A28B-72A4C8BD3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8B6FCB6-2396-46EF-B49F-4BB61624B4A7}"/>
              </a:ext>
            </a:extLst>
          </p:cNvPr>
          <p:cNvGrpSpPr/>
          <p:nvPr/>
        </p:nvGrpSpPr>
        <p:grpSpPr>
          <a:xfrm>
            <a:off x="5953856" y="3983522"/>
            <a:ext cx="1440000" cy="1440000"/>
            <a:chOff x="6303068" y="2795922"/>
            <a:chExt cx="1440000" cy="14400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87B8478-4168-47EF-B64F-4AAB2562EEA7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4</a:t>
              </a:r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D77E1969-2EE2-4B23-9154-4BB534F03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BBA5E404-8F93-48FD-BEA4-E69808FFB0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2711819"/>
            <a:ext cx="612000" cy="612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D23E7AA-FF91-4DFD-90C3-48E61B1325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475" y="4427328"/>
            <a:ext cx="612000" cy="612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9B50DAC-8FCC-4B4A-8EFF-DB553A536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856" y="4427328"/>
            <a:ext cx="612000" cy="612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A336286-01A6-46C0-A37B-BCED3D12EA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856" y="2711819"/>
            <a:ext cx="612000" cy="612000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D08B9A05-EBF8-4F71-ADAF-A26CD1A9AB95}"/>
              </a:ext>
            </a:extLst>
          </p:cNvPr>
          <p:cNvGrpSpPr/>
          <p:nvPr/>
        </p:nvGrpSpPr>
        <p:grpSpPr>
          <a:xfrm>
            <a:off x="3667665" y="3456959"/>
            <a:ext cx="1584000" cy="822581"/>
            <a:chOff x="2415068" y="2976473"/>
            <a:chExt cx="1584000" cy="822581"/>
          </a:xfrm>
        </p:grpSpPr>
        <p:pic>
          <p:nvPicPr>
            <p:cNvPr id="55" name="Graphic 7">
              <a:extLst>
                <a:ext uri="{FF2B5EF4-FFF2-40B4-BE49-F238E27FC236}">
                  <a16:creationId xmlns:a16="http://schemas.microsoft.com/office/drawing/2014/main" id="{D7DCBD97-F29B-4585-A0A9-C8C35FBA13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3068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9">
              <a:extLst>
                <a:ext uri="{FF2B5EF4-FFF2-40B4-BE49-F238E27FC236}">
                  <a16:creationId xmlns:a16="http://schemas.microsoft.com/office/drawing/2014/main" id="{9FCF9763-61BE-465F-8A40-AA4226BBCD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5068" y="3619054"/>
              <a:ext cx="1584000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Transit Gateway</a:t>
              </a:r>
            </a:p>
          </p:txBody>
        </p: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AD5DF2CF-3581-45B9-8037-8A6052C0FFB7}"/>
              </a:ext>
            </a:extLst>
          </p:cNvPr>
          <p:cNvCxnSpPr>
            <a:cxnSpLocks/>
            <a:stCxn id="55" idx="3"/>
            <a:endCxn id="44" idx="1"/>
          </p:cNvCxnSpPr>
          <p:nvPr/>
        </p:nvCxnSpPr>
        <p:spPr>
          <a:xfrm flipV="1">
            <a:off x="4783665" y="3004497"/>
            <a:ext cx="1170191" cy="776462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6BB10CAF-3D74-49AE-921A-841B87DF4BAB}"/>
              </a:ext>
            </a:extLst>
          </p:cNvPr>
          <p:cNvCxnSpPr>
            <a:cxnSpLocks/>
            <a:stCxn id="55" idx="3"/>
            <a:endCxn id="47" idx="1"/>
          </p:cNvCxnSpPr>
          <p:nvPr/>
        </p:nvCxnSpPr>
        <p:spPr>
          <a:xfrm>
            <a:off x="4783665" y="3780959"/>
            <a:ext cx="1170191" cy="922563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2A36A2EC-88AB-4308-9C8F-4D913C289B68}"/>
              </a:ext>
            </a:extLst>
          </p:cNvPr>
          <p:cNvCxnSpPr>
            <a:cxnSpLocks/>
            <a:stCxn id="38" idx="3"/>
            <a:endCxn id="55" idx="1"/>
          </p:cNvCxnSpPr>
          <p:nvPr/>
        </p:nvCxnSpPr>
        <p:spPr>
          <a:xfrm>
            <a:off x="2965475" y="3003794"/>
            <a:ext cx="1170190" cy="777165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3D2EEECF-C2CC-45B0-9875-5893468F078D}"/>
              </a:ext>
            </a:extLst>
          </p:cNvPr>
          <p:cNvCxnSpPr>
            <a:cxnSpLocks/>
            <a:stCxn id="41" idx="3"/>
            <a:endCxn id="55" idx="1"/>
          </p:cNvCxnSpPr>
          <p:nvPr/>
        </p:nvCxnSpPr>
        <p:spPr>
          <a:xfrm flipV="1">
            <a:off x="2965475" y="3780959"/>
            <a:ext cx="1170190" cy="922563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9C7BC7A-AB49-4AB6-85F7-CC2B7C9EBD0E}"/>
              </a:ext>
            </a:extLst>
          </p:cNvPr>
          <p:cNvGrpSpPr/>
          <p:nvPr/>
        </p:nvGrpSpPr>
        <p:grpSpPr>
          <a:xfrm>
            <a:off x="4513665" y="2900326"/>
            <a:ext cx="684000" cy="525195"/>
            <a:chOff x="4643752" y="4561334"/>
            <a:chExt cx="684000" cy="525195"/>
          </a:xfrm>
        </p:grpSpPr>
        <p:sp>
          <p:nvSpPr>
            <p:cNvPr id="69" name="TextBox 26">
              <a:extLst>
                <a:ext uri="{FF2B5EF4-FFF2-40B4-BE49-F238E27FC236}">
                  <a16:creationId xmlns:a16="http://schemas.microsoft.com/office/drawing/2014/main" id="{1B6A7CED-FED2-4B32-AEA8-9C1D20502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3752" y="4870529"/>
              <a:ext cx="684000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TGW Route table</a:t>
              </a:r>
            </a:p>
          </p:txBody>
        </p:sp>
        <p:pic>
          <p:nvPicPr>
            <p:cNvPr id="70" name="Graphic 31">
              <a:extLst>
                <a:ext uri="{FF2B5EF4-FFF2-40B4-BE49-F238E27FC236}">
                  <a16:creationId xmlns:a16="http://schemas.microsoft.com/office/drawing/2014/main" id="{0CA8D27A-E6DD-49E9-AECF-3E3B7AF0CB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837131" y="4561334"/>
              <a:ext cx="28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7D831BCA-983A-451B-BEBE-5C7409509333}"/>
              </a:ext>
            </a:extLst>
          </p:cNvPr>
          <p:cNvCxnSpPr>
            <a:cxnSpLocks/>
            <a:stCxn id="70" idx="1"/>
            <a:endCxn id="55" idx="0"/>
          </p:cNvCxnSpPr>
          <p:nvPr/>
        </p:nvCxnSpPr>
        <p:spPr>
          <a:xfrm rot="10800000" flipV="1">
            <a:off x="4459666" y="3044325"/>
            <a:ext cx="247379" cy="412633"/>
          </a:xfrm>
          <a:prstGeom prst="bentConnector2">
            <a:avLst/>
          </a:prstGeom>
          <a:ln w="12700">
            <a:solidFill>
              <a:srgbClr val="545B64"/>
            </a:solidFill>
            <a:prstDash val="dash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701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3 - Figure 3 -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Centralized traffic inspection pattern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6D3C06A-F615-47C5-A398-519C321F0DD9}"/>
              </a:ext>
            </a:extLst>
          </p:cNvPr>
          <p:cNvSpPr/>
          <p:nvPr/>
        </p:nvSpPr>
        <p:spPr bwMode="auto">
          <a:xfrm>
            <a:off x="650631" y="1258701"/>
            <a:ext cx="7560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492BDB1A-D346-4659-9A6C-B5BECD3B1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EEE4BCAB-7137-4C4C-9B3B-857D9923F646}"/>
              </a:ext>
            </a:extLst>
          </p:cNvPr>
          <p:cNvSpPr/>
          <p:nvPr/>
        </p:nvSpPr>
        <p:spPr>
          <a:xfrm>
            <a:off x="5743808" y="1648507"/>
            <a:ext cx="2380284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D0629D78-31AE-458A-9650-0533B3466E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3808" y="1648507"/>
            <a:ext cx="360000" cy="3600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06CB792F-D47C-4BCA-9E2B-DF751B7D87CF}"/>
              </a:ext>
            </a:extLst>
          </p:cNvPr>
          <p:cNvGrpSpPr/>
          <p:nvPr/>
        </p:nvGrpSpPr>
        <p:grpSpPr>
          <a:xfrm>
            <a:off x="936394" y="2688237"/>
            <a:ext cx="1440000" cy="1440000"/>
            <a:chOff x="1638789" y="1702548"/>
            <a:chExt cx="1440000" cy="144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0084CEA-D428-4ACF-9986-5087D5B6D7E8}"/>
                </a:ext>
              </a:extLst>
            </p:cNvPr>
            <p:cNvSpPr/>
            <p:nvPr/>
          </p:nvSpPr>
          <p:spPr>
            <a:xfrm>
              <a:off x="1638789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922DF02-2D21-49E9-AB8D-B292A70E5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AC03C4E-EAA6-4449-818F-2DCE0FFB4946}"/>
              </a:ext>
            </a:extLst>
          </p:cNvPr>
          <p:cNvGrpSpPr/>
          <p:nvPr/>
        </p:nvGrpSpPr>
        <p:grpSpPr>
          <a:xfrm>
            <a:off x="936394" y="4387965"/>
            <a:ext cx="1440000" cy="1440000"/>
            <a:chOff x="3790871" y="1702548"/>
            <a:chExt cx="1440000" cy="14400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1ACBC70-75FF-4471-AD07-1F44C780892D}"/>
                </a:ext>
              </a:extLst>
            </p:cNvPr>
            <p:cNvSpPr/>
            <p:nvPr/>
          </p:nvSpPr>
          <p:spPr>
            <a:xfrm>
              <a:off x="3790871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4FC8C98C-5D8C-4592-BAD3-A317C20F1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6AC672E-3A46-408F-AC76-3C6FC01764AD}"/>
              </a:ext>
            </a:extLst>
          </p:cNvPr>
          <p:cNvGrpSpPr/>
          <p:nvPr/>
        </p:nvGrpSpPr>
        <p:grpSpPr>
          <a:xfrm>
            <a:off x="6463808" y="2284497"/>
            <a:ext cx="1440000" cy="1440000"/>
            <a:chOff x="6303068" y="2795922"/>
            <a:chExt cx="1440000" cy="1440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E3849D3-DEDC-4FAF-BBB3-6584D036E969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E4268E09-EAFC-4F66-92CA-7A9668622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0DE1A3A-A647-4BC0-9D39-AA1D1E296B09}"/>
              </a:ext>
            </a:extLst>
          </p:cNvPr>
          <p:cNvGrpSpPr/>
          <p:nvPr/>
        </p:nvGrpSpPr>
        <p:grpSpPr>
          <a:xfrm>
            <a:off x="6463808" y="3983522"/>
            <a:ext cx="1440000" cy="1440000"/>
            <a:chOff x="6303068" y="2795922"/>
            <a:chExt cx="1440000" cy="144000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D9F2296-CCB4-45A0-A8FA-D8CA8F71CC74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4</a:t>
              </a:r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E10B9853-15AD-4DB8-8474-FE2EF4A0C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22B789C1-9EDF-4DC6-AAFE-B6885B1AD0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3116262"/>
            <a:ext cx="612000" cy="612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C33BC1E-6D00-4CD0-B096-709A02BA20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4831771"/>
            <a:ext cx="612000" cy="612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1C4A1D0-8890-43E5-87C8-1314565D23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7808" y="4427328"/>
            <a:ext cx="612000" cy="612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879926A-9E08-4DB8-9540-317D20626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7808" y="2711819"/>
            <a:ext cx="612000" cy="612000"/>
          </a:xfrm>
          <a:prstGeom prst="rect">
            <a:avLst/>
          </a:prstGeom>
        </p:spPr>
      </p:pic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4C6CDE77-7E62-4E45-8586-F9B95D4701EA}"/>
              </a:ext>
            </a:extLst>
          </p:cNvPr>
          <p:cNvCxnSpPr>
            <a:cxnSpLocks/>
            <a:stCxn id="107" idx="3"/>
            <a:endCxn id="43" idx="1"/>
          </p:cNvCxnSpPr>
          <p:nvPr/>
        </p:nvCxnSpPr>
        <p:spPr>
          <a:xfrm flipV="1">
            <a:off x="5515273" y="3004497"/>
            <a:ext cx="948535" cy="1189701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A4510E7E-EC2E-42FB-8210-EE41E2EF1831}"/>
              </a:ext>
            </a:extLst>
          </p:cNvPr>
          <p:cNvCxnSpPr>
            <a:cxnSpLocks/>
            <a:stCxn id="107" idx="3"/>
            <a:endCxn id="46" idx="1"/>
          </p:cNvCxnSpPr>
          <p:nvPr/>
        </p:nvCxnSpPr>
        <p:spPr>
          <a:xfrm>
            <a:off x="5515273" y="4194198"/>
            <a:ext cx="948535" cy="509324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A09F591E-E923-42FD-BACB-6F34D2EEC0EF}"/>
              </a:ext>
            </a:extLst>
          </p:cNvPr>
          <p:cNvCxnSpPr>
            <a:cxnSpLocks/>
            <a:stCxn id="37" idx="3"/>
            <a:endCxn id="107" idx="1"/>
          </p:cNvCxnSpPr>
          <p:nvPr/>
        </p:nvCxnSpPr>
        <p:spPr>
          <a:xfrm>
            <a:off x="2376394" y="3408237"/>
            <a:ext cx="2490879" cy="785961"/>
          </a:xfrm>
          <a:prstGeom prst="bentConnector3">
            <a:avLst>
              <a:gd name="adj1" fmla="val 10231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B3D3801A-AA0E-4C47-86C9-AAD069CC260B}"/>
              </a:ext>
            </a:extLst>
          </p:cNvPr>
          <p:cNvCxnSpPr>
            <a:cxnSpLocks/>
            <a:stCxn id="40" idx="3"/>
            <a:endCxn id="107" idx="1"/>
          </p:cNvCxnSpPr>
          <p:nvPr/>
        </p:nvCxnSpPr>
        <p:spPr>
          <a:xfrm flipV="1">
            <a:off x="2376394" y="4194198"/>
            <a:ext cx="2490879" cy="913767"/>
          </a:xfrm>
          <a:prstGeom prst="bentConnector3">
            <a:avLst>
              <a:gd name="adj1" fmla="val 10231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249A8AA-5CBA-4BA8-A89F-921AD43535B6}"/>
              </a:ext>
            </a:extLst>
          </p:cNvPr>
          <p:cNvGrpSpPr/>
          <p:nvPr/>
        </p:nvGrpSpPr>
        <p:grpSpPr>
          <a:xfrm>
            <a:off x="2733898" y="1969172"/>
            <a:ext cx="1764000" cy="1440000"/>
            <a:chOff x="1547915" y="1702548"/>
            <a:chExt cx="1764000" cy="1440000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C6B2375-8EBF-45DA-9092-943A5194D119}"/>
                </a:ext>
              </a:extLst>
            </p:cNvPr>
            <p:cNvSpPr/>
            <p:nvPr/>
          </p:nvSpPr>
          <p:spPr>
            <a:xfrm>
              <a:off x="1547915" y="1702548"/>
              <a:ext cx="1764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INSPECTION VPC</a:t>
              </a:r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1A0C0660-F5FD-4CA6-88F0-C724CF8E8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47915" y="1702548"/>
              <a:ext cx="360000" cy="360000"/>
            </a:xfrm>
            <a:prstGeom prst="rect">
              <a:avLst/>
            </a:prstGeom>
          </p:spPr>
        </p:pic>
      </p:grp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91A1393F-F8F7-4A23-811A-D227D06D4AE8}"/>
              </a:ext>
            </a:extLst>
          </p:cNvPr>
          <p:cNvCxnSpPr>
            <a:cxnSpLocks/>
            <a:stCxn id="107" idx="0"/>
            <a:endCxn id="16" idx="74"/>
          </p:cNvCxnSpPr>
          <p:nvPr/>
        </p:nvCxnSpPr>
        <p:spPr>
          <a:xfrm rot="16200000" flipV="1">
            <a:off x="4085894" y="2764818"/>
            <a:ext cx="792271" cy="1418489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Graphic 18">
            <a:extLst>
              <a:ext uri="{FF2B5EF4-FFF2-40B4-BE49-F238E27FC236}">
                <a16:creationId xmlns:a16="http://schemas.microsoft.com/office/drawing/2014/main" id="{DC7319DF-F307-4766-B8F1-0EC49A8F5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 bwMode="auto">
          <a:xfrm>
            <a:off x="3202756" y="2211690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4CBDD595-9D5F-4BC9-81C7-1627D50168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790596" y="2211690"/>
            <a:ext cx="360000" cy="360000"/>
          </a:xfrm>
          <a:prstGeom prst="rect">
            <a:avLst/>
          </a:prstGeom>
        </p:spPr>
      </p:pic>
      <p:sp>
        <p:nvSpPr>
          <p:cNvPr id="81" name="TextBox 37">
            <a:extLst>
              <a:ext uri="{FF2B5EF4-FFF2-40B4-BE49-F238E27FC236}">
                <a16:creationId xmlns:a16="http://schemas.microsoft.com/office/drawing/2014/main" id="{A1D52BD3-22EB-47A0-BCFB-498509146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898" y="2589398"/>
            <a:ext cx="1656000" cy="25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Gateway Load Balancer or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Network Firewall Endpoint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44D68D4-E336-41DB-AFCB-61B723AF097E}"/>
              </a:ext>
            </a:extLst>
          </p:cNvPr>
          <p:cNvGrpSpPr/>
          <p:nvPr/>
        </p:nvGrpSpPr>
        <p:grpSpPr>
          <a:xfrm>
            <a:off x="3112772" y="2941421"/>
            <a:ext cx="1080000" cy="418508"/>
            <a:chOff x="2676004" y="2941421"/>
            <a:chExt cx="1080000" cy="418508"/>
          </a:xfrm>
        </p:grpSpPr>
        <p:sp>
          <p:nvSpPr>
            <p:cNvPr id="83" name="TextBox 37">
              <a:extLst>
                <a:ext uri="{FF2B5EF4-FFF2-40B4-BE49-F238E27FC236}">
                  <a16:creationId xmlns:a16="http://schemas.microsoft.com/office/drawing/2014/main" id="{B9CD9FCF-FA58-4F04-920F-0957CB2A2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6004" y="3215929"/>
              <a:ext cx="1080000" cy="14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Transit Gateway ENI</a:t>
              </a:r>
            </a:p>
          </p:txBody>
        </p:sp>
        <p:sp>
          <p:nvSpPr>
            <p:cNvPr id="16" name="Graphic 37">
              <a:extLst>
                <a:ext uri="{FF2B5EF4-FFF2-40B4-BE49-F238E27FC236}">
                  <a16:creationId xmlns:a16="http://schemas.microsoft.com/office/drawing/2014/main" id="{09765133-A095-4C07-917A-184975AFA945}"/>
                </a:ext>
              </a:extLst>
            </p:cNvPr>
            <p:cNvSpPr/>
            <p:nvPr/>
          </p:nvSpPr>
          <p:spPr>
            <a:xfrm>
              <a:off x="3079504" y="2941421"/>
              <a:ext cx="270000" cy="270000"/>
            </a:xfrm>
            <a:custGeom>
              <a:avLst/>
              <a:gdLst>
                <a:gd name="connsiteX0" fmla="*/ 126756 w 270000"/>
                <a:gd name="connsiteY0" fmla="*/ 146262 h 270000"/>
                <a:gd name="connsiteX1" fmla="*/ 151512 w 270000"/>
                <a:gd name="connsiteY1" fmla="*/ 146262 h 270000"/>
                <a:gd name="connsiteX2" fmla="*/ 151512 w 270000"/>
                <a:gd name="connsiteY2" fmla="*/ 121506 h 270000"/>
                <a:gd name="connsiteX3" fmla="*/ 126756 w 270000"/>
                <a:gd name="connsiteY3" fmla="*/ 121506 h 270000"/>
                <a:gd name="connsiteX4" fmla="*/ 126756 w 270000"/>
                <a:gd name="connsiteY4" fmla="*/ 146262 h 270000"/>
                <a:gd name="connsiteX5" fmla="*/ 163512 w 270000"/>
                <a:gd name="connsiteY5" fmla="*/ 146262 h 270000"/>
                <a:gd name="connsiteX6" fmla="*/ 188262 w 270000"/>
                <a:gd name="connsiteY6" fmla="*/ 146262 h 270000"/>
                <a:gd name="connsiteX7" fmla="*/ 188262 w 270000"/>
                <a:gd name="connsiteY7" fmla="*/ 121506 h 270000"/>
                <a:gd name="connsiteX8" fmla="*/ 163512 w 270000"/>
                <a:gd name="connsiteY8" fmla="*/ 121506 h 270000"/>
                <a:gd name="connsiteX9" fmla="*/ 163512 w 270000"/>
                <a:gd name="connsiteY9" fmla="*/ 146262 h 270000"/>
                <a:gd name="connsiteX10" fmla="*/ 120756 w 270000"/>
                <a:gd name="connsiteY10" fmla="*/ 158262 h 270000"/>
                <a:gd name="connsiteX11" fmla="*/ 194262 w 270000"/>
                <a:gd name="connsiteY11" fmla="*/ 158262 h 270000"/>
                <a:gd name="connsiteX12" fmla="*/ 200262 w 270000"/>
                <a:gd name="connsiteY12" fmla="*/ 152262 h 270000"/>
                <a:gd name="connsiteX13" fmla="*/ 200262 w 270000"/>
                <a:gd name="connsiteY13" fmla="*/ 115506 h 270000"/>
                <a:gd name="connsiteX14" fmla="*/ 194262 w 270000"/>
                <a:gd name="connsiteY14" fmla="*/ 109506 h 270000"/>
                <a:gd name="connsiteX15" fmla="*/ 120756 w 270000"/>
                <a:gd name="connsiteY15" fmla="*/ 109506 h 270000"/>
                <a:gd name="connsiteX16" fmla="*/ 114756 w 270000"/>
                <a:gd name="connsiteY16" fmla="*/ 115506 h 270000"/>
                <a:gd name="connsiteX17" fmla="*/ 114756 w 270000"/>
                <a:gd name="connsiteY17" fmla="*/ 152262 h 270000"/>
                <a:gd name="connsiteX18" fmla="*/ 120756 w 270000"/>
                <a:gd name="connsiteY18" fmla="*/ 158262 h 270000"/>
                <a:gd name="connsiteX19" fmla="*/ 120756 w 270000"/>
                <a:gd name="connsiteY19" fmla="*/ 158262 h 270000"/>
                <a:gd name="connsiteX20" fmla="*/ 219762 w 270000"/>
                <a:gd name="connsiteY20" fmla="*/ 167262 h 270000"/>
                <a:gd name="connsiteX21" fmla="*/ 204762 w 270000"/>
                <a:gd name="connsiteY21" fmla="*/ 167262 h 270000"/>
                <a:gd name="connsiteX22" fmla="*/ 198762 w 270000"/>
                <a:gd name="connsiteY22" fmla="*/ 173262 h 270000"/>
                <a:gd name="connsiteX23" fmla="*/ 198762 w 270000"/>
                <a:gd name="connsiteY23" fmla="*/ 183012 h 270000"/>
                <a:gd name="connsiteX24" fmla="*/ 184512 w 270000"/>
                <a:gd name="connsiteY24" fmla="*/ 183012 h 270000"/>
                <a:gd name="connsiteX25" fmla="*/ 184512 w 270000"/>
                <a:gd name="connsiteY25" fmla="*/ 173262 h 270000"/>
                <a:gd name="connsiteX26" fmla="*/ 178512 w 270000"/>
                <a:gd name="connsiteY26" fmla="*/ 167262 h 270000"/>
                <a:gd name="connsiteX27" fmla="*/ 157512 w 270000"/>
                <a:gd name="connsiteY27" fmla="*/ 167262 h 270000"/>
                <a:gd name="connsiteX28" fmla="*/ 151512 w 270000"/>
                <a:gd name="connsiteY28" fmla="*/ 173262 h 270000"/>
                <a:gd name="connsiteX29" fmla="*/ 151512 w 270000"/>
                <a:gd name="connsiteY29" fmla="*/ 183012 h 270000"/>
                <a:gd name="connsiteX30" fmla="*/ 111006 w 270000"/>
                <a:gd name="connsiteY30" fmla="*/ 183012 h 270000"/>
                <a:gd name="connsiteX31" fmla="*/ 111006 w 270000"/>
                <a:gd name="connsiteY31" fmla="*/ 173262 h 270000"/>
                <a:gd name="connsiteX32" fmla="*/ 105006 w 270000"/>
                <a:gd name="connsiteY32" fmla="*/ 167262 h 270000"/>
                <a:gd name="connsiteX33" fmla="*/ 100506 w 270000"/>
                <a:gd name="connsiteY33" fmla="*/ 167262 h 270000"/>
                <a:gd name="connsiteX34" fmla="*/ 100506 w 270000"/>
                <a:gd name="connsiteY34" fmla="*/ 100506 h 270000"/>
                <a:gd name="connsiteX35" fmla="*/ 219762 w 270000"/>
                <a:gd name="connsiteY35" fmla="*/ 100506 h 270000"/>
                <a:gd name="connsiteX36" fmla="*/ 219762 w 270000"/>
                <a:gd name="connsiteY36" fmla="*/ 167262 h 270000"/>
                <a:gd name="connsiteX37" fmla="*/ 225762 w 270000"/>
                <a:gd name="connsiteY37" fmla="*/ 88506 h 270000"/>
                <a:gd name="connsiteX38" fmla="*/ 94506 w 270000"/>
                <a:gd name="connsiteY38" fmla="*/ 88506 h 270000"/>
                <a:gd name="connsiteX39" fmla="*/ 88506 w 270000"/>
                <a:gd name="connsiteY39" fmla="*/ 94506 h 270000"/>
                <a:gd name="connsiteX40" fmla="*/ 88506 w 270000"/>
                <a:gd name="connsiteY40" fmla="*/ 173262 h 270000"/>
                <a:gd name="connsiteX41" fmla="*/ 94506 w 270000"/>
                <a:gd name="connsiteY41" fmla="*/ 179262 h 270000"/>
                <a:gd name="connsiteX42" fmla="*/ 99006 w 270000"/>
                <a:gd name="connsiteY42" fmla="*/ 179262 h 270000"/>
                <a:gd name="connsiteX43" fmla="*/ 99006 w 270000"/>
                <a:gd name="connsiteY43" fmla="*/ 189012 h 270000"/>
                <a:gd name="connsiteX44" fmla="*/ 105006 w 270000"/>
                <a:gd name="connsiteY44" fmla="*/ 195012 h 270000"/>
                <a:gd name="connsiteX45" fmla="*/ 157512 w 270000"/>
                <a:gd name="connsiteY45" fmla="*/ 195012 h 270000"/>
                <a:gd name="connsiteX46" fmla="*/ 163512 w 270000"/>
                <a:gd name="connsiteY46" fmla="*/ 189012 h 270000"/>
                <a:gd name="connsiteX47" fmla="*/ 163512 w 270000"/>
                <a:gd name="connsiteY47" fmla="*/ 179262 h 270000"/>
                <a:gd name="connsiteX48" fmla="*/ 172512 w 270000"/>
                <a:gd name="connsiteY48" fmla="*/ 179262 h 270000"/>
                <a:gd name="connsiteX49" fmla="*/ 172512 w 270000"/>
                <a:gd name="connsiteY49" fmla="*/ 189012 h 270000"/>
                <a:gd name="connsiteX50" fmla="*/ 178512 w 270000"/>
                <a:gd name="connsiteY50" fmla="*/ 195012 h 270000"/>
                <a:gd name="connsiteX51" fmla="*/ 204762 w 270000"/>
                <a:gd name="connsiteY51" fmla="*/ 195012 h 270000"/>
                <a:gd name="connsiteX52" fmla="*/ 210762 w 270000"/>
                <a:gd name="connsiteY52" fmla="*/ 189012 h 270000"/>
                <a:gd name="connsiteX53" fmla="*/ 210762 w 270000"/>
                <a:gd name="connsiteY53" fmla="*/ 179262 h 270000"/>
                <a:gd name="connsiteX54" fmla="*/ 225762 w 270000"/>
                <a:gd name="connsiteY54" fmla="*/ 179262 h 270000"/>
                <a:gd name="connsiteX55" fmla="*/ 231762 w 270000"/>
                <a:gd name="connsiteY55" fmla="*/ 173262 h 270000"/>
                <a:gd name="connsiteX56" fmla="*/ 231762 w 270000"/>
                <a:gd name="connsiteY56" fmla="*/ 94506 h 270000"/>
                <a:gd name="connsiteX57" fmla="*/ 225762 w 270000"/>
                <a:gd name="connsiteY57" fmla="*/ 88506 h 270000"/>
                <a:gd name="connsiteX58" fmla="*/ 225762 w 270000"/>
                <a:gd name="connsiteY58" fmla="*/ 88506 h 270000"/>
                <a:gd name="connsiteX59" fmla="*/ 79506 w 270000"/>
                <a:gd name="connsiteY59" fmla="*/ 84006 h 270000"/>
                <a:gd name="connsiteX60" fmla="*/ 79506 w 270000"/>
                <a:gd name="connsiteY60" fmla="*/ 199512 h 270000"/>
                <a:gd name="connsiteX61" fmla="*/ 73506 w 270000"/>
                <a:gd name="connsiteY61" fmla="*/ 205512 h 270000"/>
                <a:gd name="connsiteX62" fmla="*/ 54600 w 270000"/>
                <a:gd name="connsiteY62" fmla="*/ 205512 h 270000"/>
                <a:gd name="connsiteX63" fmla="*/ 54600 w 270000"/>
                <a:gd name="connsiteY63" fmla="*/ 193512 h 270000"/>
                <a:gd name="connsiteX64" fmla="*/ 67506 w 270000"/>
                <a:gd name="connsiteY64" fmla="*/ 193512 h 270000"/>
                <a:gd name="connsiteX65" fmla="*/ 67506 w 270000"/>
                <a:gd name="connsiteY65" fmla="*/ 90006 h 270000"/>
                <a:gd name="connsiteX66" fmla="*/ 54600 w 270000"/>
                <a:gd name="connsiteY66" fmla="*/ 90006 h 270000"/>
                <a:gd name="connsiteX67" fmla="*/ 54600 w 270000"/>
                <a:gd name="connsiteY67" fmla="*/ 78006 h 270000"/>
                <a:gd name="connsiteX68" fmla="*/ 73506 w 270000"/>
                <a:gd name="connsiteY68" fmla="*/ 78006 h 270000"/>
                <a:gd name="connsiteX69" fmla="*/ 79506 w 270000"/>
                <a:gd name="connsiteY69" fmla="*/ 84006 h 270000"/>
                <a:gd name="connsiteX70" fmla="*/ 79506 w 270000"/>
                <a:gd name="connsiteY70" fmla="*/ 84006 h 270000"/>
                <a:gd name="connsiteX71" fmla="*/ 136512 w 270000"/>
                <a:gd name="connsiteY71" fmla="*/ 256518 h 270000"/>
                <a:gd name="connsiteX72" fmla="*/ 16500 w 270000"/>
                <a:gd name="connsiteY72" fmla="*/ 136506 h 270000"/>
                <a:gd name="connsiteX73" fmla="*/ 136512 w 270000"/>
                <a:gd name="connsiteY73" fmla="*/ 16500 h 270000"/>
                <a:gd name="connsiteX74" fmla="*/ 256512 w 270000"/>
                <a:gd name="connsiteY74" fmla="*/ 136506 h 270000"/>
                <a:gd name="connsiteX75" fmla="*/ 136512 w 270000"/>
                <a:gd name="connsiteY75" fmla="*/ 256518 h 270000"/>
                <a:gd name="connsiteX76" fmla="*/ 136512 w 270000"/>
                <a:gd name="connsiteY76" fmla="*/ 256518 h 270000"/>
                <a:gd name="connsiteX77" fmla="*/ 136512 w 270000"/>
                <a:gd name="connsiteY77" fmla="*/ 4500 h 270000"/>
                <a:gd name="connsiteX78" fmla="*/ 4500 w 270000"/>
                <a:gd name="connsiteY78" fmla="*/ 136506 h 270000"/>
                <a:gd name="connsiteX79" fmla="*/ 136512 w 270000"/>
                <a:gd name="connsiteY79" fmla="*/ 268518 h 270000"/>
                <a:gd name="connsiteX80" fmla="*/ 268512 w 270000"/>
                <a:gd name="connsiteY80" fmla="*/ 136506 h 270000"/>
                <a:gd name="connsiteX81" fmla="*/ 136512 w 270000"/>
                <a:gd name="connsiteY81" fmla="*/ 4500 h 270000"/>
                <a:gd name="connsiteX82" fmla="*/ 136512 w 270000"/>
                <a:gd name="connsiteY82" fmla="*/ 4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70000" h="270000">
                  <a:moveTo>
                    <a:pt x="126756" y="146262"/>
                  </a:moveTo>
                  <a:lnTo>
                    <a:pt x="151512" y="146262"/>
                  </a:lnTo>
                  <a:lnTo>
                    <a:pt x="151512" y="121506"/>
                  </a:lnTo>
                  <a:lnTo>
                    <a:pt x="126756" y="121506"/>
                  </a:lnTo>
                  <a:lnTo>
                    <a:pt x="126756" y="146262"/>
                  </a:lnTo>
                  <a:close/>
                  <a:moveTo>
                    <a:pt x="163512" y="146262"/>
                  </a:moveTo>
                  <a:lnTo>
                    <a:pt x="188262" y="146262"/>
                  </a:lnTo>
                  <a:lnTo>
                    <a:pt x="188262" y="121506"/>
                  </a:lnTo>
                  <a:lnTo>
                    <a:pt x="163512" y="121506"/>
                  </a:lnTo>
                  <a:lnTo>
                    <a:pt x="163512" y="146262"/>
                  </a:lnTo>
                  <a:close/>
                  <a:moveTo>
                    <a:pt x="120756" y="158262"/>
                  </a:moveTo>
                  <a:lnTo>
                    <a:pt x="194262" y="158262"/>
                  </a:lnTo>
                  <a:cubicBezTo>
                    <a:pt x="197574" y="158262"/>
                    <a:pt x="200262" y="155580"/>
                    <a:pt x="200262" y="152262"/>
                  </a:cubicBezTo>
                  <a:lnTo>
                    <a:pt x="200262" y="115506"/>
                  </a:lnTo>
                  <a:cubicBezTo>
                    <a:pt x="200262" y="112188"/>
                    <a:pt x="197574" y="109506"/>
                    <a:pt x="194262" y="109506"/>
                  </a:cubicBezTo>
                  <a:lnTo>
                    <a:pt x="120756" y="109506"/>
                  </a:lnTo>
                  <a:cubicBezTo>
                    <a:pt x="117438" y="109506"/>
                    <a:pt x="114756" y="112188"/>
                    <a:pt x="114756" y="115506"/>
                  </a:cubicBezTo>
                  <a:lnTo>
                    <a:pt x="114756" y="152262"/>
                  </a:lnTo>
                  <a:cubicBezTo>
                    <a:pt x="114756" y="155580"/>
                    <a:pt x="117438" y="158262"/>
                    <a:pt x="120756" y="158262"/>
                  </a:cubicBezTo>
                  <a:lnTo>
                    <a:pt x="120756" y="158262"/>
                  </a:lnTo>
                  <a:close/>
                  <a:moveTo>
                    <a:pt x="219762" y="167262"/>
                  </a:moveTo>
                  <a:lnTo>
                    <a:pt x="204762" y="167262"/>
                  </a:lnTo>
                  <a:cubicBezTo>
                    <a:pt x="201444" y="167262"/>
                    <a:pt x="198762" y="169944"/>
                    <a:pt x="198762" y="173262"/>
                  </a:cubicBezTo>
                  <a:lnTo>
                    <a:pt x="198762" y="183012"/>
                  </a:lnTo>
                  <a:lnTo>
                    <a:pt x="184512" y="183012"/>
                  </a:lnTo>
                  <a:lnTo>
                    <a:pt x="184512" y="173262"/>
                  </a:lnTo>
                  <a:cubicBezTo>
                    <a:pt x="184512" y="169944"/>
                    <a:pt x="181824" y="167262"/>
                    <a:pt x="178512" y="167262"/>
                  </a:cubicBezTo>
                  <a:lnTo>
                    <a:pt x="157512" y="167262"/>
                  </a:lnTo>
                  <a:cubicBezTo>
                    <a:pt x="154194" y="167262"/>
                    <a:pt x="151512" y="169944"/>
                    <a:pt x="151512" y="173262"/>
                  </a:cubicBezTo>
                  <a:lnTo>
                    <a:pt x="151512" y="183012"/>
                  </a:lnTo>
                  <a:lnTo>
                    <a:pt x="111006" y="183012"/>
                  </a:lnTo>
                  <a:lnTo>
                    <a:pt x="111006" y="173262"/>
                  </a:lnTo>
                  <a:cubicBezTo>
                    <a:pt x="111006" y="169944"/>
                    <a:pt x="108318" y="167262"/>
                    <a:pt x="105006" y="167262"/>
                  </a:cubicBezTo>
                  <a:lnTo>
                    <a:pt x="100506" y="167262"/>
                  </a:lnTo>
                  <a:lnTo>
                    <a:pt x="100506" y="100506"/>
                  </a:lnTo>
                  <a:lnTo>
                    <a:pt x="219762" y="100506"/>
                  </a:lnTo>
                  <a:lnTo>
                    <a:pt x="219762" y="167262"/>
                  </a:lnTo>
                  <a:close/>
                  <a:moveTo>
                    <a:pt x="225762" y="88506"/>
                  </a:moveTo>
                  <a:lnTo>
                    <a:pt x="94506" y="88506"/>
                  </a:lnTo>
                  <a:cubicBezTo>
                    <a:pt x="91188" y="88506"/>
                    <a:pt x="88506" y="91188"/>
                    <a:pt x="88506" y="94506"/>
                  </a:cubicBezTo>
                  <a:lnTo>
                    <a:pt x="88506" y="173262"/>
                  </a:lnTo>
                  <a:cubicBezTo>
                    <a:pt x="88506" y="176580"/>
                    <a:pt x="91188" y="179262"/>
                    <a:pt x="94506" y="179262"/>
                  </a:cubicBezTo>
                  <a:lnTo>
                    <a:pt x="99006" y="179262"/>
                  </a:lnTo>
                  <a:lnTo>
                    <a:pt x="99006" y="189012"/>
                  </a:lnTo>
                  <a:cubicBezTo>
                    <a:pt x="99006" y="192330"/>
                    <a:pt x="101688" y="195012"/>
                    <a:pt x="105006" y="195012"/>
                  </a:cubicBezTo>
                  <a:lnTo>
                    <a:pt x="157512" y="195012"/>
                  </a:lnTo>
                  <a:cubicBezTo>
                    <a:pt x="160824" y="195012"/>
                    <a:pt x="163512" y="192330"/>
                    <a:pt x="163512" y="189012"/>
                  </a:cubicBezTo>
                  <a:lnTo>
                    <a:pt x="163512" y="179262"/>
                  </a:lnTo>
                  <a:lnTo>
                    <a:pt x="172512" y="179262"/>
                  </a:lnTo>
                  <a:lnTo>
                    <a:pt x="172512" y="189012"/>
                  </a:lnTo>
                  <a:cubicBezTo>
                    <a:pt x="172512" y="192330"/>
                    <a:pt x="175194" y="195012"/>
                    <a:pt x="178512" y="195012"/>
                  </a:cubicBezTo>
                  <a:lnTo>
                    <a:pt x="204762" y="195012"/>
                  </a:lnTo>
                  <a:cubicBezTo>
                    <a:pt x="208074" y="195012"/>
                    <a:pt x="210762" y="192330"/>
                    <a:pt x="210762" y="189012"/>
                  </a:cubicBezTo>
                  <a:lnTo>
                    <a:pt x="210762" y="179262"/>
                  </a:lnTo>
                  <a:lnTo>
                    <a:pt x="225762" y="179262"/>
                  </a:lnTo>
                  <a:cubicBezTo>
                    <a:pt x="229074" y="179262"/>
                    <a:pt x="231762" y="176580"/>
                    <a:pt x="231762" y="173262"/>
                  </a:cubicBezTo>
                  <a:lnTo>
                    <a:pt x="231762" y="94506"/>
                  </a:lnTo>
                  <a:cubicBezTo>
                    <a:pt x="231762" y="91188"/>
                    <a:pt x="229074" y="88506"/>
                    <a:pt x="225762" y="88506"/>
                  </a:cubicBezTo>
                  <a:lnTo>
                    <a:pt x="225762" y="88506"/>
                  </a:lnTo>
                  <a:close/>
                  <a:moveTo>
                    <a:pt x="79506" y="84006"/>
                  </a:moveTo>
                  <a:lnTo>
                    <a:pt x="79506" y="199512"/>
                  </a:lnTo>
                  <a:cubicBezTo>
                    <a:pt x="79506" y="202830"/>
                    <a:pt x="76818" y="205512"/>
                    <a:pt x="73506" y="205512"/>
                  </a:cubicBezTo>
                  <a:lnTo>
                    <a:pt x="54600" y="205512"/>
                  </a:lnTo>
                  <a:lnTo>
                    <a:pt x="54600" y="193512"/>
                  </a:lnTo>
                  <a:lnTo>
                    <a:pt x="67506" y="193512"/>
                  </a:lnTo>
                  <a:lnTo>
                    <a:pt x="67506" y="90006"/>
                  </a:lnTo>
                  <a:lnTo>
                    <a:pt x="54600" y="90006"/>
                  </a:lnTo>
                  <a:lnTo>
                    <a:pt x="54600" y="78006"/>
                  </a:lnTo>
                  <a:lnTo>
                    <a:pt x="73506" y="78006"/>
                  </a:lnTo>
                  <a:cubicBezTo>
                    <a:pt x="76818" y="78006"/>
                    <a:pt x="79506" y="80688"/>
                    <a:pt x="79506" y="84006"/>
                  </a:cubicBezTo>
                  <a:lnTo>
                    <a:pt x="79506" y="84006"/>
                  </a:lnTo>
                  <a:close/>
                  <a:moveTo>
                    <a:pt x="136512" y="256518"/>
                  </a:moveTo>
                  <a:cubicBezTo>
                    <a:pt x="70332" y="256518"/>
                    <a:pt x="16500" y="202680"/>
                    <a:pt x="16500" y="136506"/>
                  </a:cubicBezTo>
                  <a:cubicBezTo>
                    <a:pt x="16500" y="70338"/>
                    <a:pt x="70332" y="16500"/>
                    <a:pt x="136512" y="16500"/>
                  </a:cubicBezTo>
                  <a:cubicBezTo>
                    <a:pt x="202680" y="16500"/>
                    <a:pt x="256512" y="70338"/>
                    <a:pt x="256512" y="136506"/>
                  </a:cubicBezTo>
                  <a:cubicBezTo>
                    <a:pt x="256512" y="202680"/>
                    <a:pt x="202680" y="256518"/>
                    <a:pt x="136512" y="256518"/>
                  </a:cubicBezTo>
                  <a:lnTo>
                    <a:pt x="136512" y="256518"/>
                  </a:lnTo>
                  <a:close/>
                  <a:moveTo>
                    <a:pt x="136512" y="4500"/>
                  </a:moveTo>
                  <a:cubicBezTo>
                    <a:pt x="63720" y="4500"/>
                    <a:pt x="4500" y="63714"/>
                    <a:pt x="4500" y="136506"/>
                  </a:cubicBezTo>
                  <a:cubicBezTo>
                    <a:pt x="4500" y="209298"/>
                    <a:pt x="63720" y="268518"/>
                    <a:pt x="136512" y="268518"/>
                  </a:cubicBezTo>
                  <a:cubicBezTo>
                    <a:pt x="209298" y="268518"/>
                    <a:pt x="268512" y="209298"/>
                    <a:pt x="268512" y="136506"/>
                  </a:cubicBezTo>
                  <a:cubicBezTo>
                    <a:pt x="268512" y="63714"/>
                    <a:pt x="209298" y="4500"/>
                    <a:pt x="136512" y="4500"/>
                  </a:cubicBezTo>
                  <a:lnTo>
                    <a:pt x="136512" y="4500"/>
                  </a:lnTo>
                  <a:close/>
                </a:path>
              </a:pathLst>
            </a:custGeom>
            <a:solidFill>
              <a:srgbClr val="A1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1972221-5FCD-4F19-A9B3-73C4051E9048}"/>
              </a:ext>
            </a:extLst>
          </p:cNvPr>
          <p:cNvSpPr/>
          <p:nvPr/>
        </p:nvSpPr>
        <p:spPr>
          <a:xfrm>
            <a:off x="805475" y="1648507"/>
            <a:ext cx="3814514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organization</a:t>
            </a:r>
          </a:p>
        </p:txBody>
      </p:sp>
      <p:pic>
        <p:nvPicPr>
          <p:cNvPr id="105" name="Graphic 6">
            <a:extLst>
              <a:ext uri="{FF2B5EF4-FFF2-40B4-BE49-F238E27FC236}">
                <a16:creationId xmlns:a16="http://schemas.microsoft.com/office/drawing/2014/main" id="{7EFB6C91-8662-4C98-9A5B-4A513C144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75" y="1648507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C644DF1B-97A8-4584-9D9F-8871A1EF91D8}"/>
              </a:ext>
            </a:extLst>
          </p:cNvPr>
          <p:cNvGrpSpPr/>
          <p:nvPr/>
        </p:nvGrpSpPr>
        <p:grpSpPr>
          <a:xfrm>
            <a:off x="4777273" y="3870198"/>
            <a:ext cx="828000" cy="965649"/>
            <a:chOff x="2865987" y="2976473"/>
            <a:chExt cx="828000" cy="965649"/>
          </a:xfrm>
        </p:grpSpPr>
        <p:pic>
          <p:nvPicPr>
            <p:cNvPr id="107" name="Graphic 7">
              <a:extLst>
                <a:ext uri="{FF2B5EF4-FFF2-40B4-BE49-F238E27FC236}">
                  <a16:creationId xmlns:a16="http://schemas.microsoft.com/office/drawing/2014/main" id="{FF1BBF7C-87AA-418A-BF97-AFF5CFA499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987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8" name="TextBox 9">
              <a:extLst>
                <a:ext uri="{FF2B5EF4-FFF2-40B4-BE49-F238E27FC236}">
                  <a16:creationId xmlns:a16="http://schemas.microsoft.com/office/drawing/2014/main" id="{E26A9521-6F47-4A48-8789-C8D6FBC1D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5987" y="3618122"/>
              <a:ext cx="828000" cy="324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Transit Gateway</a:t>
              </a:r>
            </a:p>
          </p:txBody>
        </p:sp>
      </p:grpSp>
      <p:sp>
        <p:nvSpPr>
          <p:cNvPr id="109" name="TextBox 9">
            <a:extLst>
              <a:ext uri="{FF2B5EF4-FFF2-40B4-BE49-F238E27FC236}">
                <a16:creationId xmlns:a16="http://schemas.microsoft.com/office/drawing/2014/main" id="{A08E95D8-9E3C-4AFD-BB63-5D5B4C0B6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7859" y="3445172"/>
            <a:ext cx="828000" cy="32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Appliance mode enabled</a:t>
            </a:r>
          </a:p>
        </p:txBody>
      </p:sp>
    </p:spTree>
    <p:extLst>
      <p:ext uri="{BB962C8B-B14F-4D97-AF65-F5344CB8AC3E}">
        <p14:creationId xmlns:p14="http://schemas.microsoft.com/office/powerpoint/2010/main" val="3975916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3.1 - Figure 1 -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TGW Sharing with RAM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7615EBB-E670-44E2-BC93-B93855305BDD}"/>
              </a:ext>
            </a:extLst>
          </p:cNvPr>
          <p:cNvSpPr/>
          <p:nvPr/>
        </p:nvSpPr>
        <p:spPr bwMode="auto">
          <a:xfrm>
            <a:off x="650631" y="1258701"/>
            <a:ext cx="7560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FDCEAF72-2BBC-4BA8-BAF6-5079732B2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EF2D91E7-58CE-40F1-B2D4-4BC436F0D48C}"/>
              </a:ext>
            </a:extLst>
          </p:cNvPr>
          <p:cNvSpPr/>
          <p:nvPr/>
        </p:nvSpPr>
        <p:spPr>
          <a:xfrm>
            <a:off x="805474" y="1648507"/>
            <a:ext cx="4787883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organization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0A0F57D-BF00-49B4-8440-859EDF5618E7}"/>
              </a:ext>
            </a:extLst>
          </p:cNvPr>
          <p:cNvSpPr/>
          <p:nvPr/>
        </p:nvSpPr>
        <p:spPr>
          <a:xfrm>
            <a:off x="5743808" y="1648507"/>
            <a:ext cx="2380284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F60A91C8-783C-4A7D-9737-65B8C41F4C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3808" y="1648507"/>
            <a:ext cx="360000" cy="3600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8AD2F00C-B9B0-4694-8FB4-8191E263B8CF}"/>
              </a:ext>
            </a:extLst>
          </p:cNvPr>
          <p:cNvGrpSpPr/>
          <p:nvPr/>
        </p:nvGrpSpPr>
        <p:grpSpPr>
          <a:xfrm>
            <a:off x="936394" y="2688237"/>
            <a:ext cx="1440000" cy="1440000"/>
            <a:chOff x="1638789" y="1702548"/>
            <a:chExt cx="1440000" cy="144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A98E88E-D82E-4936-ABD8-38569D30EAD3}"/>
                </a:ext>
              </a:extLst>
            </p:cNvPr>
            <p:cNvSpPr/>
            <p:nvPr/>
          </p:nvSpPr>
          <p:spPr>
            <a:xfrm>
              <a:off x="1638789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88F3D606-2102-4AC9-A209-4DB9435ED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ED39611-4389-47E7-8B33-690CC6BF359D}"/>
              </a:ext>
            </a:extLst>
          </p:cNvPr>
          <p:cNvGrpSpPr/>
          <p:nvPr/>
        </p:nvGrpSpPr>
        <p:grpSpPr>
          <a:xfrm>
            <a:off x="936394" y="4387965"/>
            <a:ext cx="1440000" cy="1440000"/>
            <a:chOff x="3790871" y="1702548"/>
            <a:chExt cx="1440000" cy="14400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B9B9484-8542-4E1E-A0C9-8D962B23EEDA}"/>
                </a:ext>
              </a:extLst>
            </p:cNvPr>
            <p:cNvSpPr/>
            <p:nvPr/>
          </p:nvSpPr>
          <p:spPr>
            <a:xfrm>
              <a:off x="3790871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E1D2267-4F4A-4E97-8DFD-C9AC4A4EA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EE6A6B6-72D1-447D-B3CB-CBD060227F39}"/>
              </a:ext>
            </a:extLst>
          </p:cNvPr>
          <p:cNvGrpSpPr/>
          <p:nvPr/>
        </p:nvGrpSpPr>
        <p:grpSpPr>
          <a:xfrm>
            <a:off x="6463808" y="2284497"/>
            <a:ext cx="1440000" cy="1440000"/>
            <a:chOff x="6303068" y="2795922"/>
            <a:chExt cx="1440000" cy="1440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1F4443A-EFE0-4A67-BB18-02C6F5DE1C0A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D37DC434-CF5F-4070-85B2-8359206BE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5CA9E65-154E-4EC2-8C2E-7CB448DDF2A2}"/>
              </a:ext>
            </a:extLst>
          </p:cNvPr>
          <p:cNvGrpSpPr/>
          <p:nvPr/>
        </p:nvGrpSpPr>
        <p:grpSpPr>
          <a:xfrm>
            <a:off x="6463808" y="3983522"/>
            <a:ext cx="1440000" cy="1440000"/>
            <a:chOff x="6303068" y="2795922"/>
            <a:chExt cx="1440000" cy="144000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0A6D804-569F-4D13-9A30-F9FB3E0BABAA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4</a:t>
              </a:r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E92F99B4-5A7F-4184-BF23-8EC2A686A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13602A7E-4403-43D9-BE15-A2F1E5871B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3116262"/>
            <a:ext cx="612000" cy="612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72E5010-46FF-4150-931E-BE6A639502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4831771"/>
            <a:ext cx="612000" cy="612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E1F13D5-8537-4F01-9537-2EB15D5146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7808" y="4427328"/>
            <a:ext cx="612000" cy="612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F3B211C6-5EB8-4943-BD97-5D99EE8094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7808" y="2711819"/>
            <a:ext cx="612000" cy="612000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5F0F1B25-798A-43ED-AD07-C5B2366A4520}"/>
              </a:ext>
            </a:extLst>
          </p:cNvPr>
          <p:cNvGrpSpPr/>
          <p:nvPr/>
        </p:nvGrpSpPr>
        <p:grpSpPr>
          <a:xfrm>
            <a:off x="4443898" y="3870198"/>
            <a:ext cx="828000" cy="965649"/>
            <a:chOff x="2865987" y="2976473"/>
            <a:chExt cx="828000" cy="965649"/>
          </a:xfrm>
        </p:grpSpPr>
        <p:pic>
          <p:nvPicPr>
            <p:cNvPr id="53" name="Graphic 7">
              <a:extLst>
                <a:ext uri="{FF2B5EF4-FFF2-40B4-BE49-F238E27FC236}">
                  <a16:creationId xmlns:a16="http://schemas.microsoft.com/office/drawing/2014/main" id="{91543D65-90C7-4FAF-926B-953CCD082A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987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9">
              <a:extLst>
                <a:ext uri="{FF2B5EF4-FFF2-40B4-BE49-F238E27FC236}">
                  <a16:creationId xmlns:a16="http://schemas.microsoft.com/office/drawing/2014/main" id="{5C913501-C38F-4010-9952-CA2489B5DD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5987" y="3618122"/>
              <a:ext cx="828000" cy="324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RAM shared new TGW </a:t>
              </a:r>
            </a:p>
          </p:txBody>
        </p:sp>
      </p:grp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0B2CAD66-4C01-489F-8AA1-8D1A1F3DDBFE}"/>
              </a:ext>
            </a:extLst>
          </p:cNvPr>
          <p:cNvCxnSpPr>
            <a:cxnSpLocks/>
            <a:stCxn id="53" idx="3"/>
            <a:endCxn id="43" idx="1"/>
          </p:cNvCxnSpPr>
          <p:nvPr/>
        </p:nvCxnSpPr>
        <p:spPr>
          <a:xfrm flipV="1">
            <a:off x="5181898" y="3004497"/>
            <a:ext cx="1281910" cy="1189701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0A75E758-5178-4B39-B12B-AD5EB8CDA732}"/>
              </a:ext>
            </a:extLst>
          </p:cNvPr>
          <p:cNvCxnSpPr>
            <a:cxnSpLocks/>
            <a:stCxn id="53" idx="3"/>
            <a:endCxn id="46" idx="1"/>
          </p:cNvCxnSpPr>
          <p:nvPr/>
        </p:nvCxnSpPr>
        <p:spPr>
          <a:xfrm>
            <a:off x="5181898" y="4194198"/>
            <a:ext cx="1281910" cy="509324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5F7B5775-001B-4110-A7E8-8F34D6285D3F}"/>
              </a:ext>
            </a:extLst>
          </p:cNvPr>
          <p:cNvCxnSpPr>
            <a:cxnSpLocks/>
            <a:stCxn id="37" idx="3"/>
            <a:endCxn id="78" idx="1"/>
          </p:cNvCxnSpPr>
          <p:nvPr/>
        </p:nvCxnSpPr>
        <p:spPr>
          <a:xfrm>
            <a:off x="2376394" y="3408237"/>
            <a:ext cx="497711" cy="785961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79A1C82D-F9F7-4BB3-AE13-B8224251FAF2}"/>
              </a:ext>
            </a:extLst>
          </p:cNvPr>
          <p:cNvCxnSpPr>
            <a:cxnSpLocks/>
            <a:stCxn id="40" idx="3"/>
            <a:endCxn id="78" idx="1"/>
          </p:cNvCxnSpPr>
          <p:nvPr/>
        </p:nvCxnSpPr>
        <p:spPr>
          <a:xfrm flipV="1">
            <a:off x="2376394" y="4194198"/>
            <a:ext cx="497711" cy="913767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982EB93-819D-4376-A96B-30A5D7ED271A}"/>
              </a:ext>
            </a:extLst>
          </p:cNvPr>
          <p:cNvGrpSpPr/>
          <p:nvPr/>
        </p:nvGrpSpPr>
        <p:grpSpPr>
          <a:xfrm>
            <a:off x="2733898" y="1969172"/>
            <a:ext cx="1764000" cy="1440000"/>
            <a:chOff x="1547915" y="1702548"/>
            <a:chExt cx="1764000" cy="1440000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6D29C51-7587-4D2F-A685-3B1999070586}"/>
                </a:ext>
              </a:extLst>
            </p:cNvPr>
            <p:cNvSpPr/>
            <p:nvPr/>
          </p:nvSpPr>
          <p:spPr>
            <a:xfrm>
              <a:off x="1547915" y="1702548"/>
              <a:ext cx="1764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INSPECTION VPC</a:t>
              </a:r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6242401B-432A-4CF1-95D7-007823D8A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47915" y="1702548"/>
              <a:ext cx="360000" cy="360000"/>
            </a:xfrm>
            <a:prstGeom prst="rect">
              <a:avLst/>
            </a:prstGeom>
          </p:spPr>
        </p:pic>
      </p:grp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5D62A188-2C8B-499C-A5DE-FF6FDEA397BF}"/>
              </a:ext>
            </a:extLst>
          </p:cNvPr>
          <p:cNvCxnSpPr>
            <a:cxnSpLocks/>
            <a:stCxn id="53" idx="0"/>
            <a:endCxn id="72" idx="74"/>
          </p:cNvCxnSpPr>
          <p:nvPr/>
        </p:nvCxnSpPr>
        <p:spPr>
          <a:xfrm rot="16200000" flipV="1">
            <a:off x="3919206" y="2931506"/>
            <a:ext cx="792271" cy="1085114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18">
            <a:extLst>
              <a:ext uri="{FF2B5EF4-FFF2-40B4-BE49-F238E27FC236}">
                <a16:creationId xmlns:a16="http://schemas.microsoft.com/office/drawing/2014/main" id="{EC40762C-29C5-460A-AB59-E28CF68E6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3202756" y="2211690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476926B3-856E-4701-98EA-5D12804D0F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790596" y="2211690"/>
            <a:ext cx="360000" cy="360000"/>
          </a:xfrm>
          <a:prstGeom prst="rect">
            <a:avLst/>
          </a:prstGeom>
        </p:spPr>
      </p:pic>
      <p:sp>
        <p:nvSpPr>
          <p:cNvPr id="69" name="TextBox 37">
            <a:extLst>
              <a:ext uri="{FF2B5EF4-FFF2-40B4-BE49-F238E27FC236}">
                <a16:creationId xmlns:a16="http://schemas.microsoft.com/office/drawing/2014/main" id="{72F8F001-B9E6-49A2-927B-0B7EEAEB3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898" y="2589398"/>
            <a:ext cx="1656000" cy="25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Gateway Load Balancer or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Network Firewall Endpoint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0CA11B8-3242-4E4D-B20F-EEFBAEC72226}"/>
              </a:ext>
            </a:extLst>
          </p:cNvPr>
          <p:cNvGrpSpPr/>
          <p:nvPr/>
        </p:nvGrpSpPr>
        <p:grpSpPr>
          <a:xfrm>
            <a:off x="3112772" y="2941421"/>
            <a:ext cx="1080000" cy="418508"/>
            <a:chOff x="2676004" y="2941421"/>
            <a:chExt cx="1080000" cy="418508"/>
          </a:xfrm>
        </p:grpSpPr>
        <p:sp>
          <p:nvSpPr>
            <p:cNvPr id="71" name="TextBox 37">
              <a:extLst>
                <a:ext uri="{FF2B5EF4-FFF2-40B4-BE49-F238E27FC236}">
                  <a16:creationId xmlns:a16="http://schemas.microsoft.com/office/drawing/2014/main" id="{6FD1A644-4FFA-43F9-9A49-5A380FC436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6004" y="3215929"/>
              <a:ext cx="1080000" cy="14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Transit Gateway ENI</a:t>
              </a:r>
            </a:p>
          </p:txBody>
        </p:sp>
        <p:sp>
          <p:nvSpPr>
            <p:cNvPr id="72" name="Graphic 37">
              <a:extLst>
                <a:ext uri="{FF2B5EF4-FFF2-40B4-BE49-F238E27FC236}">
                  <a16:creationId xmlns:a16="http://schemas.microsoft.com/office/drawing/2014/main" id="{802F7AF6-CCA5-4B86-B091-E1B145D9C2A6}"/>
                </a:ext>
              </a:extLst>
            </p:cNvPr>
            <p:cNvSpPr/>
            <p:nvPr/>
          </p:nvSpPr>
          <p:spPr>
            <a:xfrm>
              <a:off x="3079504" y="2941421"/>
              <a:ext cx="270000" cy="270000"/>
            </a:xfrm>
            <a:custGeom>
              <a:avLst/>
              <a:gdLst>
                <a:gd name="connsiteX0" fmla="*/ 126756 w 270000"/>
                <a:gd name="connsiteY0" fmla="*/ 146262 h 270000"/>
                <a:gd name="connsiteX1" fmla="*/ 151512 w 270000"/>
                <a:gd name="connsiteY1" fmla="*/ 146262 h 270000"/>
                <a:gd name="connsiteX2" fmla="*/ 151512 w 270000"/>
                <a:gd name="connsiteY2" fmla="*/ 121506 h 270000"/>
                <a:gd name="connsiteX3" fmla="*/ 126756 w 270000"/>
                <a:gd name="connsiteY3" fmla="*/ 121506 h 270000"/>
                <a:gd name="connsiteX4" fmla="*/ 126756 w 270000"/>
                <a:gd name="connsiteY4" fmla="*/ 146262 h 270000"/>
                <a:gd name="connsiteX5" fmla="*/ 163512 w 270000"/>
                <a:gd name="connsiteY5" fmla="*/ 146262 h 270000"/>
                <a:gd name="connsiteX6" fmla="*/ 188262 w 270000"/>
                <a:gd name="connsiteY6" fmla="*/ 146262 h 270000"/>
                <a:gd name="connsiteX7" fmla="*/ 188262 w 270000"/>
                <a:gd name="connsiteY7" fmla="*/ 121506 h 270000"/>
                <a:gd name="connsiteX8" fmla="*/ 163512 w 270000"/>
                <a:gd name="connsiteY8" fmla="*/ 121506 h 270000"/>
                <a:gd name="connsiteX9" fmla="*/ 163512 w 270000"/>
                <a:gd name="connsiteY9" fmla="*/ 146262 h 270000"/>
                <a:gd name="connsiteX10" fmla="*/ 120756 w 270000"/>
                <a:gd name="connsiteY10" fmla="*/ 158262 h 270000"/>
                <a:gd name="connsiteX11" fmla="*/ 194262 w 270000"/>
                <a:gd name="connsiteY11" fmla="*/ 158262 h 270000"/>
                <a:gd name="connsiteX12" fmla="*/ 200262 w 270000"/>
                <a:gd name="connsiteY12" fmla="*/ 152262 h 270000"/>
                <a:gd name="connsiteX13" fmla="*/ 200262 w 270000"/>
                <a:gd name="connsiteY13" fmla="*/ 115506 h 270000"/>
                <a:gd name="connsiteX14" fmla="*/ 194262 w 270000"/>
                <a:gd name="connsiteY14" fmla="*/ 109506 h 270000"/>
                <a:gd name="connsiteX15" fmla="*/ 120756 w 270000"/>
                <a:gd name="connsiteY15" fmla="*/ 109506 h 270000"/>
                <a:gd name="connsiteX16" fmla="*/ 114756 w 270000"/>
                <a:gd name="connsiteY16" fmla="*/ 115506 h 270000"/>
                <a:gd name="connsiteX17" fmla="*/ 114756 w 270000"/>
                <a:gd name="connsiteY17" fmla="*/ 152262 h 270000"/>
                <a:gd name="connsiteX18" fmla="*/ 120756 w 270000"/>
                <a:gd name="connsiteY18" fmla="*/ 158262 h 270000"/>
                <a:gd name="connsiteX19" fmla="*/ 120756 w 270000"/>
                <a:gd name="connsiteY19" fmla="*/ 158262 h 270000"/>
                <a:gd name="connsiteX20" fmla="*/ 219762 w 270000"/>
                <a:gd name="connsiteY20" fmla="*/ 167262 h 270000"/>
                <a:gd name="connsiteX21" fmla="*/ 204762 w 270000"/>
                <a:gd name="connsiteY21" fmla="*/ 167262 h 270000"/>
                <a:gd name="connsiteX22" fmla="*/ 198762 w 270000"/>
                <a:gd name="connsiteY22" fmla="*/ 173262 h 270000"/>
                <a:gd name="connsiteX23" fmla="*/ 198762 w 270000"/>
                <a:gd name="connsiteY23" fmla="*/ 183012 h 270000"/>
                <a:gd name="connsiteX24" fmla="*/ 184512 w 270000"/>
                <a:gd name="connsiteY24" fmla="*/ 183012 h 270000"/>
                <a:gd name="connsiteX25" fmla="*/ 184512 w 270000"/>
                <a:gd name="connsiteY25" fmla="*/ 173262 h 270000"/>
                <a:gd name="connsiteX26" fmla="*/ 178512 w 270000"/>
                <a:gd name="connsiteY26" fmla="*/ 167262 h 270000"/>
                <a:gd name="connsiteX27" fmla="*/ 157512 w 270000"/>
                <a:gd name="connsiteY27" fmla="*/ 167262 h 270000"/>
                <a:gd name="connsiteX28" fmla="*/ 151512 w 270000"/>
                <a:gd name="connsiteY28" fmla="*/ 173262 h 270000"/>
                <a:gd name="connsiteX29" fmla="*/ 151512 w 270000"/>
                <a:gd name="connsiteY29" fmla="*/ 183012 h 270000"/>
                <a:gd name="connsiteX30" fmla="*/ 111006 w 270000"/>
                <a:gd name="connsiteY30" fmla="*/ 183012 h 270000"/>
                <a:gd name="connsiteX31" fmla="*/ 111006 w 270000"/>
                <a:gd name="connsiteY31" fmla="*/ 173262 h 270000"/>
                <a:gd name="connsiteX32" fmla="*/ 105006 w 270000"/>
                <a:gd name="connsiteY32" fmla="*/ 167262 h 270000"/>
                <a:gd name="connsiteX33" fmla="*/ 100506 w 270000"/>
                <a:gd name="connsiteY33" fmla="*/ 167262 h 270000"/>
                <a:gd name="connsiteX34" fmla="*/ 100506 w 270000"/>
                <a:gd name="connsiteY34" fmla="*/ 100506 h 270000"/>
                <a:gd name="connsiteX35" fmla="*/ 219762 w 270000"/>
                <a:gd name="connsiteY35" fmla="*/ 100506 h 270000"/>
                <a:gd name="connsiteX36" fmla="*/ 219762 w 270000"/>
                <a:gd name="connsiteY36" fmla="*/ 167262 h 270000"/>
                <a:gd name="connsiteX37" fmla="*/ 225762 w 270000"/>
                <a:gd name="connsiteY37" fmla="*/ 88506 h 270000"/>
                <a:gd name="connsiteX38" fmla="*/ 94506 w 270000"/>
                <a:gd name="connsiteY38" fmla="*/ 88506 h 270000"/>
                <a:gd name="connsiteX39" fmla="*/ 88506 w 270000"/>
                <a:gd name="connsiteY39" fmla="*/ 94506 h 270000"/>
                <a:gd name="connsiteX40" fmla="*/ 88506 w 270000"/>
                <a:gd name="connsiteY40" fmla="*/ 173262 h 270000"/>
                <a:gd name="connsiteX41" fmla="*/ 94506 w 270000"/>
                <a:gd name="connsiteY41" fmla="*/ 179262 h 270000"/>
                <a:gd name="connsiteX42" fmla="*/ 99006 w 270000"/>
                <a:gd name="connsiteY42" fmla="*/ 179262 h 270000"/>
                <a:gd name="connsiteX43" fmla="*/ 99006 w 270000"/>
                <a:gd name="connsiteY43" fmla="*/ 189012 h 270000"/>
                <a:gd name="connsiteX44" fmla="*/ 105006 w 270000"/>
                <a:gd name="connsiteY44" fmla="*/ 195012 h 270000"/>
                <a:gd name="connsiteX45" fmla="*/ 157512 w 270000"/>
                <a:gd name="connsiteY45" fmla="*/ 195012 h 270000"/>
                <a:gd name="connsiteX46" fmla="*/ 163512 w 270000"/>
                <a:gd name="connsiteY46" fmla="*/ 189012 h 270000"/>
                <a:gd name="connsiteX47" fmla="*/ 163512 w 270000"/>
                <a:gd name="connsiteY47" fmla="*/ 179262 h 270000"/>
                <a:gd name="connsiteX48" fmla="*/ 172512 w 270000"/>
                <a:gd name="connsiteY48" fmla="*/ 179262 h 270000"/>
                <a:gd name="connsiteX49" fmla="*/ 172512 w 270000"/>
                <a:gd name="connsiteY49" fmla="*/ 189012 h 270000"/>
                <a:gd name="connsiteX50" fmla="*/ 178512 w 270000"/>
                <a:gd name="connsiteY50" fmla="*/ 195012 h 270000"/>
                <a:gd name="connsiteX51" fmla="*/ 204762 w 270000"/>
                <a:gd name="connsiteY51" fmla="*/ 195012 h 270000"/>
                <a:gd name="connsiteX52" fmla="*/ 210762 w 270000"/>
                <a:gd name="connsiteY52" fmla="*/ 189012 h 270000"/>
                <a:gd name="connsiteX53" fmla="*/ 210762 w 270000"/>
                <a:gd name="connsiteY53" fmla="*/ 179262 h 270000"/>
                <a:gd name="connsiteX54" fmla="*/ 225762 w 270000"/>
                <a:gd name="connsiteY54" fmla="*/ 179262 h 270000"/>
                <a:gd name="connsiteX55" fmla="*/ 231762 w 270000"/>
                <a:gd name="connsiteY55" fmla="*/ 173262 h 270000"/>
                <a:gd name="connsiteX56" fmla="*/ 231762 w 270000"/>
                <a:gd name="connsiteY56" fmla="*/ 94506 h 270000"/>
                <a:gd name="connsiteX57" fmla="*/ 225762 w 270000"/>
                <a:gd name="connsiteY57" fmla="*/ 88506 h 270000"/>
                <a:gd name="connsiteX58" fmla="*/ 225762 w 270000"/>
                <a:gd name="connsiteY58" fmla="*/ 88506 h 270000"/>
                <a:gd name="connsiteX59" fmla="*/ 79506 w 270000"/>
                <a:gd name="connsiteY59" fmla="*/ 84006 h 270000"/>
                <a:gd name="connsiteX60" fmla="*/ 79506 w 270000"/>
                <a:gd name="connsiteY60" fmla="*/ 199512 h 270000"/>
                <a:gd name="connsiteX61" fmla="*/ 73506 w 270000"/>
                <a:gd name="connsiteY61" fmla="*/ 205512 h 270000"/>
                <a:gd name="connsiteX62" fmla="*/ 54600 w 270000"/>
                <a:gd name="connsiteY62" fmla="*/ 205512 h 270000"/>
                <a:gd name="connsiteX63" fmla="*/ 54600 w 270000"/>
                <a:gd name="connsiteY63" fmla="*/ 193512 h 270000"/>
                <a:gd name="connsiteX64" fmla="*/ 67506 w 270000"/>
                <a:gd name="connsiteY64" fmla="*/ 193512 h 270000"/>
                <a:gd name="connsiteX65" fmla="*/ 67506 w 270000"/>
                <a:gd name="connsiteY65" fmla="*/ 90006 h 270000"/>
                <a:gd name="connsiteX66" fmla="*/ 54600 w 270000"/>
                <a:gd name="connsiteY66" fmla="*/ 90006 h 270000"/>
                <a:gd name="connsiteX67" fmla="*/ 54600 w 270000"/>
                <a:gd name="connsiteY67" fmla="*/ 78006 h 270000"/>
                <a:gd name="connsiteX68" fmla="*/ 73506 w 270000"/>
                <a:gd name="connsiteY68" fmla="*/ 78006 h 270000"/>
                <a:gd name="connsiteX69" fmla="*/ 79506 w 270000"/>
                <a:gd name="connsiteY69" fmla="*/ 84006 h 270000"/>
                <a:gd name="connsiteX70" fmla="*/ 79506 w 270000"/>
                <a:gd name="connsiteY70" fmla="*/ 84006 h 270000"/>
                <a:gd name="connsiteX71" fmla="*/ 136512 w 270000"/>
                <a:gd name="connsiteY71" fmla="*/ 256518 h 270000"/>
                <a:gd name="connsiteX72" fmla="*/ 16500 w 270000"/>
                <a:gd name="connsiteY72" fmla="*/ 136506 h 270000"/>
                <a:gd name="connsiteX73" fmla="*/ 136512 w 270000"/>
                <a:gd name="connsiteY73" fmla="*/ 16500 h 270000"/>
                <a:gd name="connsiteX74" fmla="*/ 256512 w 270000"/>
                <a:gd name="connsiteY74" fmla="*/ 136506 h 270000"/>
                <a:gd name="connsiteX75" fmla="*/ 136512 w 270000"/>
                <a:gd name="connsiteY75" fmla="*/ 256518 h 270000"/>
                <a:gd name="connsiteX76" fmla="*/ 136512 w 270000"/>
                <a:gd name="connsiteY76" fmla="*/ 256518 h 270000"/>
                <a:gd name="connsiteX77" fmla="*/ 136512 w 270000"/>
                <a:gd name="connsiteY77" fmla="*/ 4500 h 270000"/>
                <a:gd name="connsiteX78" fmla="*/ 4500 w 270000"/>
                <a:gd name="connsiteY78" fmla="*/ 136506 h 270000"/>
                <a:gd name="connsiteX79" fmla="*/ 136512 w 270000"/>
                <a:gd name="connsiteY79" fmla="*/ 268518 h 270000"/>
                <a:gd name="connsiteX80" fmla="*/ 268512 w 270000"/>
                <a:gd name="connsiteY80" fmla="*/ 136506 h 270000"/>
                <a:gd name="connsiteX81" fmla="*/ 136512 w 270000"/>
                <a:gd name="connsiteY81" fmla="*/ 4500 h 270000"/>
                <a:gd name="connsiteX82" fmla="*/ 136512 w 270000"/>
                <a:gd name="connsiteY82" fmla="*/ 4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70000" h="270000">
                  <a:moveTo>
                    <a:pt x="126756" y="146262"/>
                  </a:moveTo>
                  <a:lnTo>
                    <a:pt x="151512" y="146262"/>
                  </a:lnTo>
                  <a:lnTo>
                    <a:pt x="151512" y="121506"/>
                  </a:lnTo>
                  <a:lnTo>
                    <a:pt x="126756" y="121506"/>
                  </a:lnTo>
                  <a:lnTo>
                    <a:pt x="126756" y="146262"/>
                  </a:lnTo>
                  <a:close/>
                  <a:moveTo>
                    <a:pt x="163512" y="146262"/>
                  </a:moveTo>
                  <a:lnTo>
                    <a:pt x="188262" y="146262"/>
                  </a:lnTo>
                  <a:lnTo>
                    <a:pt x="188262" y="121506"/>
                  </a:lnTo>
                  <a:lnTo>
                    <a:pt x="163512" y="121506"/>
                  </a:lnTo>
                  <a:lnTo>
                    <a:pt x="163512" y="146262"/>
                  </a:lnTo>
                  <a:close/>
                  <a:moveTo>
                    <a:pt x="120756" y="158262"/>
                  </a:moveTo>
                  <a:lnTo>
                    <a:pt x="194262" y="158262"/>
                  </a:lnTo>
                  <a:cubicBezTo>
                    <a:pt x="197574" y="158262"/>
                    <a:pt x="200262" y="155580"/>
                    <a:pt x="200262" y="152262"/>
                  </a:cubicBezTo>
                  <a:lnTo>
                    <a:pt x="200262" y="115506"/>
                  </a:lnTo>
                  <a:cubicBezTo>
                    <a:pt x="200262" y="112188"/>
                    <a:pt x="197574" y="109506"/>
                    <a:pt x="194262" y="109506"/>
                  </a:cubicBezTo>
                  <a:lnTo>
                    <a:pt x="120756" y="109506"/>
                  </a:lnTo>
                  <a:cubicBezTo>
                    <a:pt x="117438" y="109506"/>
                    <a:pt x="114756" y="112188"/>
                    <a:pt x="114756" y="115506"/>
                  </a:cubicBezTo>
                  <a:lnTo>
                    <a:pt x="114756" y="152262"/>
                  </a:lnTo>
                  <a:cubicBezTo>
                    <a:pt x="114756" y="155580"/>
                    <a:pt x="117438" y="158262"/>
                    <a:pt x="120756" y="158262"/>
                  </a:cubicBezTo>
                  <a:lnTo>
                    <a:pt x="120756" y="158262"/>
                  </a:lnTo>
                  <a:close/>
                  <a:moveTo>
                    <a:pt x="219762" y="167262"/>
                  </a:moveTo>
                  <a:lnTo>
                    <a:pt x="204762" y="167262"/>
                  </a:lnTo>
                  <a:cubicBezTo>
                    <a:pt x="201444" y="167262"/>
                    <a:pt x="198762" y="169944"/>
                    <a:pt x="198762" y="173262"/>
                  </a:cubicBezTo>
                  <a:lnTo>
                    <a:pt x="198762" y="183012"/>
                  </a:lnTo>
                  <a:lnTo>
                    <a:pt x="184512" y="183012"/>
                  </a:lnTo>
                  <a:lnTo>
                    <a:pt x="184512" y="173262"/>
                  </a:lnTo>
                  <a:cubicBezTo>
                    <a:pt x="184512" y="169944"/>
                    <a:pt x="181824" y="167262"/>
                    <a:pt x="178512" y="167262"/>
                  </a:cubicBezTo>
                  <a:lnTo>
                    <a:pt x="157512" y="167262"/>
                  </a:lnTo>
                  <a:cubicBezTo>
                    <a:pt x="154194" y="167262"/>
                    <a:pt x="151512" y="169944"/>
                    <a:pt x="151512" y="173262"/>
                  </a:cubicBezTo>
                  <a:lnTo>
                    <a:pt x="151512" y="183012"/>
                  </a:lnTo>
                  <a:lnTo>
                    <a:pt x="111006" y="183012"/>
                  </a:lnTo>
                  <a:lnTo>
                    <a:pt x="111006" y="173262"/>
                  </a:lnTo>
                  <a:cubicBezTo>
                    <a:pt x="111006" y="169944"/>
                    <a:pt x="108318" y="167262"/>
                    <a:pt x="105006" y="167262"/>
                  </a:cubicBezTo>
                  <a:lnTo>
                    <a:pt x="100506" y="167262"/>
                  </a:lnTo>
                  <a:lnTo>
                    <a:pt x="100506" y="100506"/>
                  </a:lnTo>
                  <a:lnTo>
                    <a:pt x="219762" y="100506"/>
                  </a:lnTo>
                  <a:lnTo>
                    <a:pt x="219762" y="167262"/>
                  </a:lnTo>
                  <a:close/>
                  <a:moveTo>
                    <a:pt x="225762" y="88506"/>
                  </a:moveTo>
                  <a:lnTo>
                    <a:pt x="94506" y="88506"/>
                  </a:lnTo>
                  <a:cubicBezTo>
                    <a:pt x="91188" y="88506"/>
                    <a:pt x="88506" y="91188"/>
                    <a:pt x="88506" y="94506"/>
                  </a:cubicBezTo>
                  <a:lnTo>
                    <a:pt x="88506" y="173262"/>
                  </a:lnTo>
                  <a:cubicBezTo>
                    <a:pt x="88506" y="176580"/>
                    <a:pt x="91188" y="179262"/>
                    <a:pt x="94506" y="179262"/>
                  </a:cubicBezTo>
                  <a:lnTo>
                    <a:pt x="99006" y="179262"/>
                  </a:lnTo>
                  <a:lnTo>
                    <a:pt x="99006" y="189012"/>
                  </a:lnTo>
                  <a:cubicBezTo>
                    <a:pt x="99006" y="192330"/>
                    <a:pt x="101688" y="195012"/>
                    <a:pt x="105006" y="195012"/>
                  </a:cubicBezTo>
                  <a:lnTo>
                    <a:pt x="157512" y="195012"/>
                  </a:lnTo>
                  <a:cubicBezTo>
                    <a:pt x="160824" y="195012"/>
                    <a:pt x="163512" y="192330"/>
                    <a:pt x="163512" y="189012"/>
                  </a:cubicBezTo>
                  <a:lnTo>
                    <a:pt x="163512" y="179262"/>
                  </a:lnTo>
                  <a:lnTo>
                    <a:pt x="172512" y="179262"/>
                  </a:lnTo>
                  <a:lnTo>
                    <a:pt x="172512" y="189012"/>
                  </a:lnTo>
                  <a:cubicBezTo>
                    <a:pt x="172512" y="192330"/>
                    <a:pt x="175194" y="195012"/>
                    <a:pt x="178512" y="195012"/>
                  </a:cubicBezTo>
                  <a:lnTo>
                    <a:pt x="204762" y="195012"/>
                  </a:lnTo>
                  <a:cubicBezTo>
                    <a:pt x="208074" y="195012"/>
                    <a:pt x="210762" y="192330"/>
                    <a:pt x="210762" y="189012"/>
                  </a:cubicBezTo>
                  <a:lnTo>
                    <a:pt x="210762" y="179262"/>
                  </a:lnTo>
                  <a:lnTo>
                    <a:pt x="225762" y="179262"/>
                  </a:lnTo>
                  <a:cubicBezTo>
                    <a:pt x="229074" y="179262"/>
                    <a:pt x="231762" y="176580"/>
                    <a:pt x="231762" y="173262"/>
                  </a:cubicBezTo>
                  <a:lnTo>
                    <a:pt x="231762" y="94506"/>
                  </a:lnTo>
                  <a:cubicBezTo>
                    <a:pt x="231762" y="91188"/>
                    <a:pt x="229074" y="88506"/>
                    <a:pt x="225762" y="88506"/>
                  </a:cubicBezTo>
                  <a:lnTo>
                    <a:pt x="225762" y="88506"/>
                  </a:lnTo>
                  <a:close/>
                  <a:moveTo>
                    <a:pt x="79506" y="84006"/>
                  </a:moveTo>
                  <a:lnTo>
                    <a:pt x="79506" y="199512"/>
                  </a:lnTo>
                  <a:cubicBezTo>
                    <a:pt x="79506" y="202830"/>
                    <a:pt x="76818" y="205512"/>
                    <a:pt x="73506" y="205512"/>
                  </a:cubicBezTo>
                  <a:lnTo>
                    <a:pt x="54600" y="205512"/>
                  </a:lnTo>
                  <a:lnTo>
                    <a:pt x="54600" y="193512"/>
                  </a:lnTo>
                  <a:lnTo>
                    <a:pt x="67506" y="193512"/>
                  </a:lnTo>
                  <a:lnTo>
                    <a:pt x="67506" y="90006"/>
                  </a:lnTo>
                  <a:lnTo>
                    <a:pt x="54600" y="90006"/>
                  </a:lnTo>
                  <a:lnTo>
                    <a:pt x="54600" y="78006"/>
                  </a:lnTo>
                  <a:lnTo>
                    <a:pt x="73506" y="78006"/>
                  </a:lnTo>
                  <a:cubicBezTo>
                    <a:pt x="76818" y="78006"/>
                    <a:pt x="79506" y="80688"/>
                    <a:pt x="79506" y="84006"/>
                  </a:cubicBezTo>
                  <a:lnTo>
                    <a:pt x="79506" y="84006"/>
                  </a:lnTo>
                  <a:close/>
                  <a:moveTo>
                    <a:pt x="136512" y="256518"/>
                  </a:moveTo>
                  <a:cubicBezTo>
                    <a:pt x="70332" y="256518"/>
                    <a:pt x="16500" y="202680"/>
                    <a:pt x="16500" y="136506"/>
                  </a:cubicBezTo>
                  <a:cubicBezTo>
                    <a:pt x="16500" y="70338"/>
                    <a:pt x="70332" y="16500"/>
                    <a:pt x="136512" y="16500"/>
                  </a:cubicBezTo>
                  <a:cubicBezTo>
                    <a:pt x="202680" y="16500"/>
                    <a:pt x="256512" y="70338"/>
                    <a:pt x="256512" y="136506"/>
                  </a:cubicBezTo>
                  <a:cubicBezTo>
                    <a:pt x="256512" y="202680"/>
                    <a:pt x="202680" y="256518"/>
                    <a:pt x="136512" y="256518"/>
                  </a:cubicBezTo>
                  <a:lnTo>
                    <a:pt x="136512" y="256518"/>
                  </a:lnTo>
                  <a:close/>
                  <a:moveTo>
                    <a:pt x="136512" y="4500"/>
                  </a:moveTo>
                  <a:cubicBezTo>
                    <a:pt x="63720" y="4500"/>
                    <a:pt x="4500" y="63714"/>
                    <a:pt x="4500" y="136506"/>
                  </a:cubicBezTo>
                  <a:cubicBezTo>
                    <a:pt x="4500" y="209298"/>
                    <a:pt x="63720" y="268518"/>
                    <a:pt x="136512" y="268518"/>
                  </a:cubicBezTo>
                  <a:cubicBezTo>
                    <a:pt x="209298" y="268518"/>
                    <a:pt x="268512" y="209298"/>
                    <a:pt x="268512" y="136506"/>
                  </a:cubicBezTo>
                  <a:cubicBezTo>
                    <a:pt x="268512" y="63714"/>
                    <a:pt x="209298" y="4500"/>
                    <a:pt x="136512" y="4500"/>
                  </a:cubicBezTo>
                  <a:lnTo>
                    <a:pt x="136512" y="4500"/>
                  </a:lnTo>
                  <a:close/>
                </a:path>
              </a:pathLst>
            </a:custGeom>
            <a:solidFill>
              <a:srgbClr val="A1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BF09F1C-3F80-47F8-9480-FFEF3C572902}"/>
              </a:ext>
            </a:extLst>
          </p:cNvPr>
          <p:cNvGrpSpPr/>
          <p:nvPr/>
        </p:nvGrpSpPr>
        <p:grpSpPr>
          <a:xfrm>
            <a:off x="2730105" y="3870198"/>
            <a:ext cx="936000" cy="828000"/>
            <a:chOff x="2812482" y="2976473"/>
            <a:chExt cx="936000" cy="828000"/>
          </a:xfrm>
        </p:grpSpPr>
        <p:pic>
          <p:nvPicPr>
            <p:cNvPr id="78" name="Graphic 7">
              <a:extLst>
                <a:ext uri="{FF2B5EF4-FFF2-40B4-BE49-F238E27FC236}">
                  <a16:creationId xmlns:a16="http://schemas.microsoft.com/office/drawing/2014/main" id="{586744AE-A22E-46CD-970F-5ADE4A69A3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482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TextBox 9">
              <a:extLst>
                <a:ext uri="{FF2B5EF4-FFF2-40B4-BE49-F238E27FC236}">
                  <a16:creationId xmlns:a16="http://schemas.microsoft.com/office/drawing/2014/main" id="{545C28D0-2AD0-4620-A899-E8D1FE6D41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2482" y="3624473"/>
              <a:ext cx="936000" cy="18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Existing TGW</a:t>
              </a:r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2407835-7859-4D14-9B88-F7CDCD7FBE8C}"/>
              </a:ext>
            </a:extLst>
          </p:cNvPr>
          <p:cNvCxnSpPr>
            <a:cxnSpLocks/>
            <a:stCxn id="78" idx="3"/>
            <a:endCxn id="53" idx="1"/>
          </p:cNvCxnSpPr>
          <p:nvPr/>
        </p:nvCxnSpPr>
        <p:spPr bwMode="auto">
          <a:xfrm>
            <a:off x="3522105" y="4194198"/>
            <a:ext cx="1011793" cy="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9">
            <a:extLst>
              <a:ext uri="{FF2B5EF4-FFF2-40B4-BE49-F238E27FC236}">
                <a16:creationId xmlns:a16="http://schemas.microsoft.com/office/drawing/2014/main" id="{7D9E438D-2491-4012-B689-ABF81EF60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4484" y="3445172"/>
            <a:ext cx="828000" cy="32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Appliance mode enabled</a:t>
            </a:r>
          </a:p>
        </p:txBody>
      </p:sp>
      <p:sp>
        <p:nvSpPr>
          <p:cNvPr id="131" name="TextBox 9">
            <a:extLst>
              <a:ext uri="{FF2B5EF4-FFF2-40B4-BE49-F238E27FC236}">
                <a16:creationId xmlns:a16="http://schemas.microsoft.com/office/drawing/2014/main" id="{D2C43A55-1780-46D3-BC86-DC228BDDD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4001" y="4036351"/>
            <a:ext cx="828000" cy="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TGWs peering</a:t>
            </a:r>
          </a:p>
        </p:txBody>
      </p:sp>
      <p:pic>
        <p:nvPicPr>
          <p:cNvPr id="134" name="Graphic 6">
            <a:extLst>
              <a:ext uri="{FF2B5EF4-FFF2-40B4-BE49-F238E27FC236}">
                <a16:creationId xmlns:a16="http://schemas.microsoft.com/office/drawing/2014/main" id="{6B813610-4B11-4851-BAAB-98F082CB1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75" y="1648507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888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365125"/>
            <a:ext cx="11709400" cy="644525"/>
          </a:xfrm>
        </p:spPr>
        <p:txBody>
          <a:bodyPr/>
          <a:lstStyle/>
          <a:p>
            <a:pPr eaLnBrk="1" hangingPunct="1"/>
            <a:r>
              <a:rPr 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Pattern 3.2 - Figure 1 - </a:t>
            </a:r>
            <a:r>
              <a:rPr lang="en-US" altLang="en-US" b="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TGW Peering</a:t>
            </a:r>
          </a:p>
        </p:txBody>
      </p:sp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© 2022,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100194-D839-2043-9334-13B0E61444A5}" type="slidenum">
              <a:rPr lang="en-US" altLang="en-US" smtClean="0">
                <a:solidFill>
                  <a:srgbClr val="161E2D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dirty="0">
              <a:solidFill>
                <a:srgbClr val="161E2D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81C98E-488D-4CA6-8055-9C9BD4717E1C}"/>
              </a:ext>
            </a:extLst>
          </p:cNvPr>
          <p:cNvSpPr/>
          <p:nvPr/>
        </p:nvSpPr>
        <p:spPr bwMode="auto">
          <a:xfrm>
            <a:off x="650631" y="1258701"/>
            <a:ext cx="9036000" cy="4716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475DEA3-6451-4D22-BB24-69A28D81D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50631" y="1258701"/>
            <a:ext cx="360000" cy="360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CB9FC667-4F7A-4111-A86B-9F91639872B4}"/>
              </a:ext>
            </a:extLst>
          </p:cNvPr>
          <p:cNvSpPr/>
          <p:nvPr/>
        </p:nvSpPr>
        <p:spPr>
          <a:xfrm>
            <a:off x="805474" y="1648507"/>
            <a:ext cx="4787883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organization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0808F92-43E2-45E9-BC80-EA0505AACBD9}"/>
              </a:ext>
            </a:extLst>
          </p:cNvPr>
          <p:cNvSpPr/>
          <p:nvPr/>
        </p:nvSpPr>
        <p:spPr>
          <a:xfrm>
            <a:off x="5743808" y="1648507"/>
            <a:ext cx="3780000" cy="4248000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aseline="300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200" dirty="0">
                <a:solidFill>
                  <a:srgbClr val="CD2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account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818CA5EC-0B20-4245-91A2-5D4F6F20CF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3808" y="1648507"/>
            <a:ext cx="360000" cy="3600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5549BD1D-CAB8-4961-B765-42F3B70E1458}"/>
              </a:ext>
            </a:extLst>
          </p:cNvPr>
          <p:cNvGrpSpPr/>
          <p:nvPr/>
        </p:nvGrpSpPr>
        <p:grpSpPr>
          <a:xfrm>
            <a:off x="936394" y="2688237"/>
            <a:ext cx="1440000" cy="1440000"/>
            <a:chOff x="1638789" y="1702548"/>
            <a:chExt cx="1440000" cy="144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85FC5A5-6AC9-47E1-B59B-4C616313BE75}"/>
                </a:ext>
              </a:extLst>
            </p:cNvPr>
            <p:cNvSpPr/>
            <p:nvPr/>
          </p:nvSpPr>
          <p:spPr>
            <a:xfrm>
              <a:off x="1638789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1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94AE800-0006-477D-BF84-542198859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8789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056E3E2-94E4-4F44-886D-AA635047260E}"/>
              </a:ext>
            </a:extLst>
          </p:cNvPr>
          <p:cNvGrpSpPr/>
          <p:nvPr/>
        </p:nvGrpSpPr>
        <p:grpSpPr>
          <a:xfrm>
            <a:off x="936394" y="4387965"/>
            <a:ext cx="1440000" cy="1440000"/>
            <a:chOff x="3790871" y="1702548"/>
            <a:chExt cx="1440000" cy="14400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A1EC6C5-C201-4672-951C-D457282567D6}"/>
                </a:ext>
              </a:extLst>
            </p:cNvPr>
            <p:cNvSpPr/>
            <p:nvPr/>
          </p:nvSpPr>
          <p:spPr>
            <a:xfrm>
              <a:off x="3790871" y="1702548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2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98AA540-7DFF-4E70-824C-5BEA60779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90871" y="1702548"/>
              <a:ext cx="360000" cy="36000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20E4B45-AF5B-45B2-BDC6-17EE414B8054}"/>
              </a:ext>
            </a:extLst>
          </p:cNvPr>
          <p:cNvGrpSpPr/>
          <p:nvPr/>
        </p:nvGrpSpPr>
        <p:grpSpPr>
          <a:xfrm>
            <a:off x="7738693" y="2284497"/>
            <a:ext cx="1440000" cy="1440000"/>
            <a:chOff x="6303068" y="2795922"/>
            <a:chExt cx="1440000" cy="1440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B6DD549-8CB1-4105-B07C-37849EDE9ADA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3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4CF594C0-8323-4B1D-838E-D1EA63773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6C60366-E49F-40F2-8C58-786CF3BF436B}"/>
              </a:ext>
            </a:extLst>
          </p:cNvPr>
          <p:cNvGrpSpPr/>
          <p:nvPr/>
        </p:nvGrpSpPr>
        <p:grpSpPr>
          <a:xfrm>
            <a:off x="7738693" y="3983522"/>
            <a:ext cx="1440000" cy="1440000"/>
            <a:chOff x="6303068" y="2795922"/>
            <a:chExt cx="1440000" cy="144000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081B881-8B30-40E1-B1EC-A7430DDF0102}"/>
                </a:ext>
              </a:extLst>
            </p:cNvPr>
            <p:cNvSpPr/>
            <p:nvPr/>
          </p:nvSpPr>
          <p:spPr>
            <a:xfrm>
              <a:off x="6303068" y="2795922"/>
              <a:ext cx="1440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VPC 4</a:t>
              </a:r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DCBB2BCF-5BDD-47FA-AFFF-6A543318C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3068" y="2795922"/>
              <a:ext cx="360000" cy="360000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4AFD5A48-3D08-4D38-9F7C-5340A3D722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3116262"/>
            <a:ext cx="612000" cy="612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1DDD5A4-0DB8-45C2-8CAA-FCDE8CF30E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394" y="4831771"/>
            <a:ext cx="612000" cy="612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DDC5354-7CF1-43CC-91B7-5CCF130E36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2693" y="4427328"/>
            <a:ext cx="612000" cy="612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1C329CF-7969-4E8D-B7E1-1A729FA9E7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2693" y="2711819"/>
            <a:ext cx="612000" cy="612000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C4D1469D-F7CB-4B5B-A156-E259EEB9F6A9}"/>
              </a:ext>
            </a:extLst>
          </p:cNvPr>
          <p:cNvGrpSpPr/>
          <p:nvPr/>
        </p:nvGrpSpPr>
        <p:grpSpPr>
          <a:xfrm>
            <a:off x="4443898" y="3870198"/>
            <a:ext cx="828000" cy="821649"/>
            <a:chOff x="2865987" y="2976473"/>
            <a:chExt cx="828000" cy="821649"/>
          </a:xfrm>
        </p:grpSpPr>
        <p:pic>
          <p:nvPicPr>
            <p:cNvPr id="53" name="Graphic 7">
              <a:extLst>
                <a:ext uri="{FF2B5EF4-FFF2-40B4-BE49-F238E27FC236}">
                  <a16:creationId xmlns:a16="http://schemas.microsoft.com/office/drawing/2014/main" id="{A13D28C4-6FF0-4D8B-AAE7-5C7C56EC13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987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9">
              <a:extLst>
                <a:ext uri="{FF2B5EF4-FFF2-40B4-BE49-F238E27FC236}">
                  <a16:creationId xmlns:a16="http://schemas.microsoft.com/office/drawing/2014/main" id="{63A2E322-200E-4418-B4F8-926C7E426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5987" y="3618122"/>
              <a:ext cx="828000" cy="18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New TGW</a:t>
              </a:r>
            </a:p>
          </p:txBody>
        </p:sp>
      </p:grp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F9E72A63-D460-4F2D-91A3-2861B2A49BB7}"/>
              </a:ext>
            </a:extLst>
          </p:cNvPr>
          <p:cNvCxnSpPr>
            <a:cxnSpLocks/>
            <a:stCxn id="77" idx="3"/>
            <a:endCxn id="43" idx="1"/>
          </p:cNvCxnSpPr>
          <p:nvPr/>
        </p:nvCxnSpPr>
        <p:spPr>
          <a:xfrm flipV="1">
            <a:off x="6829068" y="3004497"/>
            <a:ext cx="909625" cy="1189702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1B91940-D573-442B-A05B-26F6B8C76073}"/>
              </a:ext>
            </a:extLst>
          </p:cNvPr>
          <p:cNvCxnSpPr>
            <a:cxnSpLocks/>
            <a:stCxn id="77" idx="3"/>
            <a:endCxn id="46" idx="1"/>
          </p:cNvCxnSpPr>
          <p:nvPr/>
        </p:nvCxnSpPr>
        <p:spPr>
          <a:xfrm>
            <a:off x="6829068" y="4194199"/>
            <a:ext cx="909625" cy="509323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BCB89308-DE2A-4443-8951-983CBEE27144}"/>
              </a:ext>
            </a:extLst>
          </p:cNvPr>
          <p:cNvCxnSpPr>
            <a:cxnSpLocks/>
            <a:stCxn id="37" idx="3"/>
            <a:endCxn id="70" idx="1"/>
          </p:cNvCxnSpPr>
          <p:nvPr/>
        </p:nvCxnSpPr>
        <p:spPr>
          <a:xfrm>
            <a:off x="2376394" y="3408237"/>
            <a:ext cx="497711" cy="785961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D244E6D2-B89C-4523-9A17-9A536C034710}"/>
              </a:ext>
            </a:extLst>
          </p:cNvPr>
          <p:cNvCxnSpPr>
            <a:cxnSpLocks/>
            <a:stCxn id="40" idx="3"/>
            <a:endCxn id="70" idx="1"/>
          </p:cNvCxnSpPr>
          <p:nvPr/>
        </p:nvCxnSpPr>
        <p:spPr>
          <a:xfrm flipV="1">
            <a:off x="2376394" y="4194198"/>
            <a:ext cx="497711" cy="913767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9AF17EB-E601-486E-9F45-E9BF2B082752}"/>
              </a:ext>
            </a:extLst>
          </p:cNvPr>
          <p:cNvGrpSpPr/>
          <p:nvPr/>
        </p:nvGrpSpPr>
        <p:grpSpPr>
          <a:xfrm>
            <a:off x="2733898" y="1969172"/>
            <a:ext cx="1764000" cy="1440000"/>
            <a:chOff x="1547915" y="1702548"/>
            <a:chExt cx="1764000" cy="144000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6AD0F55-A078-4141-A54B-588D2E5045EA}"/>
                </a:ext>
              </a:extLst>
            </p:cNvPr>
            <p:cNvSpPr/>
            <p:nvPr/>
          </p:nvSpPr>
          <p:spPr>
            <a:xfrm>
              <a:off x="1547915" y="1702548"/>
              <a:ext cx="1764000" cy="1440000"/>
            </a:xfrm>
            <a:prstGeom prst="rect">
              <a:avLst/>
            </a:prstGeom>
            <a:noFill/>
            <a:ln w="12700">
              <a:solidFill>
                <a:srgbClr val="1E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36000" rIns="36000" bIns="36000" anchor="t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ln w="0"/>
                  <a:solidFill>
                    <a:srgbClr val="1E89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INSPECTION VPC</a:t>
              </a: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F4595221-82C4-4A24-A3F2-F98091815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47915" y="1702548"/>
              <a:ext cx="360000" cy="360000"/>
            </a:xfrm>
            <a:prstGeom prst="rect">
              <a:avLst/>
            </a:prstGeom>
          </p:spPr>
        </p:pic>
      </p:grp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445B86C4-6B24-420D-90DE-683A28014577}"/>
              </a:ext>
            </a:extLst>
          </p:cNvPr>
          <p:cNvCxnSpPr>
            <a:cxnSpLocks/>
            <a:stCxn id="53" idx="0"/>
            <a:endCxn id="68" idx="74"/>
          </p:cNvCxnSpPr>
          <p:nvPr/>
        </p:nvCxnSpPr>
        <p:spPr>
          <a:xfrm rot="16200000" flipV="1">
            <a:off x="3919206" y="2931506"/>
            <a:ext cx="792271" cy="1085114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Graphic 18">
            <a:extLst>
              <a:ext uri="{FF2B5EF4-FFF2-40B4-BE49-F238E27FC236}">
                <a16:creationId xmlns:a16="http://schemas.microsoft.com/office/drawing/2014/main" id="{6436852B-7E7E-4A24-899E-2DFB00705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3202756" y="2211690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8609DF21-AF95-4844-9B14-348EDAF3290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790596" y="2211690"/>
            <a:ext cx="360000" cy="360000"/>
          </a:xfrm>
          <a:prstGeom prst="rect">
            <a:avLst/>
          </a:prstGeom>
        </p:spPr>
      </p:pic>
      <p:sp>
        <p:nvSpPr>
          <p:cNvPr id="65" name="TextBox 37">
            <a:extLst>
              <a:ext uri="{FF2B5EF4-FFF2-40B4-BE49-F238E27FC236}">
                <a16:creationId xmlns:a16="http://schemas.microsoft.com/office/drawing/2014/main" id="{7E961624-3859-4DE6-846C-3DC847527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898" y="2589398"/>
            <a:ext cx="1656000" cy="25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Gateway Load Balancer or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Network Firewall Endpoint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615674A-1E63-4EF5-BAD0-C670FF3AD5EC}"/>
              </a:ext>
            </a:extLst>
          </p:cNvPr>
          <p:cNvGrpSpPr/>
          <p:nvPr/>
        </p:nvGrpSpPr>
        <p:grpSpPr>
          <a:xfrm>
            <a:off x="3112772" y="2941421"/>
            <a:ext cx="1080000" cy="418508"/>
            <a:chOff x="2676004" y="2941421"/>
            <a:chExt cx="1080000" cy="418508"/>
          </a:xfrm>
        </p:grpSpPr>
        <p:sp>
          <p:nvSpPr>
            <p:cNvPr id="67" name="TextBox 37">
              <a:extLst>
                <a:ext uri="{FF2B5EF4-FFF2-40B4-BE49-F238E27FC236}">
                  <a16:creationId xmlns:a16="http://schemas.microsoft.com/office/drawing/2014/main" id="{C58185D3-C160-498F-B702-D9164B628F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6004" y="3215929"/>
              <a:ext cx="1080000" cy="14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Transit Gateway ENI</a:t>
              </a:r>
            </a:p>
          </p:txBody>
        </p:sp>
        <p:sp>
          <p:nvSpPr>
            <p:cNvPr id="68" name="Graphic 37">
              <a:extLst>
                <a:ext uri="{FF2B5EF4-FFF2-40B4-BE49-F238E27FC236}">
                  <a16:creationId xmlns:a16="http://schemas.microsoft.com/office/drawing/2014/main" id="{111E8EFF-E790-4FC2-A064-1631D6586005}"/>
                </a:ext>
              </a:extLst>
            </p:cNvPr>
            <p:cNvSpPr/>
            <p:nvPr/>
          </p:nvSpPr>
          <p:spPr>
            <a:xfrm>
              <a:off x="3079504" y="2941421"/>
              <a:ext cx="270000" cy="270000"/>
            </a:xfrm>
            <a:custGeom>
              <a:avLst/>
              <a:gdLst>
                <a:gd name="connsiteX0" fmla="*/ 126756 w 270000"/>
                <a:gd name="connsiteY0" fmla="*/ 146262 h 270000"/>
                <a:gd name="connsiteX1" fmla="*/ 151512 w 270000"/>
                <a:gd name="connsiteY1" fmla="*/ 146262 h 270000"/>
                <a:gd name="connsiteX2" fmla="*/ 151512 w 270000"/>
                <a:gd name="connsiteY2" fmla="*/ 121506 h 270000"/>
                <a:gd name="connsiteX3" fmla="*/ 126756 w 270000"/>
                <a:gd name="connsiteY3" fmla="*/ 121506 h 270000"/>
                <a:gd name="connsiteX4" fmla="*/ 126756 w 270000"/>
                <a:gd name="connsiteY4" fmla="*/ 146262 h 270000"/>
                <a:gd name="connsiteX5" fmla="*/ 163512 w 270000"/>
                <a:gd name="connsiteY5" fmla="*/ 146262 h 270000"/>
                <a:gd name="connsiteX6" fmla="*/ 188262 w 270000"/>
                <a:gd name="connsiteY6" fmla="*/ 146262 h 270000"/>
                <a:gd name="connsiteX7" fmla="*/ 188262 w 270000"/>
                <a:gd name="connsiteY7" fmla="*/ 121506 h 270000"/>
                <a:gd name="connsiteX8" fmla="*/ 163512 w 270000"/>
                <a:gd name="connsiteY8" fmla="*/ 121506 h 270000"/>
                <a:gd name="connsiteX9" fmla="*/ 163512 w 270000"/>
                <a:gd name="connsiteY9" fmla="*/ 146262 h 270000"/>
                <a:gd name="connsiteX10" fmla="*/ 120756 w 270000"/>
                <a:gd name="connsiteY10" fmla="*/ 158262 h 270000"/>
                <a:gd name="connsiteX11" fmla="*/ 194262 w 270000"/>
                <a:gd name="connsiteY11" fmla="*/ 158262 h 270000"/>
                <a:gd name="connsiteX12" fmla="*/ 200262 w 270000"/>
                <a:gd name="connsiteY12" fmla="*/ 152262 h 270000"/>
                <a:gd name="connsiteX13" fmla="*/ 200262 w 270000"/>
                <a:gd name="connsiteY13" fmla="*/ 115506 h 270000"/>
                <a:gd name="connsiteX14" fmla="*/ 194262 w 270000"/>
                <a:gd name="connsiteY14" fmla="*/ 109506 h 270000"/>
                <a:gd name="connsiteX15" fmla="*/ 120756 w 270000"/>
                <a:gd name="connsiteY15" fmla="*/ 109506 h 270000"/>
                <a:gd name="connsiteX16" fmla="*/ 114756 w 270000"/>
                <a:gd name="connsiteY16" fmla="*/ 115506 h 270000"/>
                <a:gd name="connsiteX17" fmla="*/ 114756 w 270000"/>
                <a:gd name="connsiteY17" fmla="*/ 152262 h 270000"/>
                <a:gd name="connsiteX18" fmla="*/ 120756 w 270000"/>
                <a:gd name="connsiteY18" fmla="*/ 158262 h 270000"/>
                <a:gd name="connsiteX19" fmla="*/ 120756 w 270000"/>
                <a:gd name="connsiteY19" fmla="*/ 158262 h 270000"/>
                <a:gd name="connsiteX20" fmla="*/ 219762 w 270000"/>
                <a:gd name="connsiteY20" fmla="*/ 167262 h 270000"/>
                <a:gd name="connsiteX21" fmla="*/ 204762 w 270000"/>
                <a:gd name="connsiteY21" fmla="*/ 167262 h 270000"/>
                <a:gd name="connsiteX22" fmla="*/ 198762 w 270000"/>
                <a:gd name="connsiteY22" fmla="*/ 173262 h 270000"/>
                <a:gd name="connsiteX23" fmla="*/ 198762 w 270000"/>
                <a:gd name="connsiteY23" fmla="*/ 183012 h 270000"/>
                <a:gd name="connsiteX24" fmla="*/ 184512 w 270000"/>
                <a:gd name="connsiteY24" fmla="*/ 183012 h 270000"/>
                <a:gd name="connsiteX25" fmla="*/ 184512 w 270000"/>
                <a:gd name="connsiteY25" fmla="*/ 173262 h 270000"/>
                <a:gd name="connsiteX26" fmla="*/ 178512 w 270000"/>
                <a:gd name="connsiteY26" fmla="*/ 167262 h 270000"/>
                <a:gd name="connsiteX27" fmla="*/ 157512 w 270000"/>
                <a:gd name="connsiteY27" fmla="*/ 167262 h 270000"/>
                <a:gd name="connsiteX28" fmla="*/ 151512 w 270000"/>
                <a:gd name="connsiteY28" fmla="*/ 173262 h 270000"/>
                <a:gd name="connsiteX29" fmla="*/ 151512 w 270000"/>
                <a:gd name="connsiteY29" fmla="*/ 183012 h 270000"/>
                <a:gd name="connsiteX30" fmla="*/ 111006 w 270000"/>
                <a:gd name="connsiteY30" fmla="*/ 183012 h 270000"/>
                <a:gd name="connsiteX31" fmla="*/ 111006 w 270000"/>
                <a:gd name="connsiteY31" fmla="*/ 173262 h 270000"/>
                <a:gd name="connsiteX32" fmla="*/ 105006 w 270000"/>
                <a:gd name="connsiteY32" fmla="*/ 167262 h 270000"/>
                <a:gd name="connsiteX33" fmla="*/ 100506 w 270000"/>
                <a:gd name="connsiteY33" fmla="*/ 167262 h 270000"/>
                <a:gd name="connsiteX34" fmla="*/ 100506 w 270000"/>
                <a:gd name="connsiteY34" fmla="*/ 100506 h 270000"/>
                <a:gd name="connsiteX35" fmla="*/ 219762 w 270000"/>
                <a:gd name="connsiteY35" fmla="*/ 100506 h 270000"/>
                <a:gd name="connsiteX36" fmla="*/ 219762 w 270000"/>
                <a:gd name="connsiteY36" fmla="*/ 167262 h 270000"/>
                <a:gd name="connsiteX37" fmla="*/ 225762 w 270000"/>
                <a:gd name="connsiteY37" fmla="*/ 88506 h 270000"/>
                <a:gd name="connsiteX38" fmla="*/ 94506 w 270000"/>
                <a:gd name="connsiteY38" fmla="*/ 88506 h 270000"/>
                <a:gd name="connsiteX39" fmla="*/ 88506 w 270000"/>
                <a:gd name="connsiteY39" fmla="*/ 94506 h 270000"/>
                <a:gd name="connsiteX40" fmla="*/ 88506 w 270000"/>
                <a:gd name="connsiteY40" fmla="*/ 173262 h 270000"/>
                <a:gd name="connsiteX41" fmla="*/ 94506 w 270000"/>
                <a:gd name="connsiteY41" fmla="*/ 179262 h 270000"/>
                <a:gd name="connsiteX42" fmla="*/ 99006 w 270000"/>
                <a:gd name="connsiteY42" fmla="*/ 179262 h 270000"/>
                <a:gd name="connsiteX43" fmla="*/ 99006 w 270000"/>
                <a:gd name="connsiteY43" fmla="*/ 189012 h 270000"/>
                <a:gd name="connsiteX44" fmla="*/ 105006 w 270000"/>
                <a:gd name="connsiteY44" fmla="*/ 195012 h 270000"/>
                <a:gd name="connsiteX45" fmla="*/ 157512 w 270000"/>
                <a:gd name="connsiteY45" fmla="*/ 195012 h 270000"/>
                <a:gd name="connsiteX46" fmla="*/ 163512 w 270000"/>
                <a:gd name="connsiteY46" fmla="*/ 189012 h 270000"/>
                <a:gd name="connsiteX47" fmla="*/ 163512 w 270000"/>
                <a:gd name="connsiteY47" fmla="*/ 179262 h 270000"/>
                <a:gd name="connsiteX48" fmla="*/ 172512 w 270000"/>
                <a:gd name="connsiteY48" fmla="*/ 179262 h 270000"/>
                <a:gd name="connsiteX49" fmla="*/ 172512 w 270000"/>
                <a:gd name="connsiteY49" fmla="*/ 189012 h 270000"/>
                <a:gd name="connsiteX50" fmla="*/ 178512 w 270000"/>
                <a:gd name="connsiteY50" fmla="*/ 195012 h 270000"/>
                <a:gd name="connsiteX51" fmla="*/ 204762 w 270000"/>
                <a:gd name="connsiteY51" fmla="*/ 195012 h 270000"/>
                <a:gd name="connsiteX52" fmla="*/ 210762 w 270000"/>
                <a:gd name="connsiteY52" fmla="*/ 189012 h 270000"/>
                <a:gd name="connsiteX53" fmla="*/ 210762 w 270000"/>
                <a:gd name="connsiteY53" fmla="*/ 179262 h 270000"/>
                <a:gd name="connsiteX54" fmla="*/ 225762 w 270000"/>
                <a:gd name="connsiteY54" fmla="*/ 179262 h 270000"/>
                <a:gd name="connsiteX55" fmla="*/ 231762 w 270000"/>
                <a:gd name="connsiteY55" fmla="*/ 173262 h 270000"/>
                <a:gd name="connsiteX56" fmla="*/ 231762 w 270000"/>
                <a:gd name="connsiteY56" fmla="*/ 94506 h 270000"/>
                <a:gd name="connsiteX57" fmla="*/ 225762 w 270000"/>
                <a:gd name="connsiteY57" fmla="*/ 88506 h 270000"/>
                <a:gd name="connsiteX58" fmla="*/ 225762 w 270000"/>
                <a:gd name="connsiteY58" fmla="*/ 88506 h 270000"/>
                <a:gd name="connsiteX59" fmla="*/ 79506 w 270000"/>
                <a:gd name="connsiteY59" fmla="*/ 84006 h 270000"/>
                <a:gd name="connsiteX60" fmla="*/ 79506 w 270000"/>
                <a:gd name="connsiteY60" fmla="*/ 199512 h 270000"/>
                <a:gd name="connsiteX61" fmla="*/ 73506 w 270000"/>
                <a:gd name="connsiteY61" fmla="*/ 205512 h 270000"/>
                <a:gd name="connsiteX62" fmla="*/ 54600 w 270000"/>
                <a:gd name="connsiteY62" fmla="*/ 205512 h 270000"/>
                <a:gd name="connsiteX63" fmla="*/ 54600 w 270000"/>
                <a:gd name="connsiteY63" fmla="*/ 193512 h 270000"/>
                <a:gd name="connsiteX64" fmla="*/ 67506 w 270000"/>
                <a:gd name="connsiteY64" fmla="*/ 193512 h 270000"/>
                <a:gd name="connsiteX65" fmla="*/ 67506 w 270000"/>
                <a:gd name="connsiteY65" fmla="*/ 90006 h 270000"/>
                <a:gd name="connsiteX66" fmla="*/ 54600 w 270000"/>
                <a:gd name="connsiteY66" fmla="*/ 90006 h 270000"/>
                <a:gd name="connsiteX67" fmla="*/ 54600 w 270000"/>
                <a:gd name="connsiteY67" fmla="*/ 78006 h 270000"/>
                <a:gd name="connsiteX68" fmla="*/ 73506 w 270000"/>
                <a:gd name="connsiteY68" fmla="*/ 78006 h 270000"/>
                <a:gd name="connsiteX69" fmla="*/ 79506 w 270000"/>
                <a:gd name="connsiteY69" fmla="*/ 84006 h 270000"/>
                <a:gd name="connsiteX70" fmla="*/ 79506 w 270000"/>
                <a:gd name="connsiteY70" fmla="*/ 84006 h 270000"/>
                <a:gd name="connsiteX71" fmla="*/ 136512 w 270000"/>
                <a:gd name="connsiteY71" fmla="*/ 256518 h 270000"/>
                <a:gd name="connsiteX72" fmla="*/ 16500 w 270000"/>
                <a:gd name="connsiteY72" fmla="*/ 136506 h 270000"/>
                <a:gd name="connsiteX73" fmla="*/ 136512 w 270000"/>
                <a:gd name="connsiteY73" fmla="*/ 16500 h 270000"/>
                <a:gd name="connsiteX74" fmla="*/ 256512 w 270000"/>
                <a:gd name="connsiteY74" fmla="*/ 136506 h 270000"/>
                <a:gd name="connsiteX75" fmla="*/ 136512 w 270000"/>
                <a:gd name="connsiteY75" fmla="*/ 256518 h 270000"/>
                <a:gd name="connsiteX76" fmla="*/ 136512 w 270000"/>
                <a:gd name="connsiteY76" fmla="*/ 256518 h 270000"/>
                <a:gd name="connsiteX77" fmla="*/ 136512 w 270000"/>
                <a:gd name="connsiteY77" fmla="*/ 4500 h 270000"/>
                <a:gd name="connsiteX78" fmla="*/ 4500 w 270000"/>
                <a:gd name="connsiteY78" fmla="*/ 136506 h 270000"/>
                <a:gd name="connsiteX79" fmla="*/ 136512 w 270000"/>
                <a:gd name="connsiteY79" fmla="*/ 268518 h 270000"/>
                <a:gd name="connsiteX80" fmla="*/ 268512 w 270000"/>
                <a:gd name="connsiteY80" fmla="*/ 136506 h 270000"/>
                <a:gd name="connsiteX81" fmla="*/ 136512 w 270000"/>
                <a:gd name="connsiteY81" fmla="*/ 4500 h 270000"/>
                <a:gd name="connsiteX82" fmla="*/ 136512 w 270000"/>
                <a:gd name="connsiteY82" fmla="*/ 4500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70000" h="270000">
                  <a:moveTo>
                    <a:pt x="126756" y="146262"/>
                  </a:moveTo>
                  <a:lnTo>
                    <a:pt x="151512" y="146262"/>
                  </a:lnTo>
                  <a:lnTo>
                    <a:pt x="151512" y="121506"/>
                  </a:lnTo>
                  <a:lnTo>
                    <a:pt x="126756" y="121506"/>
                  </a:lnTo>
                  <a:lnTo>
                    <a:pt x="126756" y="146262"/>
                  </a:lnTo>
                  <a:close/>
                  <a:moveTo>
                    <a:pt x="163512" y="146262"/>
                  </a:moveTo>
                  <a:lnTo>
                    <a:pt x="188262" y="146262"/>
                  </a:lnTo>
                  <a:lnTo>
                    <a:pt x="188262" y="121506"/>
                  </a:lnTo>
                  <a:lnTo>
                    <a:pt x="163512" y="121506"/>
                  </a:lnTo>
                  <a:lnTo>
                    <a:pt x="163512" y="146262"/>
                  </a:lnTo>
                  <a:close/>
                  <a:moveTo>
                    <a:pt x="120756" y="158262"/>
                  </a:moveTo>
                  <a:lnTo>
                    <a:pt x="194262" y="158262"/>
                  </a:lnTo>
                  <a:cubicBezTo>
                    <a:pt x="197574" y="158262"/>
                    <a:pt x="200262" y="155580"/>
                    <a:pt x="200262" y="152262"/>
                  </a:cubicBezTo>
                  <a:lnTo>
                    <a:pt x="200262" y="115506"/>
                  </a:lnTo>
                  <a:cubicBezTo>
                    <a:pt x="200262" y="112188"/>
                    <a:pt x="197574" y="109506"/>
                    <a:pt x="194262" y="109506"/>
                  </a:cubicBezTo>
                  <a:lnTo>
                    <a:pt x="120756" y="109506"/>
                  </a:lnTo>
                  <a:cubicBezTo>
                    <a:pt x="117438" y="109506"/>
                    <a:pt x="114756" y="112188"/>
                    <a:pt x="114756" y="115506"/>
                  </a:cubicBezTo>
                  <a:lnTo>
                    <a:pt x="114756" y="152262"/>
                  </a:lnTo>
                  <a:cubicBezTo>
                    <a:pt x="114756" y="155580"/>
                    <a:pt x="117438" y="158262"/>
                    <a:pt x="120756" y="158262"/>
                  </a:cubicBezTo>
                  <a:lnTo>
                    <a:pt x="120756" y="158262"/>
                  </a:lnTo>
                  <a:close/>
                  <a:moveTo>
                    <a:pt x="219762" y="167262"/>
                  </a:moveTo>
                  <a:lnTo>
                    <a:pt x="204762" y="167262"/>
                  </a:lnTo>
                  <a:cubicBezTo>
                    <a:pt x="201444" y="167262"/>
                    <a:pt x="198762" y="169944"/>
                    <a:pt x="198762" y="173262"/>
                  </a:cubicBezTo>
                  <a:lnTo>
                    <a:pt x="198762" y="183012"/>
                  </a:lnTo>
                  <a:lnTo>
                    <a:pt x="184512" y="183012"/>
                  </a:lnTo>
                  <a:lnTo>
                    <a:pt x="184512" y="173262"/>
                  </a:lnTo>
                  <a:cubicBezTo>
                    <a:pt x="184512" y="169944"/>
                    <a:pt x="181824" y="167262"/>
                    <a:pt x="178512" y="167262"/>
                  </a:cubicBezTo>
                  <a:lnTo>
                    <a:pt x="157512" y="167262"/>
                  </a:lnTo>
                  <a:cubicBezTo>
                    <a:pt x="154194" y="167262"/>
                    <a:pt x="151512" y="169944"/>
                    <a:pt x="151512" y="173262"/>
                  </a:cubicBezTo>
                  <a:lnTo>
                    <a:pt x="151512" y="183012"/>
                  </a:lnTo>
                  <a:lnTo>
                    <a:pt x="111006" y="183012"/>
                  </a:lnTo>
                  <a:lnTo>
                    <a:pt x="111006" y="173262"/>
                  </a:lnTo>
                  <a:cubicBezTo>
                    <a:pt x="111006" y="169944"/>
                    <a:pt x="108318" y="167262"/>
                    <a:pt x="105006" y="167262"/>
                  </a:cubicBezTo>
                  <a:lnTo>
                    <a:pt x="100506" y="167262"/>
                  </a:lnTo>
                  <a:lnTo>
                    <a:pt x="100506" y="100506"/>
                  </a:lnTo>
                  <a:lnTo>
                    <a:pt x="219762" y="100506"/>
                  </a:lnTo>
                  <a:lnTo>
                    <a:pt x="219762" y="167262"/>
                  </a:lnTo>
                  <a:close/>
                  <a:moveTo>
                    <a:pt x="225762" y="88506"/>
                  </a:moveTo>
                  <a:lnTo>
                    <a:pt x="94506" y="88506"/>
                  </a:lnTo>
                  <a:cubicBezTo>
                    <a:pt x="91188" y="88506"/>
                    <a:pt x="88506" y="91188"/>
                    <a:pt x="88506" y="94506"/>
                  </a:cubicBezTo>
                  <a:lnTo>
                    <a:pt x="88506" y="173262"/>
                  </a:lnTo>
                  <a:cubicBezTo>
                    <a:pt x="88506" y="176580"/>
                    <a:pt x="91188" y="179262"/>
                    <a:pt x="94506" y="179262"/>
                  </a:cubicBezTo>
                  <a:lnTo>
                    <a:pt x="99006" y="179262"/>
                  </a:lnTo>
                  <a:lnTo>
                    <a:pt x="99006" y="189012"/>
                  </a:lnTo>
                  <a:cubicBezTo>
                    <a:pt x="99006" y="192330"/>
                    <a:pt x="101688" y="195012"/>
                    <a:pt x="105006" y="195012"/>
                  </a:cubicBezTo>
                  <a:lnTo>
                    <a:pt x="157512" y="195012"/>
                  </a:lnTo>
                  <a:cubicBezTo>
                    <a:pt x="160824" y="195012"/>
                    <a:pt x="163512" y="192330"/>
                    <a:pt x="163512" y="189012"/>
                  </a:cubicBezTo>
                  <a:lnTo>
                    <a:pt x="163512" y="179262"/>
                  </a:lnTo>
                  <a:lnTo>
                    <a:pt x="172512" y="179262"/>
                  </a:lnTo>
                  <a:lnTo>
                    <a:pt x="172512" y="189012"/>
                  </a:lnTo>
                  <a:cubicBezTo>
                    <a:pt x="172512" y="192330"/>
                    <a:pt x="175194" y="195012"/>
                    <a:pt x="178512" y="195012"/>
                  </a:cubicBezTo>
                  <a:lnTo>
                    <a:pt x="204762" y="195012"/>
                  </a:lnTo>
                  <a:cubicBezTo>
                    <a:pt x="208074" y="195012"/>
                    <a:pt x="210762" y="192330"/>
                    <a:pt x="210762" y="189012"/>
                  </a:cubicBezTo>
                  <a:lnTo>
                    <a:pt x="210762" y="179262"/>
                  </a:lnTo>
                  <a:lnTo>
                    <a:pt x="225762" y="179262"/>
                  </a:lnTo>
                  <a:cubicBezTo>
                    <a:pt x="229074" y="179262"/>
                    <a:pt x="231762" y="176580"/>
                    <a:pt x="231762" y="173262"/>
                  </a:cubicBezTo>
                  <a:lnTo>
                    <a:pt x="231762" y="94506"/>
                  </a:lnTo>
                  <a:cubicBezTo>
                    <a:pt x="231762" y="91188"/>
                    <a:pt x="229074" y="88506"/>
                    <a:pt x="225762" y="88506"/>
                  </a:cubicBezTo>
                  <a:lnTo>
                    <a:pt x="225762" y="88506"/>
                  </a:lnTo>
                  <a:close/>
                  <a:moveTo>
                    <a:pt x="79506" y="84006"/>
                  </a:moveTo>
                  <a:lnTo>
                    <a:pt x="79506" y="199512"/>
                  </a:lnTo>
                  <a:cubicBezTo>
                    <a:pt x="79506" y="202830"/>
                    <a:pt x="76818" y="205512"/>
                    <a:pt x="73506" y="205512"/>
                  </a:cubicBezTo>
                  <a:lnTo>
                    <a:pt x="54600" y="205512"/>
                  </a:lnTo>
                  <a:lnTo>
                    <a:pt x="54600" y="193512"/>
                  </a:lnTo>
                  <a:lnTo>
                    <a:pt x="67506" y="193512"/>
                  </a:lnTo>
                  <a:lnTo>
                    <a:pt x="67506" y="90006"/>
                  </a:lnTo>
                  <a:lnTo>
                    <a:pt x="54600" y="90006"/>
                  </a:lnTo>
                  <a:lnTo>
                    <a:pt x="54600" y="78006"/>
                  </a:lnTo>
                  <a:lnTo>
                    <a:pt x="73506" y="78006"/>
                  </a:lnTo>
                  <a:cubicBezTo>
                    <a:pt x="76818" y="78006"/>
                    <a:pt x="79506" y="80688"/>
                    <a:pt x="79506" y="84006"/>
                  </a:cubicBezTo>
                  <a:lnTo>
                    <a:pt x="79506" y="84006"/>
                  </a:lnTo>
                  <a:close/>
                  <a:moveTo>
                    <a:pt x="136512" y="256518"/>
                  </a:moveTo>
                  <a:cubicBezTo>
                    <a:pt x="70332" y="256518"/>
                    <a:pt x="16500" y="202680"/>
                    <a:pt x="16500" y="136506"/>
                  </a:cubicBezTo>
                  <a:cubicBezTo>
                    <a:pt x="16500" y="70338"/>
                    <a:pt x="70332" y="16500"/>
                    <a:pt x="136512" y="16500"/>
                  </a:cubicBezTo>
                  <a:cubicBezTo>
                    <a:pt x="202680" y="16500"/>
                    <a:pt x="256512" y="70338"/>
                    <a:pt x="256512" y="136506"/>
                  </a:cubicBezTo>
                  <a:cubicBezTo>
                    <a:pt x="256512" y="202680"/>
                    <a:pt x="202680" y="256518"/>
                    <a:pt x="136512" y="256518"/>
                  </a:cubicBezTo>
                  <a:lnTo>
                    <a:pt x="136512" y="256518"/>
                  </a:lnTo>
                  <a:close/>
                  <a:moveTo>
                    <a:pt x="136512" y="4500"/>
                  </a:moveTo>
                  <a:cubicBezTo>
                    <a:pt x="63720" y="4500"/>
                    <a:pt x="4500" y="63714"/>
                    <a:pt x="4500" y="136506"/>
                  </a:cubicBezTo>
                  <a:cubicBezTo>
                    <a:pt x="4500" y="209298"/>
                    <a:pt x="63720" y="268518"/>
                    <a:pt x="136512" y="268518"/>
                  </a:cubicBezTo>
                  <a:cubicBezTo>
                    <a:pt x="209298" y="268518"/>
                    <a:pt x="268512" y="209298"/>
                    <a:pt x="268512" y="136506"/>
                  </a:cubicBezTo>
                  <a:cubicBezTo>
                    <a:pt x="268512" y="63714"/>
                    <a:pt x="209298" y="4500"/>
                    <a:pt x="136512" y="4500"/>
                  </a:cubicBezTo>
                  <a:lnTo>
                    <a:pt x="136512" y="4500"/>
                  </a:lnTo>
                  <a:close/>
                </a:path>
              </a:pathLst>
            </a:custGeom>
            <a:solidFill>
              <a:srgbClr val="A1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84C937-5B9C-4EB9-92A7-C023151F7553}"/>
              </a:ext>
            </a:extLst>
          </p:cNvPr>
          <p:cNvGrpSpPr/>
          <p:nvPr/>
        </p:nvGrpSpPr>
        <p:grpSpPr>
          <a:xfrm>
            <a:off x="2730105" y="3870198"/>
            <a:ext cx="936000" cy="828000"/>
            <a:chOff x="2812482" y="2976473"/>
            <a:chExt cx="936000" cy="828000"/>
          </a:xfrm>
        </p:grpSpPr>
        <p:pic>
          <p:nvPicPr>
            <p:cNvPr id="70" name="Graphic 7">
              <a:extLst>
                <a:ext uri="{FF2B5EF4-FFF2-40B4-BE49-F238E27FC236}">
                  <a16:creationId xmlns:a16="http://schemas.microsoft.com/office/drawing/2014/main" id="{882BA348-C26F-44DB-A0C4-D59F6E6CB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482" y="2976473"/>
              <a:ext cx="648000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TextBox 9">
              <a:extLst>
                <a:ext uri="{FF2B5EF4-FFF2-40B4-BE49-F238E27FC236}">
                  <a16:creationId xmlns:a16="http://schemas.microsoft.com/office/drawing/2014/main" id="{A1A33A10-3934-4A1D-8EBC-8CF18F1EF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2482" y="3624473"/>
              <a:ext cx="936000" cy="18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9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Existing TGW</a:t>
              </a:r>
            </a:p>
          </p:txBody>
        </p:sp>
      </p:grp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162157B4-A3F2-4F07-A7FA-E1FC56435605}"/>
              </a:ext>
            </a:extLst>
          </p:cNvPr>
          <p:cNvCxnSpPr>
            <a:cxnSpLocks/>
            <a:stCxn id="70" idx="3"/>
            <a:endCxn id="53" idx="1"/>
          </p:cNvCxnSpPr>
          <p:nvPr/>
        </p:nvCxnSpPr>
        <p:spPr bwMode="auto">
          <a:xfrm>
            <a:off x="3522105" y="4194198"/>
            <a:ext cx="1011793" cy="0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9">
            <a:extLst>
              <a:ext uri="{FF2B5EF4-FFF2-40B4-BE49-F238E27FC236}">
                <a16:creationId xmlns:a16="http://schemas.microsoft.com/office/drawing/2014/main" id="{0345B223-A0D2-41D1-A7A5-09354F741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4484" y="3445172"/>
            <a:ext cx="828000" cy="32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Appliance mode enabled</a:t>
            </a:r>
          </a:p>
        </p:txBody>
      </p:sp>
      <p:sp>
        <p:nvSpPr>
          <p:cNvPr id="74" name="TextBox 9">
            <a:extLst>
              <a:ext uri="{FF2B5EF4-FFF2-40B4-BE49-F238E27FC236}">
                <a16:creationId xmlns:a16="http://schemas.microsoft.com/office/drawing/2014/main" id="{99D6B50F-DCC1-47F7-B05A-C41C3C096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4001" y="4036351"/>
            <a:ext cx="828000" cy="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TGWs peering</a:t>
            </a:r>
          </a:p>
        </p:txBody>
      </p:sp>
      <p:pic>
        <p:nvPicPr>
          <p:cNvPr id="75" name="Graphic 6">
            <a:extLst>
              <a:ext uri="{FF2B5EF4-FFF2-40B4-BE49-F238E27FC236}">
                <a16:creationId xmlns:a16="http://schemas.microsoft.com/office/drawing/2014/main" id="{148052E7-9C5A-4BEE-AFB2-EB8D32C3E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75" y="1648507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Graphic 7">
            <a:extLst>
              <a:ext uri="{FF2B5EF4-FFF2-40B4-BE49-F238E27FC236}">
                <a16:creationId xmlns:a16="http://schemas.microsoft.com/office/drawing/2014/main" id="{53A3E4FD-71D5-42FB-85F5-6F636A320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068" y="3870199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CD458295-2D5B-4126-AA36-CE23012E49B0}"/>
              </a:ext>
            </a:extLst>
          </p:cNvPr>
          <p:cNvCxnSpPr>
            <a:cxnSpLocks/>
            <a:stCxn id="53" idx="3"/>
            <a:endCxn id="77" idx="1"/>
          </p:cNvCxnSpPr>
          <p:nvPr/>
        </p:nvCxnSpPr>
        <p:spPr bwMode="auto">
          <a:xfrm>
            <a:off x="5181898" y="4194198"/>
            <a:ext cx="999170" cy="1"/>
          </a:xfrm>
          <a:prstGeom prst="straightConnector1">
            <a:avLst/>
          </a:prstGeom>
          <a:ln w="12700">
            <a:solidFill>
              <a:srgbClr val="545B64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9">
            <a:extLst>
              <a:ext uri="{FF2B5EF4-FFF2-40B4-BE49-F238E27FC236}">
                <a16:creationId xmlns:a16="http://schemas.microsoft.com/office/drawing/2014/main" id="{9A19245D-F191-4814-AF32-9F79C2F6D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7483" y="4036351"/>
            <a:ext cx="828000" cy="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TGWs peering</a:t>
            </a:r>
          </a:p>
        </p:txBody>
      </p:sp>
    </p:spTree>
    <p:extLst>
      <p:ext uri="{BB962C8B-B14F-4D97-AF65-F5344CB8AC3E}">
        <p14:creationId xmlns:p14="http://schemas.microsoft.com/office/powerpoint/2010/main" val="4225930258"/>
      </p:ext>
    </p:extLst>
  </p:cSld>
  <p:clrMapOvr>
    <a:masterClrMapping/>
  </p:clrMapOvr>
</p:sld>
</file>

<file path=ppt/theme/theme1.xml><?xml version="1.0" encoding="utf-8"?>
<a:theme xmlns:a="http://schemas.openxmlformats.org/drawingml/2006/main" name="Title-and-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-and-content_D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64463</TotalTime>
  <Words>436</Words>
  <Application>Microsoft Macintosh PowerPoint</Application>
  <PresentationFormat>Widescreen</PresentationFormat>
  <Paragraphs>114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Amazon Ember</vt:lpstr>
      <vt:lpstr>Arial</vt:lpstr>
      <vt:lpstr>Calibri</vt:lpstr>
      <vt:lpstr>Title-and-Content</vt:lpstr>
      <vt:lpstr>Title-and-content_DB</vt:lpstr>
      <vt:lpstr> Diagram</vt:lpstr>
      <vt:lpstr>Pattern 1 - Figure 1 -  Private Link</vt:lpstr>
      <vt:lpstr>Pattern 2 - Figure 1 -  VPC Peering</vt:lpstr>
      <vt:lpstr>Pattern 3 - Figure 1 -  TGW deployment ref. arch.</vt:lpstr>
      <vt:lpstr>Pattern 3 - Figure 2 -  TGW for 3rd party integration logical arch.</vt:lpstr>
      <vt:lpstr>Pattern 3 - Figure 3 -  Centralized traffic inspection pattern</vt:lpstr>
      <vt:lpstr>Pattern 3.1 - Figure 1 -  TGW Sharing with RAM</vt:lpstr>
      <vt:lpstr>Pattern 3.2 - Figure 1 -  TGW Peering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Ivo Pinto</cp:lastModifiedBy>
  <cp:revision>2061</cp:revision>
  <dcterms:created xsi:type="dcterms:W3CDTF">2020-03-23T21:46:17Z</dcterms:created>
  <dcterms:modified xsi:type="dcterms:W3CDTF">2022-05-09T17:33:36Z</dcterms:modified>
</cp:coreProperties>
</file>