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76" r:id="rId2"/>
    <p:sldId id="27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bby Chang" initials="DC" lastIdx="8" clrIdx="0">
    <p:extLst>
      <p:ext uri="{19B8F6BF-5375-455C-9EA6-DF929625EA0E}">
        <p15:presenceInfo xmlns:p15="http://schemas.microsoft.com/office/powerpoint/2012/main" userId="Debby Chang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CBD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329"/>
    <p:restoredTop sz="61271" autoAdjust="0"/>
  </p:normalViewPr>
  <p:slideViewPr>
    <p:cSldViewPr snapToGrid="0" snapToObjects="1">
      <p:cViewPr varScale="1">
        <p:scale>
          <a:sx n="68" d="100"/>
          <a:sy n="68" d="100"/>
        </p:scale>
        <p:origin x="148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E6B231-60EB-4C49-AAEF-269B5DFF8A47}" type="datetimeFigureOut">
              <a:rPr lang="en-US" smtClean="0"/>
              <a:t>10/4/2023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686CF6-1F11-0F42-9224-21A256809AA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17348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53B235-0EC1-A945-8A73-E24DD50E928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2364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70B15-2441-8C40-A7FF-E2A903BA09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FEDCD3-FE1E-3A42-A167-0D7548E860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AA736C-3AF2-754D-B90D-CBD093139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10/4/2023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846406-6A04-E148-9208-C65993B69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F5A83A-851E-1A44-9FCE-6FFD4813A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765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6A80F3-24C0-CB47-9701-966500419C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E4C93E1-0242-0D43-9778-62EBD48D13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F8B7D1-6415-D741-8ED7-723B58CDB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10/4/2023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8EDD59-7593-9648-BF09-F82F663A9C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3E32E3-4EBB-0146-BCB3-694DD5433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6394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BD1C21A-B8BD-4146-8AD7-8E9448250F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B22FC8A-61FE-DB4B-8F2A-FE5EDE2F03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7F5535-45FC-9A44-81C9-97555F81DD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10/4/2023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8AC401-C660-EF4F-B64A-0D14A2C67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02AEFD-3CC8-8F44-9371-5A08F3407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368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D85C4C-80D1-964F-8C27-E6533D3185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5D3B0B-74C5-4245-AEBB-F278384475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775128-5C99-924A-8235-4D35BDF561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10/4/2023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3A23-0936-5347-BCEE-94B0BBC5ED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6E944D-764C-594E-89F2-A935820D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634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5914EC-30FA-784D-89FE-065ABF8A6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902DC6-75AF-934A-8CD0-3860E57B69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21C632-EFB6-984D-9E96-59FFF4489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10/4/2023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2F414A-1C2C-F74E-966B-28ED86075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465928-0931-B243-805D-290462A0E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2541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29B84D-AA29-BF47-A2C3-00F3CC6F5C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9547C6-5414-4D49-B625-9F62F01829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7F339C-0A28-6E45-9806-D043A1E2EB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000151-3BFF-394D-AA82-5EC5D874DE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10/4/2023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A515EA-2174-8A4C-9226-DDCFAF19DD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8A7A2B-22F6-B34E-AAAA-F650C35AA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797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D5B524-B009-1849-954B-63F1A2B254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1A1271-2C8E-744E-B3A6-F1F4D0BD5C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0C27E9-0BB9-684A-83E9-B98AEBE76C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68C2C89-FB2B-2848-9CBC-845ACD8AEE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318A7B3-5BB6-F142-8991-B826A35EBC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37F6A90-BCA7-A844-BDD1-229C01420A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10/4/2023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570EB13-5D11-5449-9512-615224438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D989CFB-D3AA-5D40-8CD5-82FB72E23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552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A4C06F-E9D1-9848-8730-019EDC09AF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4F6A42A-BD0A-6044-B98A-667A10B91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10/4/2023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66F7CE-1782-F34B-8546-4418076A07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A4FECA-CEB6-EA48-989E-769205836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83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725ACDC-A542-1644-ACC8-03BEFDCE93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10/4/2023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C73CAD7-D680-3248-89AC-406C3A2FB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F4454D-3F33-CF4C-AAEA-B9C5C3288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0323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8DC62-3092-4F47-B1CE-3F896D0903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2C02A2-C681-EC4D-883E-EDD4C9F355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B3D7A2-001A-E546-90B4-92D80CF484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7D9759-F5A3-D041-9C49-871DE9391C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10/4/2023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16F5AD-6FC4-0546-BCC8-1996C15EBD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97A332-74A7-C049-9406-D84CFB5A0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8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6A51D8-6D19-DF4B-9F98-C7AC0FFEE2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D56044-1EBB-F64A-B5BC-EF7CA42620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45DFA7-FA61-E240-8E13-D17D1C0DAB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896980-11CA-3B45-AE34-01194C85EF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10/4/2023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3CCDDE-3E46-2544-ACD5-1F7475EA95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5FCE0F-973C-2D41-A199-7D2984F73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736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715F298-9AE0-F440-B542-5F54802A7B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99FAE3-2B3B-D548-B56B-CE84E6538C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D3DF35-730C-C244-B98A-CB1C9F822F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D802BD-3636-C34F-81A0-C5C670484C61}" type="datetimeFigureOut">
              <a:rPr lang="en-US" smtClean="0"/>
              <a:t>10/4/2023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4F7E14-3D8F-1644-8351-8BCD9C2C76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280F83-AAFE-764D-9B87-A488A02ADD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1210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0.png"/><Relationship Id="rId18" Type="http://schemas.openxmlformats.org/officeDocument/2006/relationships/image" Target="../media/image15.png"/><Relationship Id="rId3" Type="http://schemas.openxmlformats.org/officeDocument/2006/relationships/image" Target="../media/image1.png"/><Relationship Id="rId21" Type="http://schemas.openxmlformats.org/officeDocument/2006/relationships/image" Target="../media/image18.png"/><Relationship Id="rId7" Type="http://schemas.openxmlformats.org/officeDocument/2006/relationships/image" Target="../media/image4.png"/><Relationship Id="rId12" Type="http://schemas.openxmlformats.org/officeDocument/2006/relationships/image" Target="../media/image9.png"/><Relationship Id="rId17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3.png"/><Relationship Id="rId20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24" Type="http://schemas.openxmlformats.org/officeDocument/2006/relationships/image" Target="../media/image21.png"/><Relationship Id="rId5" Type="http://schemas.openxmlformats.org/officeDocument/2006/relationships/hyperlink" Target="https://docs.aws.amazon.com/architecture-diagrams/latest/moodle-for-high-availability-on-aws/moodle-for-high-availability-on-aws.html" TargetMode="External"/><Relationship Id="rId15" Type="http://schemas.openxmlformats.org/officeDocument/2006/relationships/image" Target="../media/image12.png"/><Relationship Id="rId23" Type="http://schemas.openxmlformats.org/officeDocument/2006/relationships/image" Target="../media/image20.png"/><Relationship Id="rId10" Type="http://schemas.openxmlformats.org/officeDocument/2006/relationships/image" Target="../media/image7.png"/><Relationship Id="rId19" Type="http://schemas.openxmlformats.org/officeDocument/2006/relationships/image" Target="../media/image16.png"/><Relationship Id="rId4" Type="http://schemas.openxmlformats.org/officeDocument/2006/relationships/image" Target="../media/image2.svg"/><Relationship Id="rId9" Type="http://schemas.openxmlformats.org/officeDocument/2006/relationships/image" Target="../media/image6.png"/><Relationship Id="rId14" Type="http://schemas.openxmlformats.org/officeDocument/2006/relationships/image" Target="../media/image11.png"/><Relationship Id="rId22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aws.amazon.com/architecture/" TargetMode="External"/><Relationship Id="rId2" Type="http://schemas.openxmlformats.org/officeDocument/2006/relationships/hyperlink" Target="https://aws.amazon.com/architecture/icons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ocs-feedback.aws.amazon.com/feedback.jsp?feedback_destination_id=a0d18259-7974-4e8f-8382-0a4be53f4374&amp;topic_url=http://docs.aws.amazon.com/en_us/architecture-diagrams/latest/high-performance-computing-on-aws/high-performance-computing-on-aws.html" TargetMode="External"/><Relationship Id="rId4" Type="http://schemas.openxmlformats.org/officeDocument/2006/relationships/hyperlink" Target="https://aws.amazon.com/architecture/well-architected/?wa-lens-whitepapers.sort-by=item.additionalFields.sortDate&amp;wa-lens-whitepapers.sort-order=desc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Box 71">
            <a:extLst>
              <a:ext uri="{FF2B5EF4-FFF2-40B4-BE49-F238E27FC236}">
                <a16:creationId xmlns:a16="http://schemas.microsoft.com/office/drawing/2014/main" id="{1271BE9C-FDD5-DC4D-9BA5-3B7493EA2D8F}"/>
              </a:ext>
            </a:extLst>
          </p:cNvPr>
          <p:cNvSpPr txBox="1"/>
          <p:nvPr/>
        </p:nvSpPr>
        <p:spPr>
          <a:xfrm>
            <a:off x="95668" y="134489"/>
            <a:ext cx="62719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Moodle for High Availability on AWS</a:t>
            </a:r>
            <a:endParaRPr lang="en-US" sz="2000" b="1" dirty="0"/>
          </a:p>
        </p:txBody>
      </p:sp>
      <p:pic>
        <p:nvPicPr>
          <p:cNvPr id="103" name="Graphic 102">
            <a:extLst>
              <a:ext uri="{FF2B5EF4-FFF2-40B4-BE49-F238E27FC236}">
                <a16:creationId xmlns:a16="http://schemas.microsoft.com/office/drawing/2014/main" id="{1DD42CEA-08C0-B743-AC84-1AA6A123B8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9392" y="6406198"/>
            <a:ext cx="585391" cy="348070"/>
          </a:xfrm>
          <a:prstGeom prst="rect">
            <a:avLst/>
          </a:prstGeom>
        </p:spPr>
      </p:pic>
      <p:sp>
        <p:nvSpPr>
          <p:cNvPr id="104" name="AWS copyright text">
            <a:extLst>
              <a:ext uri="{FF2B5EF4-FFF2-40B4-BE49-F238E27FC236}">
                <a16:creationId xmlns:a16="http://schemas.microsoft.com/office/drawing/2014/main" id="{E926D9DC-0FDF-1C44-85C5-53E31AA8B8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6619133"/>
            <a:ext cx="4036484" cy="14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933" b="0" i="0" dirty="0">
                <a:solidFill>
                  <a:srgbClr val="7F7F7F"/>
                </a:solidFill>
                <a:latin typeface="Amazon Ember" charset="0"/>
                <a:ea typeface="Amazon Ember" charset="0"/>
                <a:cs typeface="Amazon Ember" charset="0"/>
              </a:rPr>
              <a:t>© 2021, Amazon Web Services, Inc. or its affiliates. All rights reserved.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54BEBEF-567F-BD43-B598-F246075C6BF3}"/>
              </a:ext>
            </a:extLst>
          </p:cNvPr>
          <p:cNvSpPr txBox="1"/>
          <p:nvPr/>
        </p:nvSpPr>
        <p:spPr>
          <a:xfrm>
            <a:off x="101092" y="458980"/>
            <a:ext cx="48628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For the architecture description, refer to the </a:t>
            </a:r>
            <a:r>
              <a:rPr lang="en-US" sz="1400" dirty="0">
                <a:hlinkClick r:id="rId5"/>
              </a:rPr>
              <a:t>full diagram</a:t>
            </a:r>
            <a:r>
              <a:rPr lang="en-US" sz="1400" dirty="0"/>
              <a:t>. 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121E4726-CDC2-4771-9A9C-2BD3363F7F78}"/>
              </a:ext>
            </a:extLst>
          </p:cNvPr>
          <p:cNvSpPr/>
          <p:nvPr/>
        </p:nvSpPr>
        <p:spPr>
          <a:xfrm>
            <a:off x="2103666" y="1167782"/>
            <a:ext cx="8145379" cy="4619562"/>
          </a:xfrm>
          <a:prstGeom prst="rect">
            <a:avLst/>
          </a:prstGeom>
          <a:noFill/>
          <a:ln w="12700">
            <a:solidFill>
              <a:schemeClr val="tx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>
              <a:solidFill>
                <a:srgbClr val="D86613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>
              <a:solidFill>
                <a:srgbClr val="D86613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E7049E1B-2EE4-4A50-A515-BDB78E196FB7}"/>
              </a:ext>
            </a:extLst>
          </p:cNvPr>
          <p:cNvSpPr/>
          <p:nvPr/>
        </p:nvSpPr>
        <p:spPr>
          <a:xfrm>
            <a:off x="3116672" y="1214010"/>
            <a:ext cx="7014315" cy="4497119"/>
          </a:xfrm>
          <a:prstGeom prst="rect">
            <a:avLst/>
          </a:prstGeom>
          <a:noFill/>
          <a:ln w="12700">
            <a:solidFill>
              <a:srgbClr val="24881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>
              <a:ln w="0"/>
              <a:solidFill>
                <a:srgbClr val="4D27AA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9841DBBA-3C42-4B14-AA33-08A966087F5C}"/>
              </a:ext>
            </a:extLst>
          </p:cNvPr>
          <p:cNvGrpSpPr/>
          <p:nvPr/>
        </p:nvGrpSpPr>
        <p:grpSpPr>
          <a:xfrm>
            <a:off x="6220884" y="1601549"/>
            <a:ext cx="1627193" cy="764568"/>
            <a:chOff x="4934695" y="-1062730"/>
            <a:chExt cx="1627193" cy="764568"/>
          </a:xfrm>
        </p:grpSpPr>
        <p:sp>
          <p:nvSpPr>
            <p:cNvPr id="60" name="TextBox 19">
              <a:extLst>
                <a:ext uri="{FF2B5EF4-FFF2-40B4-BE49-F238E27FC236}">
                  <a16:creationId xmlns:a16="http://schemas.microsoft.com/office/drawing/2014/main" id="{4196C233-852E-498C-9D2E-4698DA542E9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34695" y="-698272"/>
              <a:ext cx="1627193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0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Application Load Balancer</a:t>
              </a:r>
            </a:p>
          </p:txBody>
        </p:sp>
        <p:pic>
          <p:nvPicPr>
            <p:cNvPr id="61" name="Graphic 8">
              <a:extLst>
                <a:ext uri="{FF2B5EF4-FFF2-40B4-BE49-F238E27FC236}">
                  <a16:creationId xmlns:a16="http://schemas.microsoft.com/office/drawing/2014/main" id="{03BACB0D-0C40-4744-8E85-2F0BA5CD23C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40746" y="-1062730"/>
              <a:ext cx="365760" cy="365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2" name="TextBox 19">
            <a:extLst>
              <a:ext uri="{FF2B5EF4-FFF2-40B4-BE49-F238E27FC236}">
                <a16:creationId xmlns:a16="http://schemas.microsoft.com/office/drawing/2014/main" id="{0EBF50B2-EAD2-41A6-8577-17ADE39822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80063" y="3560195"/>
            <a:ext cx="1447213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1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distributed cache and replication</a:t>
            </a:r>
          </a:p>
        </p:txBody>
      </p:sp>
      <p:pic>
        <p:nvPicPr>
          <p:cNvPr id="63" name="Graphic 20">
            <a:extLst>
              <a:ext uri="{FF2B5EF4-FFF2-40B4-BE49-F238E27FC236}">
                <a16:creationId xmlns:a16="http://schemas.microsoft.com/office/drawing/2014/main" id="{CE1AE2EC-C00F-4777-931F-4CDD3AE206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5192" y="912996"/>
            <a:ext cx="274320" cy="27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4" name="Group 63">
            <a:extLst>
              <a:ext uri="{FF2B5EF4-FFF2-40B4-BE49-F238E27FC236}">
                <a16:creationId xmlns:a16="http://schemas.microsoft.com/office/drawing/2014/main" id="{E2FCBC2C-9AFA-44E8-AC3B-970F723A5F90}"/>
              </a:ext>
            </a:extLst>
          </p:cNvPr>
          <p:cNvGrpSpPr/>
          <p:nvPr/>
        </p:nvGrpSpPr>
        <p:grpSpPr>
          <a:xfrm>
            <a:off x="1778378" y="1873193"/>
            <a:ext cx="654355" cy="723481"/>
            <a:chOff x="-2085229" y="1189281"/>
            <a:chExt cx="654355" cy="723481"/>
          </a:xfrm>
        </p:grpSpPr>
        <p:pic>
          <p:nvPicPr>
            <p:cNvPr id="65" name="Graphic 21">
              <a:extLst>
                <a:ext uri="{FF2B5EF4-FFF2-40B4-BE49-F238E27FC236}">
                  <a16:creationId xmlns:a16="http://schemas.microsoft.com/office/drawing/2014/main" id="{5B79548E-BA1D-4240-84C0-9B414E7EAD2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951695" y="1189281"/>
              <a:ext cx="365760" cy="36576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6" name="TextBox 12">
              <a:extLst>
                <a:ext uri="{FF2B5EF4-FFF2-40B4-BE49-F238E27FC236}">
                  <a16:creationId xmlns:a16="http://schemas.microsoft.com/office/drawing/2014/main" id="{A7DC0E04-6627-46F5-A7E5-52161A88BA0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2085229" y="1574208"/>
              <a:ext cx="654355" cy="33855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91440" rIns="0" bIns="9144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0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Route 53</a:t>
              </a:r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2762CF24-2A45-4024-95E9-94C2D3361759}"/>
              </a:ext>
            </a:extLst>
          </p:cNvPr>
          <p:cNvGrpSpPr/>
          <p:nvPr/>
        </p:nvGrpSpPr>
        <p:grpSpPr>
          <a:xfrm>
            <a:off x="1722563" y="2910226"/>
            <a:ext cx="884181" cy="821536"/>
            <a:chOff x="-1541261" y="4476288"/>
            <a:chExt cx="884181" cy="821536"/>
          </a:xfrm>
        </p:grpSpPr>
        <p:pic>
          <p:nvPicPr>
            <p:cNvPr id="68" name="Graphic 19">
              <a:extLst>
                <a:ext uri="{FF2B5EF4-FFF2-40B4-BE49-F238E27FC236}">
                  <a16:creationId xmlns:a16="http://schemas.microsoft.com/office/drawing/2014/main" id="{0DE3C0F2-D182-4791-A333-57E5A01B4FB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337921" y="4476288"/>
              <a:ext cx="365760" cy="365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9" name="TextBox 11">
              <a:extLst>
                <a:ext uri="{FF2B5EF4-FFF2-40B4-BE49-F238E27FC236}">
                  <a16:creationId xmlns:a16="http://schemas.microsoft.com/office/drawing/2014/main" id="{EF83C446-E8DE-4A4F-A1C0-53D71C966E1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1541261" y="4882326"/>
              <a:ext cx="884181" cy="41549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0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Amazon </a:t>
              </a:r>
            </a:p>
            <a:p>
              <a:pPr algn="ctr" eaLnBrk="1" hangingPunct="1"/>
              <a:r>
                <a:rPr lang="en-US" altLang="en-US" sz="10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CloudFront</a:t>
              </a:r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71FBCBC0-A28A-44A4-9EC0-CD38A3653A33}"/>
              </a:ext>
            </a:extLst>
          </p:cNvPr>
          <p:cNvGrpSpPr/>
          <p:nvPr/>
        </p:nvGrpSpPr>
        <p:grpSpPr>
          <a:xfrm>
            <a:off x="1605530" y="4146836"/>
            <a:ext cx="1045447" cy="927710"/>
            <a:chOff x="10787593" y="7946698"/>
            <a:chExt cx="1045447" cy="927710"/>
          </a:xfrm>
        </p:grpSpPr>
        <p:pic>
          <p:nvPicPr>
            <p:cNvPr id="71" name="Graphic 20">
              <a:extLst>
                <a:ext uri="{FF2B5EF4-FFF2-40B4-BE49-F238E27FC236}">
                  <a16:creationId xmlns:a16="http://schemas.microsoft.com/office/drawing/2014/main" id="{E2D0B6BD-B55C-4510-B964-573CB872EA8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31889" y="7946698"/>
              <a:ext cx="365760" cy="365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3" name="TextBox 12">
              <a:extLst>
                <a:ext uri="{FF2B5EF4-FFF2-40B4-BE49-F238E27FC236}">
                  <a16:creationId xmlns:a16="http://schemas.microsoft.com/office/drawing/2014/main" id="{32003D64-6826-4EE3-953B-88D1F618DC9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787593" y="8320410"/>
              <a:ext cx="1045447" cy="55399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0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AWS Certificate</a:t>
              </a:r>
              <a:br>
                <a:rPr lang="en-US" altLang="en-US" sz="10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</a:br>
              <a:r>
                <a:rPr lang="en-US" altLang="en-US" sz="10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Manager</a:t>
              </a:r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138037F3-941F-48C1-97FC-AAEC48A8AF02}"/>
              </a:ext>
            </a:extLst>
          </p:cNvPr>
          <p:cNvGrpSpPr/>
          <p:nvPr/>
        </p:nvGrpSpPr>
        <p:grpSpPr>
          <a:xfrm>
            <a:off x="3944007" y="1511310"/>
            <a:ext cx="2258803" cy="706018"/>
            <a:chOff x="-6736977" y="719419"/>
            <a:chExt cx="2258803" cy="706018"/>
          </a:xfrm>
        </p:grpSpPr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60C71AA2-4062-4383-B270-1AF42B05F38E}"/>
                </a:ext>
              </a:extLst>
            </p:cNvPr>
            <p:cNvSpPr/>
            <p:nvPr/>
          </p:nvSpPr>
          <p:spPr>
            <a:xfrm>
              <a:off x="-6736977" y="719419"/>
              <a:ext cx="2258803" cy="706018"/>
            </a:xfrm>
            <a:prstGeom prst="rect">
              <a:avLst/>
            </a:prstGeom>
            <a:solidFill>
              <a:srgbClr val="1D8900">
                <a:alpha val="9804"/>
              </a:srgbClr>
            </a:solidFill>
            <a:ln w="12700">
              <a:noFill/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3832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dirty="0">
                  <a:solidFill>
                    <a:srgbClr val="1E8900"/>
                  </a:solidFill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Public subnet</a:t>
              </a:r>
            </a:p>
          </p:txBody>
        </p:sp>
        <p:pic>
          <p:nvPicPr>
            <p:cNvPr id="76" name="Graphic 34">
              <a:extLst>
                <a:ext uri="{FF2B5EF4-FFF2-40B4-BE49-F238E27FC236}">
                  <a16:creationId xmlns:a16="http://schemas.microsoft.com/office/drawing/2014/main" id="{23C498C8-35EA-4D04-841D-6A9F7F16C14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6732583" y="722857"/>
              <a:ext cx="274638" cy="274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7" name="Rectangle 76">
            <a:extLst>
              <a:ext uri="{FF2B5EF4-FFF2-40B4-BE49-F238E27FC236}">
                <a16:creationId xmlns:a16="http://schemas.microsoft.com/office/drawing/2014/main" id="{E5F88BFB-D956-4E15-AFA9-8DE80E62840C}"/>
              </a:ext>
            </a:extLst>
          </p:cNvPr>
          <p:cNvSpPr/>
          <p:nvPr/>
        </p:nvSpPr>
        <p:spPr>
          <a:xfrm>
            <a:off x="3869983" y="1248671"/>
            <a:ext cx="2379977" cy="4411382"/>
          </a:xfrm>
          <a:prstGeom prst="rect">
            <a:avLst/>
          </a:prstGeom>
          <a:noFill/>
          <a:ln w="12700">
            <a:solidFill>
              <a:srgbClr val="5B9CD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dirty="0">
                <a:solidFill>
                  <a:srgbClr val="5B9CD5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Availability Zone</a:t>
            </a:r>
          </a:p>
        </p:txBody>
      </p:sp>
      <p:grpSp>
        <p:nvGrpSpPr>
          <p:cNvPr id="78" name="Group 77">
            <a:extLst>
              <a:ext uri="{FF2B5EF4-FFF2-40B4-BE49-F238E27FC236}">
                <a16:creationId xmlns:a16="http://schemas.microsoft.com/office/drawing/2014/main" id="{878AD3E4-52C1-4F76-9C6A-D02F1DEC6B34}"/>
              </a:ext>
            </a:extLst>
          </p:cNvPr>
          <p:cNvGrpSpPr/>
          <p:nvPr/>
        </p:nvGrpSpPr>
        <p:grpSpPr>
          <a:xfrm>
            <a:off x="7772897" y="1498777"/>
            <a:ext cx="2258803" cy="718551"/>
            <a:chOff x="-6736977" y="719418"/>
            <a:chExt cx="2258803" cy="718551"/>
          </a:xfrm>
        </p:grpSpPr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9D4BA289-7638-46A4-BC1C-4A784CBDC7EE}"/>
                </a:ext>
              </a:extLst>
            </p:cNvPr>
            <p:cNvSpPr/>
            <p:nvPr/>
          </p:nvSpPr>
          <p:spPr>
            <a:xfrm>
              <a:off x="-6736977" y="719418"/>
              <a:ext cx="2258803" cy="718551"/>
            </a:xfrm>
            <a:prstGeom prst="rect">
              <a:avLst/>
            </a:prstGeom>
            <a:solidFill>
              <a:srgbClr val="1D8900">
                <a:alpha val="9804"/>
              </a:srgbClr>
            </a:solidFill>
            <a:ln w="12700">
              <a:noFill/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3832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dirty="0">
                  <a:solidFill>
                    <a:srgbClr val="1E8900"/>
                  </a:solidFill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Public subnet</a:t>
              </a:r>
            </a:p>
          </p:txBody>
        </p:sp>
        <p:pic>
          <p:nvPicPr>
            <p:cNvPr id="80" name="Graphic 34">
              <a:extLst>
                <a:ext uri="{FF2B5EF4-FFF2-40B4-BE49-F238E27FC236}">
                  <a16:creationId xmlns:a16="http://schemas.microsoft.com/office/drawing/2014/main" id="{57BA0F3B-274F-4208-902E-9BECCA60C57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6733936" y="723611"/>
              <a:ext cx="274638" cy="274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81" name="Rectangle 80">
            <a:extLst>
              <a:ext uri="{FF2B5EF4-FFF2-40B4-BE49-F238E27FC236}">
                <a16:creationId xmlns:a16="http://schemas.microsoft.com/office/drawing/2014/main" id="{23089494-CCA5-4294-85E1-85F09EF2B600}"/>
              </a:ext>
            </a:extLst>
          </p:cNvPr>
          <p:cNvSpPr/>
          <p:nvPr/>
        </p:nvSpPr>
        <p:spPr>
          <a:xfrm>
            <a:off x="7706430" y="1248671"/>
            <a:ext cx="2379977" cy="4411382"/>
          </a:xfrm>
          <a:prstGeom prst="rect">
            <a:avLst/>
          </a:prstGeom>
          <a:noFill/>
          <a:ln w="12700">
            <a:solidFill>
              <a:srgbClr val="5B9CD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dirty="0">
                <a:solidFill>
                  <a:srgbClr val="5B9CD5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Availability Zone</a:t>
            </a:r>
          </a:p>
        </p:txBody>
      </p:sp>
      <p:sp>
        <p:nvSpPr>
          <p:cNvPr id="82" name="TextBox 17">
            <a:extLst>
              <a:ext uri="{FF2B5EF4-FFF2-40B4-BE49-F238E27FC236}">
                <a16:creationId xmlns:a16="http://schemas.microsoft.com/office/drawing/2014/main" id="{A5FB86BE-1A05-44E9-B8E3-00F13B3385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56114" y="2011948"/>
            <a:ext cx="123476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NAT gateway</a:t>
            </a:r>
          </a:p>
        </p:txBody>
      </p:sp>
      <p:grpSp>
        <p:nvGrpSpPr>
          <p:cNvPr id="83" name="Group 82">
            <a:extLst>
              <a:ext uri="{FF2B5EF4-FFF2-40B4-BE49-F238E27FC236}">
                <a16:creationId xmlns:a16="http://schemas.microsoft.com/office/drawing/2014/main" id="{809734C0-0B08-4C00-9E79-E0A09CA0BF31}"/>
              </a:ext>
            </a:extLst>
          </p:cNvPr>
          <p:cNvGrpSpPr/>
          <p:nvPr/>
        </p:nvGrpSpPr>
        <p:grpSpPr>
          <a:xfrm>
            <a:off x="8278997" y="1676818"/>
            <a:ext cx="1234766" cy="561640"/>
            <a:chOff x="-6853456" y="1206664"/>
            <a:chExt cx="1234766" cy="561640"/>
          </a:xfrm>
        </p:grpSpPr>
        <p:sp>
          <p:nvSpPr>
            <p:cNvPr id="84" name="TextBox 17">
              <a:extLst>
                <a:ext uri="{FF2B5EF4-FFF2-40B4-BE49-F238E27FC236}">
                  <a16:creationId xmlns:a16="http://schemas.microsoft.com/office/drawing/2014/main" id="{05424B6B-D59D-433B-BB28-EEA02B5718B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6853456" y="1522083"/>
              <a:ext cx="1234766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0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NAT gateway</a:t>
              </a:r>
            </a:p>
          </p:txBody>
        </p:sp>
        <p:pic>
          <p:nvPicPr>
            <p:cNvPr id="85" name="Graphic 35">
              <a:extLst>
                <a:ext uri="{FF2B5EF4-FFF2-40B4-BE49-F238E27FC236}">
                  <a16:creationId xmlns:a16="http://schemas.microsoft.com/office/drawing/2014/main" id="{53186086-5FEB-41CA-9C1F-A83FF2D682F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6442445" y="1206664"/>
              <a:ext cx="365760" cy="365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86" name="Rectangle 85">
            <a:extLst>
              <a:ext uri="{FF2B5EF4-FFF2-40B4-BE49-F238E27FC236}">
                <a16:creationId xmlns:a16="http://schemas.microsoft.com/office/drawing/2014/main" id="{6420E6BF-6AD3-4BFF-9287-DAD362034F60}"/>
              </a:ext>
            </a:extLst>
          </p:cNvPr>
          <p:cNvSpPr/>
          <p:nvPr/>
        </p:nvSpPr>
        <p:spPr>
          <a:xfrm>
            <a:off x="3943041" y="2234402"/>
            <a:ext cx="2263629" cy="918927"/>
          </a:xfrm>
          <a:prstGeom prst="rect">
            <a:avLst/>
          </a:prstGeom>
          <a:solidFill>
            <a:srgbClr val="007CBC">
              <a:alpha val="9804"/>
            </a:srgbClr>
          </a:solidFill>
          <a:ln w="1270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38328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rgbClr val="5B9CD5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Private subnet</a:t>
            </a:r>
          </a:p>
        </p:txBody>
      </p:sp>
      <p:pic>
        <p:nvPicPr>
          <p:cNvPr id="87" name="Graphic 35">
            <a:extLst>
              <a:ext uri="{FF2B5EF4-FFF2-40B4-BE49-F238E27FC236}">
                <a16:creationId xmlns:a16="http://schemas.microsoft.com/office/drawing/2014/main" id="{F43931AF-C44B-45D3-9FAC-778E43B7D0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8629" y="2222261"/>
            <a:ext cx="274637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8" name="Rectangle 87">
            <a:extLst>
              <a:ext uri="{FF2B5EF4-FFF2-40B4-BE49-F238E27FC236}">
                <a16:creationId xmlns:a16="http://schemas.microsoft.com/office/drawing/2014/main" id="{5D9B9E02-632F-44A6-AEC3-02AC782E1779}"/>
              </a:ext>
            </a:extLst>
          </p:cNvPr>
          <p:cNvSpPr/>
          <p:nvPr/>
        </p:nvSpPr>
        <p:spPr>
          <a:xfrm>
            <a:off x="7776101" y="2244838"/>
            <a:ext cx="2263629" cy="908491"/>
          </a:xfrm>
          <a:prstGeom prst="rect">
            <a:avLst/>
          </a:prstGeom>
          <a:solidFill>
            <a:srgbClr val="007CBC">
              <a:alpha val="9804"/>
            </a:srgbClr>
          </a:solidFill>
          <a:ln w="1270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38328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rgbClr val="5B9CD5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Private subnet</a:t>
            </a:r>
          </a:p>
        </p:txBody>
      </p:sp>
      <p:pic>
        <p:nvPicPr>
          <p:cNvPr id="89" name="Graphic 35">
            <a:extLst>
              <a:ext uri="{FF2B5EF4-FFF2-40B4-BE49-F238E27FC236}">
                <a16:creationId xmlns:a16="http://schemas.microsoft.com/office/drawing/2014/main" id="{DA4B396D-4415-4487-A2F9-7D40276366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5553" y="2242358"/>
            <a:ext cx="274637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0" name="Rectangle 89">
            <a:extLst>
              <a:ext uri="{FF2B5EF4-FFF2-40B4-BE49-F238E27FC236}">
                <a16:creationId xmlns:a16="http://schemas.microsoft.com/office/drawing/2014/main" id="{093B7F38-F2F8-49F9-9F71-098E1E08DD98}"/>
              </a:ext>
            </a:extLst>
          </p:cNvPr>
          <p:cNvSpPr/>
          <p:nvPr/>
        </p:nvSpPr>
        <p:spPr>
          <a:xfrm>
            <a:off x="4154159" y="2534201"/>
            <a:ext cx="5742084" cy="579737"/>
          </a:xfrm>
          <a:prstGeom prst="rect">
            <a:avLst/>
          </a:prstGeom>
          <a:noFill/>
          <a:ln w="12700">
            <a:solidFill>
              <a:srgbClr val="D86613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>
              <a:solidFill>
                <a:srgbClr val="D86613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>
              <a:solidFill>
                <a:srgbClr val="D86613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D57FE16D-2ACB-479A-AFE7-A7409DCF1243}"/>
              </a:ext>
            </a:extLst>
          </p:cNvPr>
          <p:cNvGrpSpPr/>
          <p:nvPr/>
        </p:nvGrpSpPr>
        <p:grpSpPr>
          <a:xfrm>
            <a:off x="3943041" y="3168251"/>
            <a:ext cx="2270555" cy="2446337"/>
            <a:chOff x="-6735205" y="1073995"/>
            <a:chExt cx="2270555" cy="3911139"/>
          </a:xfrm>
        </p:grpSpPr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8562200B-BD3F-4928-A438-AD1101737EBE}"/>
                </a:ext>
              </a:extLst>
            </p:cNvPr>
            <p:cNvSpPr txBox="1"/>
            <p:nvPr/>
          </p:nvSpPr>
          <p:spPr>
            <a:xfrm>
              <a:off x="-6728210" y="1112977"/>
              <a:ext cx="2230000" cy="184666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r"/>
              <a:endPara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endParaRPr>
            </a:p>
          </p:txBody>
        </p:sp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id="{E0E6F527-32ED-48B1-8223-801038DDAEFD}"/>
                </a:ext>
              </a:extLst>
            </p:cNvPr>
            <p:cNvSpPr/>
            <p:nvPr/>
          </p:nvSpPr>
          <p:spPr>
            <a:xfrm>
              <a:off x="-6735205" y="1073995"/>
              <a:ext cx="2270555" cy="3911139"/>
            </a:xfrm>
            <a:prstGeom prst="rect">
              <a:avLst/>
            </a:prstGeom>
            <a:solidFill>
              <a:srgbClr val="007CBC">
                <a:alpha val="9804"/>
              </a:srgbClr>
            </a:solidFill>
            <a:ln w="12700">
              <a:noFill/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3832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dirty="0">
                  <a:solidFill>
                    <a:srgbClr val="5B9CD5"/>
                  </a:solidFill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Private subnet</a:t>
              </a:r>
            </a:p>
          </p:txBody>
        </p:sp>
      </p:grpSp>
      <p:sp>
        <p:nvSpPr>
          <p:cNvPr id="94" name="TextBox 19">
            <a:extLst>
              <a:ext uri="{FF2B5EF4-FFF2-40B4-BE49-F238E27FC236}">
                <a16:creationId xmlns:a16="http://schemas.microsoft.com/office/drawing/2014/main" id="{03C106A0-9B16-49D2-AF91-D758DA85B2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10591" y="4904953"/>
            <a:ext cx="1789646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1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database replication</a:t>
            </a: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E1DFB24B-7FE3-4A27-8292-846C8E5F0476}"/>
              </a:ext>
            </a:extLst>
          </p:cNvPr>
          <p:cNvSpPr/>
          <p:nvPr/>
        </p:nvSpPr>
        <p:spPr>
          <a:xfrm>
            <a:off x="7772897" y="3177119"/>
            <a:ext cx="2263628" cy="2437469"/>
          </a:xfrm>
          <a:prstGeom prst="rect">
            <a:avLst/>
          </a:prstGeom>
          <a:solidFill>
            <a:srgbClr val="007CBC">
              <a:alpha val="9804"/>
            </a:srgbClr>
          </a:solidFill>
          <a:ln w="1270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38328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rgbClr val="5B9CD5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Private subnet</a:t>
            </a:r>
          </a:p>
        </p:txBody>
      </p:sp>
      <p:grpSp>
        <p:nvGrpSpPr>
          <p:cNvPr id="96" name="Group 95">
            <a:extLst>
              <a:ext uri="{FF2B5EF4-FFF2-40B4-BE49-F238E27FC236}">
                <a16:creationId xmlns:a16="http://schemas.microsoft.com/office/drawing/2014/main" id="{F5D8306B-77BF-403F-8B72-CD8EEF936696}"/>
              </a:ext>
            </a:extLst>
          </p:cNvPr>
          <p:cNvGrpSpPr/>
          <p:nvPr/>
        </p:nvGrpSpPr>
        <p:grpSpPr>
          <a:xfrm>
            <a:off x="4329408" y="4737435"/>
            <a:ext cx="1705126" cy="836653"/>
            <a:chOff x="-7112037" y="1748202"/>
            <a:chExt cx="1705126" cy="836653"/>
          </a:xfrm>
        </p:grpSpPr>
        <p:pic>
          <p:nvPicPr>
            <p:cNvPr id="97" name="Graphic 60">
              <a:extLst>
                <a:ext uri="{FF2B5EF4-FFF2-40B4-BE49-F238E27FC236}">
                  <a16:creationId xmlns:a16="http://schemas.microsoft.com/office/drawing/2014/main" id="{66843888-3025-4155-A16E-0457CD65950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6521231" y="1748202"/>
              <a:ext cx="365760" cy="365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8" name="TextBox 21">
              <a:extLst>
                <a:ext uri="{FF2B5EF4-FFF2-40B4-BE49-F238E27FC236}">
                  <a16:creationId xmlns:a16="http://schemas.microsoft.com/office/drawing/2014/main" id="{7009C483-3B3A-442F-83CB-015EAA5F770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7112037" y="2184745"/>
              <a:ext cx="1705126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0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Amazon Aurora</a:t>
              </a:r>
            </a:p>
            <a:p>
              <a:pPr algn="ctr" eaLnBrk="1" hangingPunct="1"/>
              <a:r>
                <a:rPr lang="en-US" altLang="en-US" sz="10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DB writer</a:t>
              </a:r>
            </a:p>
          </p:txBody>
        </p:sp>
        <p:pic>
          <p:nvPicPr>
            <p:cNvPr id="99" name="Graphic 23">
              <a:extLst>
                <a:ext uri="{FF2B5EF4-FFF2-40B4-BE49-F238E27FC236}">
                  <a16:creationId xmlns:a16="http://schemas.microsoft.com/office/drawing/2014/main" id="{FE891CB8-6065-455E-BD7D-573C7183F00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6418100" y="1849792"/>
              <a:ext cx="365760" cy="365760"/>
            </a:xfrm>
            <a:prstGeom prst="rect">
              <a:avLst/>
            </a:prstGeom>
            <a:solidFill>
              <a:srgbClr val="E2EE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0" name="Rectangle 99">
            <a:extLst>
              <a:ext uri="{FF2B5EF4-FFF2-40B4-BE49-F238E27FC236}">
                <a16:creationId xmlns:a16="http://schemas.microsoft.com/office/drawing/2014/main" id="{8283071A-8750-4038-A70D-0AF829D6735F}"/>
              </a:ext>
            </a:extLst>
          </p:cNvPr>
          <p:cNvSpPr/>
          <p:nvPr/>
        </p:nvSpPr>
        <p:spPr>
          <a:xfrm>
            <a:off x="4154159" y="3477095"/>
            <a:ext cx="5742084" cy="540948"/>
          </a:xfrm>
          <a:prstGeom prst="rect">
            <a:avLst/>
          </a:prstGeom>
          <a:noFill/>
          <a:ln w="12700">
            <a:solidFill>
              <a:srgbClr val="5A6B8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>
              <a:solidFill>
                <a:srgbClr val="5A6B86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9A0DAF21-DCE1-434F-BDBD-6F3C6334A63F}"/>
              </a:ext>
            </a:extLst>
          </p:cNvPr>
          <p:cNvSpPr/>
          <p:nvPr/>
        </p:nvSpPr>
        <p:spPr>
          <a:xfrm>
            <a:off x="4152315" y="4700778"/>
            <a:ext cx="5761669" cy="861109"/>
          </a:xfrm>
          <a:prstGeom prst="rect">
            <a:avLst/>
          </a:prstGeom>
          <a:noFill/>
          <a:ln w="12700">
            <a:solidFill>
              <a:srgbClr val="5A6B8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>
              <a:solidFill>
                <a:srgbClr val="5A6B86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02" name="TextBox 19">
            <a:extLst>
              <a:ext uri="{FF2B5EF4-FFF2-40B4-BE49-F238E27FC236}">
                <a16:creationId xmlns:a16="http://schemas.microsoft.com/office/drawing/2014/main" id="{6329F297-8163-4F86-BA6D-AC152AEC37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48741" y="4146836"/>
            <a:ext cx="1481685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1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file system replication</a:t>
            </a:r>
          </a:p>
        </p:txBody>
      </p: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99CAC7C1-609C-42EF-B1C3-EA3CC8709CC4}"/>
              </a:ext>
            </a:extLst>
          </p:cNvPr>
          <p:cNvGrpSpPr/>
          <p:nvPr/>
        </p:nvGrpSpPr>
        <p:grpSpPr>
          <a:xfrm>
            <a:off x="2772663" y="1906884"/>
            <a:ext cx="1053954" cy="864261"/>
            <a:chOff x="-5478608" y="5617401"/>
            <a:chExt cx="1053954" cy="864261"/>
          </a:xfrm>
        </p:grpSpPr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DFD0E362-9458-483C-A98B-234ED9476397}"/>
                </a:ext>
              </a:extLst>
            </p:cNvPr>
            <p:cNvSpPr/>
            <p:nvPr/>
          </p:nvSpPr>
          <p:spPr>
            <a:xfrm>
              <a:off x="-4985563" y="5617401"/>
              <a:ext cx="560909" cy="547369"/>
            </a:xfrm>
            <a:prstGeom prst="ellipse">
              <a:avLst/>
            </a:prstGeom>
            <a:solidFill>
              <a:schemeClr val="bg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9144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en-US" sz="1200" dirty="0">
                <a:solidFill>
                  <a:schemeClr val="tx2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endParaRPr>
            </a:p>
          </p:txBody>
        </p:sp>
        <p:sp>
          <p:nvSpPr>
            <p:cNvPr id="153" name="TextBox 12">
              <a:extLst>
                <a:ext uri="{FF2B5EF4-FFF2-40B4-BE49-F238E27FC236}">
                  <a16:creationId xmlns:a16="http://schemas.microsoft.com/office/drawing/2014/main" id="{878844DD-1C8D-4928-A85F-8A876F230BA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5478608" y="6081552"/>
              <a:ext cx="714343" cy="40011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0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internet gateway</a:t>
              </a:r>
            </a:p>
          </p:txBody>
        </p:sp>
        <p:pic>
          <p:nvPicPr>
            <p:cNvPr id="154" name="Graphic 10">
              <a:extLst>
                <a:ext uri="{FF2B5EF4-FFF2-40B4-BE49-F238E27FC236}">
                  <a16:creationId xmlns:a16="http://schemas.microsoft.com/office/drawing/2014/main" id="{30855070-D0ED-4648-80AB-BC26B52CFDA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5318105" y="5705739"/>
              <a:ext cx="365760" cy="36576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55" name="Graphic 14">
            <a:extLst>
              <a:ext uri="{FF2B5EF4-FFF2-40B4-BE49-F238E27FC236}">
                <a16:creationId xmlns:a16="http://schemas.microsoft.com/office/drawing/2014/main" id="{36E6B412-51F3-48A9-81D9-0FDBAA3B77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6700" y="2380741"/>
            <a:ext cx="372207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6" name="TextBox 12">
            <a:extLst>
              <a:ext uri="{FF2B5EF4-FFF2-40B4-BE49-F238E27FC236}">
                <a16:creationId xmlns:a16="http://schemas.microsoft.com/office/drawing/2014/main" id="{EA5723BD-D316-4A72-8EA2-1B69EEA9FC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99966" y="2704382"/>
            <a:ext cx="227965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Fargate</a:t>
            </a:r>
          </a:p>
        </p:txBody>
      </p:sp>
      <p:sp>
        <p:nvSpPr>
          <p:cNvPr id="157" name="TextBox 31">
            <a:extLst>
              <a:ext uri="{FF2B5EF4-FFF2-40B4-BE49-F238E27FC236}">
                <a16:creationId xmlns:a16="http://schemas.microsoft.com/office/drawing/2014/main" id="{FFC05AD6-BCE2-4A42-B940-2604C5A1A5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59246" y="2872957"/>
            <a:ext cx="120967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ECS Task</a:t>
            </a:r>
          </a:p>
        </p:txBody>
      </p:sp>
      <p:pic>
        <p:nvPicPr>
          <p:cNvPr id="158" name="Graphic 40">
            <a:extLst>
              <a:ext uri="{FF2B5EF4-FFF2-40B4-BE49-F238E27FC236}">
                <a16:creationId xmlns:a16="http://schemas.microsoft.com/office/drawing/2014/main" id="{340D9AB0-C075-46C9-BF20-EF74A0E84B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6592" y="2549631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9" name="TextBox 26">
            <a:extLst>
              <a:ext uri="{FF2B5EF4-FFF2-40B4-BE49-F238E27FC236}">
                <a16:creationId xmlns:a16="http://schemas.microsoft.com/office/drawing/2014/main" id="{E0E931E6-476D-4CA1-9B0F-41EB068FA5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20238" y="2756387"/>
            <a:ext cx="114586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Nginx PHP-FPM </a:t>
            </a:r>
          </a:p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container</a:t>
            </a:r>
          </a:p>
        </p:txBody>
      </p:sp>
      <p:pic>
        <p:nvPicPr>
          <p:cNvPr id="160" name="Graphic 34">
            <a:extLst>
              <a:ext uri="{FF2B5EF4-FFF2-40B4-BE49-F238E27FC236}">
                <a16:creationId xmlns:a16="http://schemas.microsoft.com/office/drawing/2014/main" id="{C05EA43B-98A7-40C4-A58A-42BA789E4E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4605" y="2500651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1" name="TextBox 26">
            <a:extLst>
              <a:ext uri="{FF2B5EF4-FFF2-40B4-BE49-F238E27FC236}">
                <a16:creationId xmlns:a16="http://schemas.microsoft.com/office/drawing/2014/main" id="{C759E0DF-37F9-4F59-BC7C-0D6511218C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33858" y="2734530"/>
            <a:ext cx="116812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Nginx PHP-FPM </a:t>
            </a:r>
          </a:p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Container</a:t>
            </a:r>
          </a:p>
        </p:txBody>
      </p:sp>
      <p:pic>
        <p:nvPicPr>
          <p:cNvPr id="162" name="Graphic 34">
            <a:extLst>
              <a:ext uri="{FF2B5EF4-FFF2-40B4-BE49-F238E27FC236}">
                <a16:creationId xmlns:a16="http://schemas.microsoft.com/office/drawing/2014/main" id="{3A4F01FC-3BB6-4885-B53F-D03479AC3C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31483" y="2493360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" name="TextBox 31">
            <a:extLst>
              <a:ext uri="{FF2B5EF4-FFF2-40B4-BE49-F238E27FC236}">
                <a16:creationId xmlns:a16="http://schemas.microsoft.com/office/drawing/2014/main" id="{F655F9B6-D12D-4522-84BA-0CC88A8B13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99458" y="2853898"/>
            <a:ext cx="120967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ECS Task</a:t>
            </a:r>
          </a:p>
        </p:txBody>
      </p:sp>
      <p:pic>
        <p:nvPicPr>
          <p:cNvPr id="164" name="Graphic 40">
            <a:extLst>
              <a:ext uri="{FF2B5EF4-FFF2-40B4-BE49-F238E27FC236}">
                <a16:creationId xmlns:a16="http://schemas.microsoft.com/office/drawing/2014/main" id="{A74A08F0-98E7-4182-9935-1A6B82B6CD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6576" y="2540841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5" name="Group 164">
            <a:extLst>
              <a:ext uri="{FF2B5EF4-FFF2-40B4-BE49-F238E27FC236}">
                <a16:creationId xmlns:a16="http://schemas.microsoft.com/office/drawing/2014/main" id="{FBBE28FA-6260-46D5-99EB-223CA617ACD4}"/>
              </a:ext>
            </a:extLst>
          </p:cNvPr>
          <p:cNvGrpSpPr/>
          <p:nvPr/>
        </p:nvGrpSpPr>
        <p:grpSpPr>
          <a:xfrm>
            <a:off x="4387411" y="3489043"/>
            <a:ext cx="1571932" cy="554886"/>
            <a:chOff x="-483264" y="6169600"/>
            <a:chExt cx="1571932" cy="554886"/>
          </a:xfrm>
        </p:grpSpPr>
        <p:pic>
          <p:nvPicPr>
            <p:cNvPr id="166" name="Graphic 21">
              <a:extLst>
                <a:ext uri="{FF2B5EF4-FFF2-40B4-BE49-F238E27FC236}">
                  <a16:creationId xmlns:a16="http://schemas.microsoft.com/office/drawing/2014/main" id="{8D15F250-F46E-436F-A4A3-9D18EE24ED2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381" y="6169600"/>
              <a:ext cx="365760" cy="365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7" name="TextBox 15">
              <a:extLst>
                <a:ext uri="{FF2B5EF4-FFF2-40B4-BE49-F238E27FC236}">
                  <a16:creationId xmlns:a16="http://schemas.microsoft.com/office/drawing/2014/main" id="{95106361-F724-4D87-A753-F8B16B9FE8A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483264" y="6478265"/>
              <a:ext cx="1571932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0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Amazon ElastiCache</a:t>
              </a:r>
            </a:p>
          </p:txBody>
        </p:sp>
      </p:grpSp>
      <p:grpSp>
        <p:nvGrpSpPr>
          <p:cNvPr id="168" name="Group 167">
            <a:extLst>
              <a:ext uri="{FF2B5EF4-FFF2-40B4-BE49-F238E27FC236}">
                <a16:creationId xmlns:a16="http://schemas.microsoft.com/office/drawing/2014/main" id="{30DF3837-EA65-48E6-8922-BB379EE3F01C}"/>
              </a:ext>
            </a:extLst>
          </p:cNvPr>
          <p:cNvGrpSpPr/>
          <p:nvPr/>
        </p:nvGrpSpPr>
        <p:grpSpPr>
          <a:xfrm>
            <a:off x="8058375" y="3490350"/>
            <a:ext cx="1571932" cy="562948"/>
            <a:chOff x="-448888" y="6199104"/>
            <a:chExt cx="1571932" cy="562948"/>
          </a:xfrm>
        </p:grpSpPr>
        <p:pic>
          <p:nvPicPr>
            <p:cNvPr id="169" name="Graphic 21">
              <a:extLst>
                <a:ext uri="{FF2B5EF4-FFF2-40B4-BE49-F238E27FC236}">
                  <a16:creationId xmlns:a16="http://schemas.microsoft.com/office/drawing/2014/main" id="{BF28D75A-7D05-49BE-85BC-ABBEDEA9D1F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0144" y="6199104"/>
              <a:ext cx="365760" cy="365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0" name="TextBox 15">
              <a:extLst>
                <a:ext uri="{FF2B5EF4-FFF2-40B4-BE49-F238E27FC236}">
                  <a16:creationId xmlns:a16="http://schemas.microsoft.com/office/drawing/2014/main" id="{DC293E40-E33E-4F69-8A2B-47A31D321CE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448888" y="6515831"/>
              <a:ext cx="1571932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0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Amazon ElastiCache</a:t>
              </a:r>
            </a:p>
          </p:txBody>
        </p:sp>
      </p:grpSp>
      <p:grpSp>
        <p:nvGrpSpPr>
          <p:cNvPr id="171" name="Group 170">
            <a:extLst>
              <a:ext uri="{FF2B5EF4-FFF2-40B4-BE49-F238E27FC236}">
                <a16:creationId xmlns:a16="http://schemas.microsoft.com/office/drawing/2014/main" id="{6A2F0E1E-989F-44BB-B870-F69BB0E33E7F}"/>
              </a:ext>
            </a:extLst>
          </p:cNvPr>
          <p:cNvGrpSpPr/>
          <p:nvPr/>
        </p:nvGrpSpPr>
        <p:grpSpPr>
          <a:xfrm>
            <a:off x="8137599" y="4123016"/>
            <a:ext cx="1571932" cy="549462"/>
            <a:chOff x="3631860" y="7297716"/>
            <a:chExt cx="1571932" cy="549462"/>
          </a:xfrm>
        </p:grpSpPr>
        <p:pic>
          <p:nvPicPr>
            <p:cNvPr id="172" name="Graphic 19">
              <a:extLst>
                <a:ext uri="{FF2B5EF4-FFF2-40B4-BE49-F238E27FC236}">
                  <a16:creationId xmlns:a16="http://schemas.microsoft.com/office/drawing/2014/main" id="{DDEC284D-7A0E-488E-9198-1465669430C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10873" y="7297716"/>
              <a:ext cx="365760" cy="365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3" name="TextBox 15">
              <a:extLst>
                <a:ext uri="{FF2B5EF4-FFF2-40B4-BE49-F238E27FC236}">
                  <a16:creationId xmlns:a16="http://schemas.microsoft.com/office/drawing/2014/main" id="{309A9BC5-7A3B-4548-9B33-06AA4AF846F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31860" y="7600957"/>
              <a:ext cx="1571932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0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Amazon EFS</a:t>
              </a:r>
            </a:p>
          </p:txBody>
        </p:sp>
      </p:grpSp>
      <p:grpSp>
        <p:nvGrpSpPr>
          <p:cNvPr id="174" name="Group 173">
            <a:extLst>
              <a:ext uri="{FF2B5EF4-FFF2-40B4-BE49-F238E27FC236}">
                <a16:creationId xmlns:a16="http://schemas.microsoft.com/office/drawing/2014/main" id="{F720326B-A050-4DEE-AC7B-0F3744E2EEEF}"/>
              </a:ext>
            </a:extLst>
          </p:cNvPr>
          <p:cNvGrpSpPr/>
          <p:nvPr/>
        </p:nvGrpSpPr>
        <p:grpSpPr>
          <a:xfrm>
            <a:off x="4381970" y="4118218"/>
            <a:ext cx="1571932" cy="573080"/>
            <a:chOff x="3578759" y="7400571"/>
            <a:chExt cx="1571932" cy="573080"/>
          </a:xfrm>
        </p:grpSpPr>
        <p:pic>
          <p:nvPicPr>
            <p:cNvPr id="175" name="Graphic 19">
              <a:extLst>
                <a:ext uri="{FF2B5EF4-FFF2-40B4-BE49-F238E27FC236}">
                  <a16:creationId xmlns:a16="http://schemas.microsoft.com/office/drawing/2014/main" id="{4209A89E-F5F7-4642-AAAE-474B2B11740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63402" y="7400571"/>
              <a:ext cx="365760" cy="365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6" name="TextBox 15">
              <a:extLst>
                <a:ext uri="{FF2B5EF4-FFF2-40B4-BE49-F238E27FC236}">
                  <a16:creationId xmlns:a16="http://schemas.microsoft.com/office/drawing/2014/main" id="{18EC68DA-D7CB-4CAB-87F0-7A101B1A027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78759" y="7727430"/>
              <a:ext cx="1571932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0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Amazon EFS</a:t>
              </a:r>
            </a:p>
          </p:txBody>
        </p:sp>
      </p:grpSp>
      <p:sp>
        <p:nvSpPr>
          <p:cNvPr id="177" name="Rectangle 176">
            <a:extLst>
              <a:ext uri="{FF2B5EF4-FFF2-40B4-BE49-F238E27FC236}">
                <a16:creationId xmlns:a16="http://schemas.microsoft.com/office/drawing/2014/main" id="{C478A6E5-8869-41BE-A7A5-91ADAC37B200}"/>
              </a:ext>
            </a:extLst>
          </p:cNvPr>
          <p:cNvSpPr/>
          <p:nvPr/>
        </p:nvSpPr>
        <p:spPr>
          <a:xfrm>
            <a:off x="4149947" y="4082232"/>
            <a:ext cx="5752035" cy="568856"/>
          </a:xfrm>
          <a:prstGeom prst="rect">
            <a:avLst/>
          </a:prstGeom>
          <a:noFill/>
          <a:ln w="12700">
            <a:solidFill>
              <a:srgbClr val="5A6B8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>
              <a:solidFill>
                <a:srgbClr val="5A6B86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pic>
        <p:nvPicPr>
          <p:cNvPr id="178" name="Graphic 17">
            <a:extLst>
              <a:ext uri="{FF2B5EF4-FFF2-40B4-BE49-F238E27FC236}">
                <a16:creationId xmlns:a16="http://schemas.microsoft.com/office/drawing/2014/main" id="{FFB2ADF0-1884-43D0-8768-FAB28F81C9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2731" y="2893684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" name="TextBox 12">
            <a:extLst>
              <a:ext uri="{FF2B5EF4-FFF2-40B4-BE49-F238E27FC236}">
                <a16:creationId xmlns:a16="http://schemas.microsoft.com/office/drawing/2014/main" id="{D4337EA4-5D06-4B30-9161-BA5C52D45C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42419" y="3290169"/>
            <a:ext cx="819983" cy="553998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Secrets Manager</a:t>
            </a:r>
          </a:p>
        </p:txBody>
      </p:sp>
      <p:pic>
        <p:nvPicPr>
          <p:cNvPr id="180" name="Graphic 20">
            <a:extLst>
              <a:ext uri="{FF2B5EF4-FFF2-40B4-BE49-F238E27FC236}">
                <a16:creationId xmlns:a16="http://schemas.microsoft.com/office/drawing/2014/main" id="{6F7E8426-05FA-4BF3-9894-3E91AA04AF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3897" y="4087939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1" name="TextBox 12">
            <a:extLst>
              <a:ext uri="{FF2B5EF4-FFF2-40B4-BE49-F238E27FC236}">
                <a16:creationId xmlns:a16="http://schemas.microsoft.com/office/drawing/2014/main" id="{B03DA568-62AD-49AB-AE67-B98A4B723D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86277" y="4504843"/>
            <a:ext cx="707570" cy="400110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ECR</a:t>
            </a:r>
          </a:p>
        </p:txBody>
      </p:sp>
      <p:sp>
        <p:nvSpPr>
          <p:cNvPr id="182" name="TextBox 12">
            <a:extLst>
              <a:ext uri="{FF2B5EF4-FFF2-40B4-BE49-F238E27FC236}">
                <a16:creationId xmlns:a16="http://schemas.microsoft.com/office/drawing/2014/main" id="{53F6D326-79F5-4B2F-BC80-7321663CA2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46727" y="922839"/>
            <a:ext cx="1006998" cy="26161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n-US" sz="1100" dirty="0">
                <a:solidFill>
                  <a:sysClr val="windowText" lastClr="00000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Cloud</a:t>
            </a:r>
          </a:p>
        </p:txBody>
      </p:sp>
      <p:sp>
        <p:nvSpPr>
          <p:cNvPr id="183" name="TextBox 12">
            <a:extLst>
              <a:ext uri="{FF2B5EF4-FFF2-40B4-BE49-F238E27FC236}">
                <a16:creationId xmlns:a16="http://schemas.microsoft.com/office/drawing/2014/main" id="{B3E492AB-1DA0-4A7A-9F78-5F1141DE24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20732" y="1207764"/>
            <a:ext cx="1006998" cy="26161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n-US" sz="1100" dirty="0">
                <a:ln w="0"/>
                <a:solidFill>
                  <a:srgbClr val="248814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VPC</a:t>
            </a:r>
          </a:p>
        </p:txBody>
      </p:sp>
      <p:pic>
        <p:nvPicPr>
          <p:cNvPr id="184" name="Graphic 28">
            <a:extLst>
              <a:ext uri="{FF2B5EF4-FFF2-40B4-BE49-F238E27FC236}">
                <a16:creationId xmlns:a16="http://schemas.microsoft.com/office/drawing/2014/main" id="{9747F1AF-D19D-4403-B9C2-E3B9D8CAFC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6672" y="1215965"/>
            <a:ext cx="330200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5" name="Graphic 35">
            <a:extLst>
              <a:ext uri="{FF2B5EF4-FFF2-40B4-BE49-F238E27FC236}">
                <a16:creationId xmlns:a16="http://schemas.microsoft.com/office/drawing/2014/main" id="{B5A7CD30-2541-4833-B50C-63093F1480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861" y="1709429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6" name="Graphic 35">
            <a:extLst>
              <a:ext uri="{FF2B5EF4-FFF2-40B4-BE49-F238E27FC236}">
                <a16:creationId xmlns:a16="http://schemas.microsoft.com/office/drawing/2014/main" id="{F2E6A1A9-A48F-441D-8BB3-B8BDCED175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6655" y="3169859"/>
            <a:ext cx="274637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7" name="Graphic 35">
            <a:extLst>
              <a:ext uri="{FF2B5EF4-FFF2-40B4-BE49-F238E27FC236}">
                <a16:creationId xmlns:a16="http://schemas.microsoft.com/office/drawing/2014/main" id="{D1A6A39B-2078-4FE9-8949-63251CB989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897" y="3187414"/>
            <a:ext cx="274637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8" name="Graphic 60">
            <a:extLst>
              <a:ext uri="{FF2B5EF4-FFF2-40B4-BE49-F238E27FC236}">
                <a16:creationId xmlns:a16="http://schemas.microsoft.com/office/drawing/2014/main" id="{A83728CB-4D7E-4A1B-9432-DB704769EA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1308" y="4727565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9" name="TextBox 21">
            <a:extLst>
              <a:ext uri="{FF2B5EF4-FFF2-40B4-BE49-F238E27FC236}">
                <a16:creationId xmlns:a16="http://schemas.microsoft.com/office/drawing/2014/main" id="{39D6D432-F6CB-456D-B5FB-58687D08C5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70502" y="5164108"/>
            <a:ext cx="170512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Aurora</a:t>
            </a:r>
          </a:p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DB writer</a:t>
            </a:r>
          </a:p>
        </p:txBody>
      </p:sp>
      <p:pic>
        <p:nvPicPr>
          <p:cNvPr id="190" name="Graphic 23">
            <a:extLst>
              <a:ext uri="{FF2B5EF4-FFF2-40B4-BE49-F238E27FC236}">
                <a16:creationId xmlns:a16="http://schemas.microsoft.com/office/drawing/2014/main" id="{7E57ABB2-E98F-4AA0-B584-3FAFCF6DE8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4439" y="4829155"/>
            <a:ext cx="365760" cy="365760"/>
          </a:xfrm>
          <a:prstGeom prst="rect">
            <a:avLst/>
          </a:prstGeom>
          <a:solidFill>
            <a:srgbClr val="E2EEF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1" name="Rectangle 190">
            <a:extLst>
              <a:ext uri="{FF2B5EF4-FFF2-40B4-BE49-F238E27FC236}">
                <a16:creationId xmlns:a16="http://schemas.microsoft.com/office/drawing/2014/main" id="{AE2AD603-9694-4EF1-82A2-6E4244858DD3}"/>
              </a:ext>
            </a:extLst>
          </p:cNvPr>
          <p:cNvSpPr/>
          <p:nvPr/>
        </p:nvSpPr>
        <p:spPr>
          <a:xfrm>
            <a:off x="1615339" y="915327"/>
            <a:ext cx="8750311" cy="492004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>
              <a:solidFill>
                <a:sysClr val="windowText" lastClr="000000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92" name="NumBox 1">
            <a:extLst>
              <a:ext uri="{FF2B5EF4-FFF2-40B4-BE49-F238E27FC236}">
                <a16:creationId xmlns:a16="http://schemas.microsoft.com/office/drawing/2014/main" id="{56A12A31-971A-4E23-B192-59CA37F8D429}"/>
              </a:ext>
            </a:extLst>
          </p:cNvPr>
          <p:cNvSpPr/>
          <p:nvPr/>
        </p:nvSpPr>
        <p:spPr>
          <a:xfrm>
            <a:off x="1691343" y="1544908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</a:t>
            </a:r>
          </a:p>
        </p:txBody>
      </p:sp>
      <p:sp>
        <p:nvSpPr>
          <p:cNvPr id="193" name="NumBox 2">
            <a:extLst>
              <a:ext uri="{FF2B5EF4-FFF2-40B4-BE49-F238E27FC236}">
                <a16:creationId xmlns:a16="http://schemas.microsoft.com/office/drawing/2014/main" id="{CE8B13EB-B078-434A-987A-EE1B4F6164BD}"/>
              </a:ext>
            </a:extLst>
          </p:cNvPr>
          <p:cNvSpPr/>
          <p:nvPr/>
        </p:nvSpPr>
        <p:spPr>
          <a:xfrm>
            <a:off x="1667125" y="3880883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2</a:t>
            </a:r>
          </a:p>
        </p:txBody>
      </p:sp>
      <p:sp>
        <p:nvSpPr>
          <p:cNvPr id="194" name="NumBox 3">
            <a:extLst>
              <a:ext uri="{FF2B5EF4-FFF2-40B4-BE49-F238E27FC236}">
                <a16:creationId xmlns:a16="http://schemas.microsoft.com/office/drawing/2014/main" id="{935EBD6A-36E3-4C73-9125-A0BF308067A3}"/>
              </a:ext>
            </a:extLst>
          </p:cNvPr>
          <p:cNvSpPr/>
          <p:nvPr/>
        </p:nvSpPr>
        <p:spPr>
          <a:xfrm>
            <a:off x="6480420" y="1477797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3</a:t>
            </a:r>
          </a:p>
        </p:txBody>
      </p:sp>
      <p:sp>
        <p:nvSpPr>
          <p:cNvPr id="195" name="NumBox 4">
            <a:extLst>
              <a:ext uri="{FF2B5EF4-FFF2-40B4-BE49-F238E27FC236}">
                <a16:creationId xmlns:a16="http://schemas.microsoft.com/office/drawing/2014/main" id="{8265D43C-F162-4CE4-B2B3-A27A33DA243C}"/>
              </a:ext>
            </a:extLst>
          </p:cNvPr>
          <p:cNvSpPr/>
          <p:nvPr/>
        </p:nvSpPr>
        <p:spPr>
          <a:xfrm>
            <a:off x="4489623" y="1755149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4</a:t>
            </a:r>
          </a:p>
        </p:txBody>
      </p:sp>
      <p:sp>
        <p:nvSpPr>
          <p:cNvPr id="196" name="NumBox 5">
            <a:extLst>
              <a:ext uri="{FF2B5EF4-FFF2-40B4-BE49-F238E27FC236}">
                <a16:creationId xmlns:a16="http://schemas.microsoft.com/office/drawing/2014/main" id="{92122AD6-8191-46FB-BD76-D01EAED93003}"/>
              </a:ext>
            </a:extLst>
          </p:cNvPr>
          <p:cNvSpPr/>
          <p:nvPr/>
        </p:nvSpPr>
        <p:spPr>
          <a:xfrm>
            <a:off x="6499991" y="2403419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5</a:t>
            </a:r>
          </a:p>
        </p:txBody>
      </p:sp>
      <p:sp>
        <p:nvSpPr>
          <p:cNvPr id="197" name="NumBox 6">
            <a:extLst>
              <a:ext uri="{FF2B5EF4-FFF2-40B4-BE49-F238E27FC236}">
                <a16:creationId xmlns:a16="http://schemas.microsoft.com/office/drawing/2014/main" id="{85E09815-88BD-4A43-88B3-A9A1899AAC68}"/>
              </a:ext>
            </a:extLst>
          </p:cNvPr>
          <p:cNvSpPr/>
          <p:nvPr/>
        </p:nvSpPr>
        <p:spPr>
          <a:xfrm>
            <a:off x="4614859" y="3540299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6</a:t>
            </a:r>
          </a:p>
        </p:txBody>
      </p:sp>
      <p:sp>
        <p:nvSpPr>
          <p:cNvPr id="198" name="NumBox 7">
            <a:extLst>
              <a:ext uri="{FF2B5EF4-FFF2-40B4-BE49-F238E27FC236}">
                <a16:creationId xmlns:a16="http://schemas.microsoft.com/office/drawing/2014/main" id="{D7DB6752-F3E0-4A50-9BA8-ED2E1A895176}"/>
              </a:ext>
            </a:extLst>
          </p:cNvPr>
          <p:cNvSpPr/>
          <p:nvPr/>
        </p:nvSpPr>
        <p:spPr>
          <a:xfrm>
            <a:off x="4579422" y="4153163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7</a:t>
            </a:r>
          </a:p>
        </p:txBody>
      </p:sp>
      <p:sp>
        <p:nvSpPr>
          <p:cNvPr id="199" name="NumBox 8">
            <a:extLst>
              <a:ext uri="{FF2B5EF4-FFF2-40B4-BE49-F238E27FC236}">
                <a16:creationId xmlns:a16="http://schemas.microsoft.com/office/drawing/2014/main" id="{93F41B79-88A1-48D6-9C86-222EDE3BCE3B}"/>
              </a:ext>
            </a:extLst>
          </p:cNvPr>
          <p:cNvSpPr/>
          <p:nvPr/>
        </p:nvSpPr>
        <p:spPr>
          <a:xfrm>
            <a:off x="4614766" y="4822656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8</a:t>
            </a:r>
          </a:p>
        </p:txBody>
      </p:sp>
      <p:sp>
        <p:nvSpPr>
          <p:cNvPr id="200" name="NumBox 9">
            <a:extLst>
              <a:ext uri="{FF2B5EF4-FFF2-40B4-BE49-F238E27FC236}">
                <a16:creationId xmlns:a16="http://schemas.microsoft.com/office/drawing/2014/main" id="{B4D81DDC-9F6F-422E-BA84-6FF98E68A01A}"/>
              </a:ext>
            </a:extLst>
          </p:cNvPr>
          <p:cNvSpPr/>
          <p:nvPr/>
        </p:nvSpPr>
        <p:spPr>
          <a:xfrm>
            <a:off x="2641793" y="2939404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9</a:t>
            </a:r>
          </a:p>
        </p:txBody>
      </p:sp>
      <p:sp>
        <p:nvSpPr>
          <p:cNvPr id="201" name="NumBoxInside 10">
            <a:extLst>
              <a:ext uri="{FF2B5EF4-FFF2-40B4-BE49-F238E27FC236}">
                <a16:creationId xmlns:a16="http://schemas.microsoft.com/office/drawing/2014/main" id="{99717DE4-20AB-484F-9499-85BD4975602C}"/>
              </a:ext>
            </a:extLst>
          </p:cNvPr>
          <p:cNvSpPr/>
          <p:nvPr/>
        </p:nvSpPr>
        <p:spPr>
          <a:xfrm>
            <a:off x="2641793" y="4087959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2860" rIns="2286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644375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2C6148-E3E5-664B-8A24-89C2726A7A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3768" y="401065"/>
            <a:ext cx="10515600" cy="982412"/>
          </a:xfrm>
        </p:spPr>
        <p:txBody>
          <a:bodyPr/>
          <a:lstStyle/>
          <a:p>
            <a:r>
              <a:rPr lang="en-US" dirty="0"/>
              <a:t>Resources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CCB9B0-CBBE-A041-9695-C37896486A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all service icons, refer to </a:t>
            </a:r>
            <a:r>
              <a:rPr lang="en-US" dirty="0">
                <a:hlinkClick r:id="rId2"/>
              </a:rPr>
              <a:t>AWS Architecture Icons</a:t>
            </a:r>
            <a:r>
              <a:rPr lang="en-US" dirty="0"/>
              <a:t>.</a:t>
            </a:r>
          </a:p>
          <a:p>
            <a:r>
              <a:rPr lang="en-US" dirty="0"/>
              <a:t>For more architecture diagrams, refer to </a:t>
            </a:r>
            <a:r>
              <a:rPr lang="en-US" dirty="0">
                <a:hlinkClick r:id="rId3"/>
              </a:rPr>
              <a:t>AWS Architecture Center</a:t>
            </a:r>
            <a:r>
              <a:rPr lang="en-US" dirty="0"/>
              <a:t>.</a:t>
            </a:r>
          </a:p>
          <a:p>
            <a:r>
              <a:rPr lang="en-US" dirty="0"/>
              <a:t>For more AWS best practices, refer to </a:t>
            </a:r>
            <a:r>
              <a:rPr lang="en-US" dirty="0">
                <a:hlinkClick r:id="rId4"/>
              </a:rPr>
              <a:t>AWS Well-Architected</a:t>
            </a:r>
            <a:r>
              <a:rPr lang="en-US" dirty="0"/>
              <a:t>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If you have suggestions about making this experience better, </a:t>
            </a:r>
            <a:r>
              <a:rPr lang="en-US" dirty="0">
                <a:hlinkClick r:id="rId5"/>
              </a:rPr>
              <a:t>provide feedback</a:t>
            </a:r>
            <a:r>
              <a:rPr lang="en-US" dirty="0"/>
              <a:t>.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26C8BDD-2AC7-FD49-B718-D5C3842239D0}"/>
              </a:ext>
            </a:extLst>
          </p:cNvPr>
          <p:cNvSpPr txBox="1"/>
          <p:nvPr/>
        </p:nvSpPr>
        <p:spPr>
          <a:xfrm>
            <a:off x="673768" y="1174282"/>
            <a:ext cx="9731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 get started with customizing your architecture diagram, refer to the following resources.</a:t>
            </a:r>
          </a:p>
        </p:txBody>
      </p:sp>
    </p:spTree>
    <p:extLst>
      <p:ext uri="{BB962C8B-B14F-4D97-AF65-F5344CB8AC3E}">
        <p14:creationId xmlns:p14="http://schemas.microsoft.com/office/powerpoint/2010/main" val="24957596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58616</TotalTime>
  <Words>185</Words>
  <Application>Microsoft Office PowerPoint</Application>
  <PresentationFormat>Widescreen</PresentationFormat>
  <Paragraphs>59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Amazon Ember</vt:lpstr>
      <vt:lpstr>Arial</vt:lpstr>
      <vt:lpstr>Calibri</vt:lpstr>
      <vt:lpstr>Calibri Light</vt:lpstr>
      <vt:lpstr>Office Theme</vt:lpstr>
      <vt:lpstr>PowerPoint Presentation</vt:lpstr>
      <vt:lpstr>Resources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Moodle for High Availability on AWS</dc:title>
  <dc:subject/>
  <dc:creator>Amazon Web Services</dc:creator>
  <cp:keywords/>
  <dc:description/>
  <cp:lastModifiedBy>Courtright, Andrea</cp:lastModifiedBy>
  <cp:revision>99</cp:revision>
  <dcterms:created xsi:type="dcterms:W3CDTF">2020-07-21T19:38:25Z</dcterms:created>
  <dcterms:modified xsi:type="dcterms:W3CDTF">2023-10-04T19:35:42Z</dcterms:modified>
  <cp:category/>
</cp:coreProperties>
</file>