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76" r:id="rId2"/>
    <p:sldId id="27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by Chang" initials="DC" lastIdx="8" clrIdx="0">
    <p:extLst>
      <p:ext uri="{19B8F6BF-5375-455C-9EA6-DF929625EA0E}">
        <p15:presenceInfo xmlns:p15="http://schemas.microsoft.com/office/powerpoint/2012/main" userId="Debby Cha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794"/>
    <p:restoredTop sz="94721"/>
  </p:normalViewPr>
  <p:slideViewPr>
    <p:cSldViewPr snapToGrid="0" snapToObjects="1">
      <p:cViewPr varScale="1">
        <p:scale>
          <a:sx n="140" d="100"/>
          <a:sy n="140" d="100"/>
        </p:scale>
        <p:origin x="120" y="5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B231-60EB-4C49-AAEF-269B5DFF8A47}" type="datetimeFigureOut">
              <a:rPr lang="en-US" smtClean="0"/>
              <a:t>5/4/2023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86CF6-1F11-0F42-9224-21A256809A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3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quip-amazon.com/5XEtAzI2yYvC/Code-Sample-Events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developer initiates an activity in AWS CI/CD pipeline such as push code changes. These activities create Amazon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CloudWatch events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EventBridge event rule detects the CloudWatch events and sends the event data to an Amazon Kinesis Firehose Delivery Stream. One event rule per event source.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event rule is also created to capture event data from Amazon CloudWatch Synthetics Canary if customer has set up the canary – only needed for MTTR.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Firehose uses a Lambda function for data transformation. It extracts relevant data and sends it to an Amazon S3 bucket.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Athena database queries the S3 data and returns the query result to an Amazon QuickSight.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QuickSight obtains the query result and builds dashboard displays for the management team.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236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0B15-2441-8C40-A7FF-E2A903BA0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EDCD3-FE1E-3A42-A167-0D7548E86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736C-3AF2-754D-B90D-CBD09313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46406-6A04-E148-9208-C65993B6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5A83A-851E-1A44-9FCE-6FFD4813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80F3-24C0-CB47-9701-966500419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C93E1-0242-0D43-9778-62EBD48D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8B7D1-6415-D741-8ED7-723B58CD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EDD59-7593-9648-BF09-F82F663A9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E32E3-4EBB-0146-BCB3-694DD543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9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1C21A-B8BD-4146-8AD7-8E9448250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2FC8A-61FE-DB4B-8F2A-FE5EDE2F0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F5535-45FC-9A44-81C9-97555F81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AC401-C660-EF4F-B64A-0D14A2C6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AEFD-3CC8-8F44-9371-5A08F340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5C4C-80D1-964F-8C27-E6533D31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D3B0B-74C5-4245-AEBB-F278384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5128-5C99-924A-8235-4D35BDF56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3A23-0936-5347-BCEE-94B0BBC5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E944D-764C-594E-89F2-A935820D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3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14EC-30FA-784D-89FE-065ABF8A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02DC6-75AF-934A-8CD0-3860E57B6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1C632-EFB6-984D-9E96-59FFF448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414A-1C2C-F74E-966B-28ED86075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65928-0931-B243-805D-290462A0E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84D-AA29-BF47-A2C3-00F3CC6F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47C6-5414-4D49-B625-9F62F0182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F339C-0A28-6E45-9806-D043A1E2E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00151-3BFF-394D-AA82-5EC5D874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5/4/2023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515EA-2174-8A4C-9226-DDCFAF19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A7A2B-22F6-B34E-AAAA-F650C35A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9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5B524-B009-1849-954B-63F1A2B2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A1271-2C8E-744E-B3A6-F1F4D0BD5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C27E9-0BB9-684A-83E9-B98AEBE76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C2C89-FB2B-2848-9CBC-845ACD8AEE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8A7B3-5BB6-F142-8991-B826A35EB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7F6A90-BCA7-A844-BDD1-229C0142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5/4/2023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70EB13-5D11-5449-9512-61522443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989CFB-D3AA-5D40-8CD5-82FB72E23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5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C06F-E9D1-9848-8730-019EDC09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6A42A-BD0A-6044-B98A-667A10B9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5/4/2023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F7CE-1782-F34B-8546-4418076A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4FECA-CEB6-EA48-989E-76920583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25ACDC-A542-1644-ACC8-03BEFDCE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5/4/2023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3CAD7-D680-3248-89AC-406C3A2F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4454D-3F33-CF4C-AAEA-B9C5C328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2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DC62-3092-4F47-B1CE-3F896D09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C02A2-C681-EC4D-883E-EDD4C9F35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3D7A2-001A-E546-90B4-92D80CF48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759-F5A3-D041-9C49-871DE939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5/4/2023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6F5AD-6FC4-0546-BCC8-1996C15E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7A332-74A7-C049-9406-D84CFB5A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51D8-6D19-DF4B-9F98-C7AC0FFEE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56044-1EBB-F64A-B5BC-EF7CA4262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5DFA7-FA61-E240-8E13-D17D1C0DA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96980-11CA-3B45-AE34-01194C85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5/4/2023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CCDDE-3E46-2544-ACD5-1F7475EA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FCE0F-973C-2D41-A199-7D2984F7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3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15F298-9AE0-F440-B542-5F54802A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9FAE3-2B3B-D548-B56B-CE84E6538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3DF35-730C-C244-B98A-CB1C9F82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802BD-3636-C34F-81A0-C5C670484C61}" type="datetimeFigureOut">
              <a:rPr lang="en-US" smtClean="0"/>
              <a:t>5/4/2023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F7E14-3D8F-1644-8351-8BCD9C2C7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0F83-AAFE-764D-9B87-A488A02A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26" Type="http://schemas.openxmlformats.org/officeDocument/2006/relationships/image" Target="../media/image23.png"/><Relationship Id="rId39" Type="http://schemas.openxmlformats.org/officeDocument/2006/relationships/image" Target="../media/image36.png"/><Relationship Id="rId21" Type="http://schemas.openxmlformats.org/officeDocument/2006/relationships/image" Target="../media/image18.png"/><Relationship Id="rId34" Type="http://schemas.openxmlformats.org/officeDocument/2006/relationships/image" Target="../media/image31.png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5" Type="http://schemas.openxmlformats.org/officeDocument/2006/relationships/image" Target="../media/image22.png"/><Relationship Id="rId33" Type="http://schemas.openxmlformats.org/officeDocument/2006/relationships/image" Target="../media/image30.png"/><Relationship Id="rId38" Type="http://schemas.openxmlformats.org/officeDocument/2006/relationships/image" Target="../media/image3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png"/><Relationship Id="rId20" Type="http://schemas.openxmlformats.org/officeDocument/2006/relationships/image" Target="../media/image17.png"/><Relationship Id="rId29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24" Type="http://schemas.openxmlformats.org/officeDocument/2006/relationships/image" Target="../media/image21.png"/><Relationship Id="rId32" Type="http://schemas.openxmlformats.org/officeDocument/2006/relationships/image" Target="../media/image29.png"/><Relationship Id="rId37" Type="http://schemas.openxmlformats.org/officeDocument/2006/relationships/image" Target="../media/image34.png"/><Relationship Id="rId5" Type="http://schemas.openxmlformats.org/officeDocument/2006/relationships/hyperlink" Target="https://docs.aws.amazon.com/architecture-diagrams/latest/smart-farm-on-aws/smart-farm-on-aws.html" TargetMode="External"/><Relationship Id="rId15" Type="http://schemas.openxmlformats.org/officeDocument/2006/relationships/image" Target="../media/image12.png"/><Relationship Id="rId23" Type="http://schemas.openxmlformats.org/officeDocument/2006/relationships/image" Target="../media/image20.png"/><Relationship Id="rId28" Type="http://schemas.openxmlformats.org/officeDocument/2006/relationships/image" Target="../media/image25.png"/><Relationship Id="rId36" Type="http://schemas.openxmlformats.org/officeDocument/2006/relationships/image" Target="../media/image33.png"/><Relationship Id="rId10" Type="http://schemas.openxmlformats.org/officeDocument/2006/relationships/image" Target="../media/image7.png"/><Relationship Id="rId19" Type="http://schemas.openxmlformats.org/officeDocument/2006/relationships/image" Target="../media/image16.png"/><Relationship Id="rId31" Type="http://schemas.openxmlformats.org/officeDocument/2006/relationships/image" Target="../media/image28.png"/><Relationship Id="rId4" Type="http://schemas.openxmlformats.org/officeDocument/2006/relationships/image" Target="../media/image2.svg"/><Relationship Id="rId9" Type="http://schemas.openxmlformats.org/officeDocument/2006/relationships/image" Target="../media/image6.png"/><Relationship Id="rId14" Type="http://schemas.openxmlformats.org/officeDocument/2006/relationships/image" Target="../media/image11.png"/><Relationship Id="rId22" Type="http://schemas.openxmlformats.org/officeDocument/2006/relationships/image" Target="../media/image19.png"/><Relationship Id="rId27" Type="http://schemas.openxmlformats.org/officeDocument/2006/relationships/image" Target="../media/image24.png"/><Relationship Id="rId30" Type="http://schemas.openxmlformats.org/officeDocument/2006/relationships/image" Target="../media/image27.png"/><Relationship Id="rId35" Type="http://schemas.openxmlformats.org/officeDocument/2006/relationships/image" Target="../media/image32.png"/><Relationship Id="rId8" Type="http://schemas.openxmlformats.org/officeDocument/2006/relationships/image" Target="../media/image5.png"/><Relationship Id="rId3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architectur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-feedback.aws.amazon.com/feedback.jsp?feedback_destination_id=a0d18259-7974-4e8f-8382-0a4be53f4374&amp;topic_url=http://docs.aws.amazon.com/en_us/architecture-diagrams/latest/high-performance-computing-on-aws/high-performance-computing-on-aws.html" TargetMode="External"/><Relationship Id="rId4" Type="http://schemas.openxmlformats.org/officeDocument/2006/relationships/hyperlink" Target="https://aws.amazon.com/architecture/well-architected/?wa-lens-whitepapers.sort-by=item.additionalFields.sortDate&amp;wa-lens-whitepapers.sort-order=des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7" name="Straight Connector 196">
            <a:extLst>
              <a:ext uri="{FF2B5EF4-FFF2-40B4-BE49-F238E27FC236}">
                <a16:creationId xmlns:a16="http://schemas.microsoft.com/office/drawing/2014/main" id="{F8150938-3BAC-7334-3697-D34DDF16CA9E}"/>
              </a:ext>
            </a:extLst>
          </p:cNvPr>
          <p:cNvCxnSpPr>
            <a:cxnSpLocks/>
          </p:cNvCxnSpPr>
          <p:nvPr/>
        </p:nvCxnSpPr>
        <p:spPr>
          <a:xfrm flipV="1">
            <a:off x="9475746" y="5507816"/>
            <a:ext cx="626133" cy="76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Arrow Connector 139">
            <a:extLst>
              <a:ext uri="{FF2B5EF4-FFF2-40B4-BE49-F238E27FC236}">
                <a16:creationId xmlns:a16="http://schemas.microsoft.com/office/drawing/2014/main" id="{CF8EAA1D-0FA1-4C40-FD67-5BEAB942439E}"/>
              </a:ext>
            </a:extLst>
          </p:cNvPr>
          <p:cNvCxnSpPr>
            <a:cxnSpLocks/>
          </p:cNvCxnSpPr>
          <p:nvPr/>
        </p:nvCxnSpPr>
        <p:spPr>
          <a:xfrm flipV="1">
            <a:off x="7792820" y="2027569"/>
            <a:ext cx="13637" cy="110933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5" name="TextBox 274">
            <a:extLst>
              <a:ext uri="{FF2B5EF4-FFF2-40B4-BE49-F238E27FC236}">
                <a16:creationId xmlns:a16="http://schemas.microsoft.com/office/drawing/2014/main" id="{9E22AEAE-E3B7-21C4-A556-8103887B13C8}"/>
              </a:ext>
            </a:extLst>
          </p:cNvPr>
          <p:cNvSpPr txBox="1"/>
          <p:nvPr/>
        </p:nvSpPr>
        <p:spPr>
          <a:xfrm>
            <a:off x="5213155" y="4808269"/>
            <a:ext cx="2188775" cy="430887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prepare and load </a:t>
            </a:r>
          </a:p>
          <a:p>
            <a:pPr algn="ctr"/>
            <a:r>
              <a:rPr 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 continuously</a:t>
            </a:r>
          </a:p>
        </p:txBody>
      </p:sp>
      <p:sp>
        <p:nvSpPr>
          <p:cNvPr id="215" name="Rectangle 214">
            <a:extLst>
              <a:ext uri="{FF2B5EF4-FFF2-40B4-BE49-F238E27FC236}">
                <a16:creationId xmlns:a16="http://schemas.microsoft.com/office/drawing/2014/main" id="{01E402CD-05FB-01C6-758D-D8454FCDD409}"/>
              </a:ext>
            </a:extLst>
          </p:cNvPr>
          <p:cNvSpPr/>
          <p:nvPr/>
        </p:nvSpPr>
        <p:spPr>
          <a:xfrm>
            <a:off x="3808379" y="2328392"/>
            <a:ext cx="1358463" cy="2077413"/>
          </a:xfrm>
          <a:prstGeom prst="rect">
            <a:avLst/>
          </a:prstGeom>
          <a:ln w="12700"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4DD9D294-FBBD-8D09-084C-972D00BC25A1}"/>
              </a:ext>
            </a:extLst>
          </p:cNvPr>
          <p:cNvSpPr/>
          <p:nvPr/>
        </p:nvSpPr>
        <p:spPr>
          <a:xfrm>
            <a:off x="1534637" y="2784128"/>
            <a:ext cx="1461147" cy="3508884"/>
          </a:xfrm>
          <a:prstGeom prst="rect">
            <a:avLst/>
          </a:prstGeom>
          <a:ln w="12700"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3A041633-7AA1-9D38-92E9-7943C9BD49F6}"/>
              </a:ext>
            </a:extLst>
          </p:cNvPr>
          <p:cNvSpPr/>
          <p:nvPr/>
        </p:nvSpPr>
        <p:spPr>
          <a:xfrm>
            <a:off x="110203" y="4412961"/>
            <a:ext cx="860444" cy="1873225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187B3409-0753-D6C7-28AD-0540579DFF4F}"/>
              </a:ext>
            </a:extLst>
          </p:cNvPr>
          <p:cNvSpPr/>
          <p:nvPr/>
        </p:nvSpPr>
        <p:spPr>
          <a:xfrm>
            <a:off x="95668" y="2696338"/>
            <a:ext cx="860444" cy="1592839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1DC2C0A5-12A2-0DBD-A79C-C68853A21C22}"/>
              </a:ext>
            </a:extLst>
          </p:cNvPr>
          <p:cNvSpPr/>
          <p:nvPr/>
        </p:nvSpPr>
        <p:spPr>
          <a:xfrm>
            <a:off x="95668" y="1702032"/>
            <a:ext cx="2540851" cy="746489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2EB12C7E-5BC5-C501-47CA-22F4804BB2DD}"/>
              </a:ext>
            </a:extLst>
          </p:cNvPr>
          <p:cNvSpPr/>
          <p:nvPr/>
        </p:nvSpPr>
        <p:spPr>
          <a:xfrm>
            <a:off x="95668" y="763309"/>
            <a:ext cx="2540851" cy="722958"/>
          </a:xfrm>
          <a:prstGeom prst="rect">
            <a:avLst/>
          </a:prstGeom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E93AAD41-7DC2-6C38-CB49-059A7E6DC049}"/>
              </a:ext>
            </a:extLst>
          </p:cNvPr>
          <p:cNvSpPr txBox="1"/>
          <p:nvPr/>
        </p:nvSpPr>
        <p:spPr>
          <a:xfrm>
            <a:off x="469392" y="800422"/>
            <a:ext cx="2140327" cy="276999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 enrichment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1271BE9C-FDD5-DC4D-9BA5-3B7493EA2D8F}"/>
              </a:ext>
            </a:extLst>
          </p:cNvPr>
          <p:cNvSpPr txBox="1"/>
          <p:nvPr/>
        </p:nvSpPr>
        <p:spPr>
          <a:xfrm>
            <a:off x="93567" y="45566"/>
            <a:ext cx="26767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Smart Farm on AWS</a:t>
            </a:r>
          </a:p>
        </p:txBody>
      </p:sp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2022, Amazon Web Services, Inc. or its affiliates. All rights reserved.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4BEBEF-567F-BD43-B598-F246075C6BF3}"/>
              </a:ext>
            </a:extLst>
          </p:cNvPr>
          <p:cNvSpPr txBox="1"/>
          <p:nvPr/>
        </p:nvSpPr>
        <p:spPr>
          <a:xfrm>
            <a:off x="101092" y="3573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For the architecture description, refer to the </a:t>
            </a:r>
            <a:r>
              <a:rPr lang="en-US" sz="1400" dirty="0">
                <a:hlinkClick r:id="rId5"/>
              </a:rPr>
              <a:t>full diagram</a:t>
            </a:r>
            <a:r>
              <a:rPr lang="en-US" sz="1400" dirty="0"/>
              <a:t>. </a:t>
            </a:r>
          </a:p>
        </p:txBody>
      </p:sp>
      <p:sp>
        <p:nvSpPr>
          <p:cNvPr id="6" name="NumBox 7">
            <a:extLst>
              <a:ext uri="{FF2B5EF4-FFF2-40B4-BE49-F238E27FC236}">
                <a16:creationId xmlns:a16="http://schemas.microsoft.com/office/drawing/2014/main" id="{ADB243AE-6FC1-15B1-533B-CADB8D1E162B}"/>
              </a:ext>
            </a:extLst>
          </p:cNvPr>
          <p:cNvSpPr>
            <a:spLocks/>
          </p:cNvSpPr>
          <p:nvPr/>
        </p:nvSpPr>
        <p:spPr>
          <a:xfrm>
            <a:off x="1031408" y="1030710"/>
            <a:ext cx="365760" cy="36576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6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7</a:t>
            </a:r>
          </a:p>
        </p:txBody>
      </p:sp>
      <p:sp>
        <p:nvSpPr>
          <p:cNvPr id="9" name="NumBox 1">
            <a:extLst>
              <a:ext uri="{FF2B5EF4-FFF2-40B4-BE49-F238E27FC236}">
                <a16:creationId xmlns:a16="http://schemas.microsoft.com/office/drawing/2014/main" id="{9FFB302E-D7E1-A72C-3EAC-62C3E1FEA46F}"/>
              </a:ext>
            </a:extLst>
          </p:cNvPr>
          <p:cNvSpPr/>
          <p:nvPr/>
        </p:nvSpPr>
        <p:spPr>
          <a:xfrm>
            <a:off x="924822" y="3298126"/>
            <a:ext cx="365760" cy="36576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6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13" name="NumBox 2">
            <a:extLst>
              <a:ext uri="{FF2B5EF4-FFF2-40B4-BE49-F238E27FC236}">
                <a16:creationId xmlns:a16="http://schemas.microsoft.com/office/drawing/2014/main" id="{CD0868F0-8279-792C-8C7D-9D340E26F519}"/>
              </a:ext>
            </a:extLst>
          </p:cNvPr>
          <p:cNvSpPr/>
          <p:nvPr/>
        </p:nvSpPr>
        <p:spPr>
          <a:xfrm>
            <a:off x="912614" y="5014634"/>
            <a:ext cx="365760" cy="36576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6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sp>
        <p:nvSpPr>
          <p:cNvPr id="17" name="NumBox 4">
            <a:extLst>
              <a:ext uri="{FF2B5EF4-FFF2-40B4-BE49-F238E27FC236}">
                <a16:creationId xmlns:a16="http://schemas.microsoft.com/office/drawing/2014/main" id="{ECF7252E-1B2A-C619-1310-C4EBE6ECA921}"/>
              </a:ext>
            </a:extLst>
          </p:cNvPr>
          <p:cNvSpPr/>
          <p:nvPr/>
        </p:nvSpPr>
        <p:spPr>
          <a:xfrm>
            <a:off x="3108382" y="4664169"/>
            <a:ext cx="365760" cy="36576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6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sp>
        <p:nvSpPr>
          <p:cNvPr id="19" name="NumBox 3">
            <a:extLst>
              <a:ext uri="{FF2B5EF4-FFF2-40B4-BE49-F238E27FC236}">
                <a16:creationId xmlns:a16="http://schemas.microsoft.com/office/drawing/2014/main" id="{461CB23E-9878-45F9-1031-D6FC15F662EB}"/>
              </a:ext>
            </a:extLst>
          </p:cNvPr>
          <p:cNvSpPr/>
          <p:nvPr/>
        </p:nvSpPr>
        <p:spPr>
          <a:xfrm>
            <a:off x="3154254" y="5979425"/>
            <a:ext cx="365760" cy="36576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6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sp>
        <p:nvSpPr>
          <p:cNvPr id="21" name="NumBoxInside 10">
            <a:extLst>
              <a:ext uri="{FF2B5EF4-FFF2-40B4-BE49-F238E27FC236}">
                <a16:creationId xmlns:a16="http://schemas.microsoft.com/office/drawing/2014/main" id="{B54BF99B-9D5E-026B-66FD-BE76AA4632D2}"/>
              </a:ext>
            </a:extLst>
          </p:cNvPr>
          <p:cNvSpPr/>
          <p:nvPr/>
        </p:nvSpPr>
        <p:spPr>
          <a:xfrm>
            <a:off x="6094656" y="2433489"/>
            <a:ext cx="365760" cy="36576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2860" rIns="22860" rtlCol="0" anchor="ctr"/>
          <a:lstStyle/>
          <a:p>
            <a:pPr algn="ctr"/>
            <a:r>
              <a:rPr lang="en-US" sz="16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12</a:t>
            </a:r>
          </a:p>
        </p:txBody>
      </p:sp>
      <p:sp>
        <p:nvSpPr>
          <p:cNvPr id="23" name="NumBox 6">
            <a:extLst>
              <a:ext uri="{FF2B5EF4-FFF2-40B4-BE49-F238E27FC236}">
                <a16:creationId xmlns:a16="http://schemas.microsoft.com/office/drawing/2014/main" id="{2454BF9D-1D45-21BD-DE42-2389A535E12C}"/>
              </a:ext>
            </a:extLst>
          </p:cNvPr>
          <p:cNvSpPr/>
          <p:nvPr/>
        </p:nvSpPr>
        <p:spPr>
          <a:xfrm>
            <a:off x="7646141" y="4642323"/>
            <a:ext cx="365760" cy="36576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6</a:t>
            </a:r>
          </a:p>
        </p:txBody>
      </p:sp>
      <p:sp>
        <p:nvSpPr>
          <p:cNvPr id="26" name="NumBox 9">
            <a:extLst>
              <a:ext uri="{FF2B5EF4-FFF2-40B4-BE49-F238E27FC236}">
                <a16:creationId xmlns:a16="http://schemas.microsoft.com/office/drawing/2014/main" id="{254E3854-0DE0-A935-5B5A-A0B0C29AFD18}"/>
              </a:ext>
            </a:extLst>
          </p:cNvPr>
          <p:cNvSpPr/>
          <p:nvPr/>
        </p:nvSpPr>
        <p:spPr>
          <a:xfrm>
            <a:off x="9880996" y="2530211"/>
            <a:ext cx="365760" cy="36576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9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20028481-3BF1-701B-AE29-D5D1C6AF157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498" y="772932"/>
            <a:ext cx="315611" cy="32004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3BE022AB-A243-B3AB-8AFF-4B575FD4FDB7}"/>
              </a:ext>
            </a:extLst>
          </p:cNvPr>
          <p:cNvPicPr preferRelativeResize="0"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3000264" y="917168"/>
            <a:ext cx="365760" cy="36576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72FA52F6-525E-D34D-00C3-A0B8BFA2A3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1223" y="1707128"/>
            <a:ext cx="356616" cy="335638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E328B263-0874-9E48-F8F7-C60C5F69BC7D}"/>
              </a:ext>
            </a:extLst>
          </p:cNvPr>
          <p:cNvPicPr preferRelativeResize="0"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2998726" y="1944349"/>
            <a:ext cx="365760" cy="36576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5C4611DF-9915-1AEB-DF1D-7768894D6B8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01863" y="757721"/>
            <a:ext cx="356616" cy="335639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8931309D-9024-1CA3-1E42-7BD13489D475}"/>
              </a:ext>
            </a:extLst>
          </p:cNvPr>
          <p:cNvPicPr preferRelativeResize="0"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284191" y="2765008"/>
            <a:ext cx="469900" cy="4318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D8E478FA-88FA-984E-9446-3C4E53A475DE}"/>
              </a:ext>
            </a:extLst>
          </p:cNvPr>
          <p:cNvPicPr>
            <a:picLocks/>
          </p:cNvPicPr>
          <p:nvPr/>
        </p:nvPicPr>
        <p:blipFill>
          <a:blip r:embed="rId11"/>
          <a:stretch>
            <a:fillRect/>
          </a:stretch>
        </p:blipFill>
        <p:spPr>
          <a:xfrm>
            <a:off x="280075" y="3590384"/>
            <a:ext cx="520700" cy="4572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1973CFCD-2F90-EBC3-1C85-463533C22F66}"/>
              </a:ext>
            </a:extLst>
          </p:cNvPr>
          <p:cNvPicPr>
            <a:picLocks/>
          </p:cNvPicPr>
          <p:nvPr/>
        </p:nvPicPr>
        <p:blipFill>
          <a:blip r:embed="rId12"/>
          <a:stretch>
            <a:fillRect/>
          </a:stretch>
        </p:blipFill>
        <p:spPr>
          <a:xfrm>
            <a:off x="261456" y="4439616"/>
            <a:ext cx="546100" cy="45720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628F73D2-65ED-52A1-4E40-49884E20399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67375" y="5447978"/>
            <a:ext cx="508000" cy="4826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F6F9A0BD-4D4A-700F-8D33-92B25611316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533573" y="2784127"/>
            <a:ext cx="324722" cy="342762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49BAEFB7-4381-AFFD-FB3D-6AC6D45800A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071166" y="3428713"/>
            <a:ext cx="366218" cy="386563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AE1C70B0-5615-842E-3C74-E22F6A954161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775357" y="4359306"/>
            <a:ext cx="877824" cy="523614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0C6BC289-698D-BB60-A67F-4846F2211AC4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909964" y="5301307"/>
            <a:ext cx="747453" cy="523217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7D97BAC3-9E3B-A1FE-3A1C-A72D8518AB28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802786" y="2333445"/>
            <a:ext cx="355244" cy="338328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B46A137F-6095-BB9D-FDBC-BE5369C70327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249876" y="2824220"/>
            <a:ext cx="355600" cy="355600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3FC60231-563B-F58A-EFFA-9628BD0DDD4D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4246165" y="3589994"/>
            <a:ext cx="406400" cy="39370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A5782F1D-DAD8-6B4B-5E82-F5A427B572C2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5552812" y="2524838"/>
            <a:ext cx="355600" cy="355600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054D7CFB-F50B-435E-1B87-D66271A1E31B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5557520" y="3400896"/>
            <a:ext cx="355600" cy="355600"/>
          </a:xfrm>
          <a:prstGeom prst="rect">
            <a:avLst/>
          </a:prstGeom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id="{30EAD378-DD69-5287-521C-2A90E9708595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298776" y="4451764"/>
            <a:ext cx="393700" cy="368300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66219C3F-6EDF-C327-096C-A98AFD7A68DB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5116359" y="4429339"/>
            <a:ext cx="402201" cy="402201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20D675B7-32BA-51B4-ABA2-7E950C297226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4306193" y="5116004"/>
            <a:ext cx="368300" cy="381000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id="{2A589FC7-409D-A0EC-8F61-B7A037C084EC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4311175" y="5805953"/>
            <a:ext cx="376507" cy="363524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id="{94E64D8F-1928-7703-17E5-15FAC315A352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6755268" y="2996782"/>
            <a:ext cx="355600" cy="342900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id="{13D86F7A-2088-54F1-1F6F-BAD026945C8F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7590923" y="1587356"/>
            <a:ext cx="401782" cy="457200"/>
          </a:xfrm>
          <a:prstGeom prst="rect">
            <a:avLst/>
          </a:prstGeom>
        </p:spPr>
      </p:pic>
      <p:pic>
        <p:nvPicPr>
          <p:cNvPr id="82" name="Picture 81">
            <a:extLst>
              <a:ext uri="{FF2B5EF4-FFF2-40B4-BE49-F238E27FC236}">
                <a16:creationId xmlns:a16="http://schemas.microsoft.com/office/drawing/2014/main" id="{33E1A97D-F243-3E76-7E65-658AE8C58F23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7625971" y="3013359"/>
            <a:ext cx="368300" cy="381000"/>
          </a:xfrm>
          <a:prstGeom prst="rect">
            <a:avLst/>
          </a:prstGeom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331AE615-1AF5-FF15-1008-484B151ED65F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9475746" y="3013359"/>
            <a:ext cx="393700" cy="381000"/>
          </a:xfrm>
          <a:prstGeom prst="rect">
            <a:avLst/>
          </a:prstGeom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8CE17F5A-8E74-50D4-8EEC-9BDF1D364AF6}"/>
              </a:ext>
            </a:extLst>
          </p:cNvPr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6704315" y="5263683"/>
            <a:ext cx="381000" cy="393700"/>
          </a:xfrm>
          <a:prstGeom prst="rect">
            <a:avLst/>
          </a:prstGeom>
        </p:spPr>
      </p:pic>
      <p:pic>
        <p:nvPicPr>
          <p:cNvPr id="88" name="Picture 87">
            <a:extLst>
              <a:ext uri="{FF2B5EF4-FFF2-40B4-BE49-F238E27FC236}">
                <a16:creationId xmlns:a16="http://schemas.microsoft.com/office/drawing/2014/main" id="{65122378-4C86-FED3-FAF4-81EC7E5149AD}"/>
              </a:ext>
            </a:extLst>
          </p:cNvPr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6692085" y="5927476"/>
            <a:ext cx="381000" cy="368300"/>
          </a:xfrm>
          <a:prstGeom prst="rect">
            <a:avLst/>
          </a:prstGeom>
        </p:spPr>
      </p:pic>
      <p:pic>
        <p:nvPicPr>
          <p:cNvPr id="90" name="Picture 89">
            <a:extLst>
              <a:ext uri="{FF2B5EF4-FFF2-40B4-BE49-F238E27FC236}">
                <a16:creationId xmlns:a16="http://schemas.microsoft.com/office/drawing/2014/main" id="{E05202FC-7FD9-B845-1E73-5E0C68780478}"/>
              </a:ext>
            </a:extLst>
          </p:cNvPr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7554407" y="5265426"/>
            <a:ext cx="413549" cy="428319"/>
          </a:xfrm>
          <a:prstGeom prst="rect">
            <a:avLst/>
          </a:prstGeom>
        </p:spPr>
      </p:pic>
      <p:pic>
        <p:nvPicPr>
          <p:cNvPr id="92" name="Picture 91">
            <a:extLst>
              <a:ext uri="{FF2B5EF4-FFF2-40B4-BE49-F238E27FC236}">
                <a16:creationId xmlns:a16="http://schemas.microsoft.com/office/drawing/2014/main" id="{A6CE7D3B-8F3B-1B67-4C42-AF32DFDD2A62}"/>
              </a:ext>
            </a:extLst>
          </p:cNvPr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9200019" y="5250436"/>
            <a:ext cx="355600" cy="355600"/>
          </a:xfrm>
          <a:prstGeom prst="rect">
            <a:avLst/>
          </a:prstGeom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323AFF10-15E2-3AFE-6522-507C0B8C7A90}"/>
              </a:ext>
            </a:extLst>
          </p:cNvPr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9197730" y="5935048"/>
            <a:ext cx="355600" cy="355600"/>
          </a:xfrm>
          <a:prstGeom prst="rect">
            <a:avLst/>
          </a:prstGeom>
        </p:spPr>
      </p:pic>
      <p:pic>
        <p:nvPicPr>
          <p:cNvPr id="96" name="Picture 95">
            <a:extLst>
              <a:ext uri="{FF2B5EF4-FFF2-40B4-BE49-F238E27FC236}">
                <a16:creationId xmlns:a16="http://schemas.microsoft.com/office/drawing/2014/main" id="{3FF59337-6DD1-4CE9-0B95-B99E99911E93}"/>
              </a:ext>
            </a:extLst>
          </p:cNvPr>
          <p:cNvPicPr>
            <a:picLocks noChangeAspect="1"/>
          </p:cNvPicPr>
          <p:nvPr/>
        </p:nvPicPr>
        <p:blipFill>
          <a:blip r:embed="rId35"/>
          <a:stretch>
            <a:fillRect/>
          </a:stretch>
        </p:blipFill>
        <p:spPr>
          <a:xfrm>
            <a:off x="10850700" y="2238405"/>
            <a:ext cx="622300" cy="482600"/>
          </a:xfrm>
          <a:prstGeom prst="rect">
            <a:avLst/>
          </a:prstGeom>
        </p:spPr>
      </p:pic>
      <p:pic>
        <p:nvPicPr>
          <p:cNvPr id="100" name="Picture 99">
            <a:extLst>
              <a:ext uri="{FF2B5EF4-FFF2-40B4-BE49-F238E27FC236}">
                <a16:creationId xmlns:a16="http://schemas.microsoft.com/office/drawing/2014/main" id="{082DFDD0-CE1D-7825-9AAD-B2A16482A6DC}"/>
              </a:ext>
            </a:extLst>
          </p:cNvPr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10950527" y="2931623"/>
            <a:ext cx="525713" cy="638366"/>
          </a:xfrm>
          <a:prstGeom prst="rect">
            <a:avLst/>
          </a:prstGeom>
        </p:spPr>
      </p:pic>
      <p:pic>
        <p:nvPicPr>
          <p:cNvPr id="102" name="Picture 101">
            <a:extLst>
              <a:ext uri="{FF2B5EF4-FFF2-40B4-BE49-F238E27FC236}">
                <a16:creationId xmlns:a16="http://schemas.microsoft.com/office/drawing/2014/main" id="{7120649B-1490-9AA7-F26C-8D23E5F8FDE9}"/>
              </a:ext>
            </a:extLst>
          </p:cNvPr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>
            <a:off x="10932559" y="3793304"/>
            <a:ext cx="542678" cy="542678"/>
          </a:xfrm>
          <a:prstGeom prst="rect">
            <a:avLst/>
          </a:prstGeom>
        </p:spPr>
      </p:pic>
      <p:sp>
        <p:nvSpPr>
          <p:cNvPr id="109" name="TextBox 108">
            <a:extLst>
              <a:ext uri="{FF2B5EF4-FFF2-40B4-BE49-F238E27FC236}">
                <a16:creationId xmlns:a16="http://schemas.microsoft.com/office/drawing/2014/main" id="{EA98F9F4-E53F-9307-390B-2707487E5337}"/>
              </a:ext>
            </a:extLst>
          </p:cNvPr>
          <p:cNvSpPr txBox="1"/>
          <p:nvPr/>
        </p:nvSpPr>
        <p:spPr>
          <a:xfrm>
            <a:off x="1663700" y="1258356"/>
            <a:ext cx="972819" cy="276999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database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E31D9797-ECEB-B75C-F77F-7B3A73E3248B}"/>
              </a:ext>
            </a:extLst>
          </p:cNvPr>
          <p:cNvPicPr>
            <a:picLocks noChangeAspect="1"/>
          </p:cNvPicPr>
          <p:nvPr/>
        </p:nvPicPr>
        <p:blipFill>
          <a:blip r:embed="rId38"/>
          <a:stretch>
            <a:fillRect/>
          </a:stretch>
        </p:blipFill>
        <p:spPr>
          <a:xfrm>
            <a:off x="1999678" y="880079"/>
            <a:ext cx="393700" cy="3937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53" name="AutoShape 2">
            <a:extLst>
              <a:ext uri="{FF2B5EF4-FFF2-40B4-BE49-F238E27FC236}">
                <a16:creationId xmlns:a16="http://schemas.microsoft.com/office/drawing/2014/main" id="{337E3B00-1D5C-2770-86A2-3FE910AB534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9F0753B0-8361-EE7B-6805-D002688F6014}"/>
              </a:ext>
            </a:extLst>
          </p:cNvPr>
          <p:cNvCxnSpPr>
            <a:cxnSpLocks/>
          </p:cNvCxnSpPr>
          <p:nvPr/>
        </p:nvCxnSpPr>
        <p:spPr>
          <a:xfrm>
            <a:off x="2402355" y="1108199"/>
            <a:ext cx="594845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7" name="TextBox 156">
            <a:extLst>
              <a:ext uri="{FF2B5EF4-FFF2-40B4-BE49-F238E27FC236}">
                <a16:creationId xmlns:a16="http://schemas.microsoft.com/office/drawing/2014/main" id="{61073DCC-9C96-CE5C-D4C7-1BCCF1736745}"/>
              </a:ext>
            </a:extLst>
          </p:cNvPr>
          <p:cNvSpPr txBox="1"/>
          <p:nvPr/>
        </p:nvSpPr>
        <p:spPr>
          <a:xfrm>
            <a:off x="2433319" y="1272527"/>
            <a:ext cx="1446023" cy="461665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</a:t>
            </a:r>
          </a:p>
          <a:p>
            <a:pPr algn="ctr"/>
            <a:r>
              <a:rPr 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Direct Connect</a:t>
            </a: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A6EF3648-FF08-908A-C68B-3E447CEFD88F}"/>
              </a:ext>
            </a:extLst>
          </p:cNvPr>
          <p:cNvSpPr txBox="1"/>
          <p:nvPr/>
        </p:nvSpPr>
        <p:spPr>
          <a:xfrm>
            <a:off x="452061" y="1713197"/>
            <a:ext cx="2078821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third-party sensor data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3F87F62F-94D0-AA7F-605E-39FE7739C304}"/>
              </a:ext>
            </a:extLst>
          </p:cNvPr>
          <p:cNvSpPr txBox="1"/>
          <p:nvPr/>
        </p:nvSpPr>
        <p:spPr>
          <a:xfrm>
            <a:off x="1526055" y="2238405"/>
            <a:ext cx="1105298" cy="276999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S3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0388A606-11DA-9023-AD1D-7423FDEA59DF}"/>
              </a:ext>
            </a:extLst>
          </p:cNvPr>
          <p:cNvPicPr preferRelativeResize="0">
            <a:picLocks/>
          </p:cNvPicPr>
          <p:nvPr/>
        </p:nvPicPr>
        <p:blipFill>
          <a:blip r:embed="rId39"/>
          <a:stretch>
            <a:fillRect/>
          </a:stretch>
        </p:blipFill>
        <p:spPr>
          <a:xfrm>
            <a:off x="2060672" y="1941814"/>
            <a:ext cx="365760" cy="365760"/>
          </a:xfrm>
          <a:prstGeom prst="rect">
            <a:avLst/>
          </a:prstGeom>
        </p:spPr>
      </p:pic>
      <p:sp>
        <p:nvSpPr>
          <p:cNvPr id="7" name="NumBox 8">
            <a:extLst>
              <a:ext uri="{FF2B5EF4-FFF2-40B4-BE49-F238E27FC236}">
                <a16:creationId xmlns:a16="http://schemas.microsoft.com/office/drawing/2014/main" id="{79BD8514-E193-385B-4D67-0BB329BDB036}"/>
              </a:ext>
            </a:extLst>
          </p:cNvPr>
          <p:cNvSpPr/>
          <p:nvPr/>
        </p:nvSpPr>
        <p:spPr>
          <a:xfrm>
            <a:off x="1003198" y="1969775"/>
            <a:ext cx="365760" cy="36576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6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8</a:t>
            </a:r>
          </a:p>
        </p:txBody>
      </p:sp>
      <p:cxnSp>
        <p:nvCxnSpPr>
          <p:cNvPr id="161" name="Straight Arrow Connector 160">
            <a:extLst>
              <a:ext uri="{FF2B5EF4-FFF2-40B4-BE49-F238E27FC236}">
                <a16:creationId xmlns:a16="http://schemas.microsoft.com/office/drawing/2014/main" id="{BA6C320D-1734-239C-5807-65835D116FA2}"/>
              </a:ext>
            </a:extLst>
          </p:cNvPr>
          <p:cNvCxnSpPr>
            <a:cxnSpLocks/>
          </p:cNvCxnSpPr>
          <p:nvPr/>
        </p:nvCxnSpPr>
        <p:spPr>
          <a:xfrm>
            <a:off x="2416272" y="2117125"/>
            <a:ext cx="580928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2" name="TextBox 161">
            <a:extLst>
              <a:ext uri="{FF2B5EF4-FFF2-40B4-BE49-F238E27FC236}">
                <a16:creationId xmlns:a16="http://schemas.microsoft.com/office/drawing/2014/main" id="{BC062321-655D-15B6-3641-E351C88AA9FA}"/>
              </a:ext>
            </a:extLst>
          </p:cNvPr>
          <p:cNvSpPr txBox="1"/>
          <p:nvPr/>
        </p:nvSpPr>
        <p:spPr>
          <a:xfrm>
            <a:off x="2446019" y="2338929"/>
            <a:ext cx="1446023" cy="461665"/>
          </a:xfrm>
          <a:prstGeom prst="rect">
            <a:avLst/>
          </a:prstGeom>
          <a:solidFill>
            <a:srgbClr val="FFFFFF">
              <a:alpha val="279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</a:t>
            </a:r>
          </a:p>
          <a:p>
            <a:pPr algn="ctr"/>
            <a:r>
              <a:rPr 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PrivateLink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AD955B04-CBE3-A107-6F36-7BE7A8B7203A}"/>
              </a:ext>
            </a:extLst>
          </p:cNvPr>
          <p:cNvSpPr txBox="1"/>
          <p:nvPr/>
        </p:nvSpPr>
        <p:spPr>
          <a:xfrm>
            <a:off x="37195" y="3136901"/>
            <a:ext cx="979488" cy="461665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third-party sensors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1098C989-8A2A-B13F-68F6-04F4CDC522EA}"/>
              </a:ext>
            </a:extLst>
          </p:cNvPr>
          <p:cNvSpPr txBox="1"/>
          <p:nvPr/>
        </p:nvSpPr>
        <p:spPr>
          <a:xfrm>
            <a:off x="138684" y="4012178"/>
            <a:ext cx="699516" cy="276999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drones</a:t>
            </a:r>
          </a:p>
        </p:txBody>
      </p:sp>
      <p:cxnSp>
        <p:nvCxnSpPr>
          <p:cNvPr id="168" name="Straight Arrow Connector 167">
            <a:extLst>
              <a:ext uri="{FF2B5EF4-FFF2-40B4-BE49-F238E27FC236}">
                <a16:creationId xmlns:a16="http://schemas.microsoft.com/office/drawing/2014/main" id="{36BAA9B0-AD9F-0982-E61D-84FC8A1101BC}"/>
              </a:ext>
            </a:extLst>
          </p:cNvPr>
          <p:cNvCxnSpPr>
            <a:cxnSpLocks/>
          </p:cNvCxnSpPr>
          <p:nvPr/>
        </p:nvCxnSpPr>
        <p:spPr>
          <a:xfrm flipH="1">
            <a:off x="956112" y="3811349"/>
            <a:ext cx="583443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TextBox 170">
            <a:extLst>
              <a:ext uri="{FF2B5EF4-FFF2-40B4-BE49-F238E27FC236}">
                <a16:creationId xmlns:a16="http://schemas.microsoft.com/office/drawing/2014/main" id="{18A749DE-6517-4780-F0E5-821C5FC88DC6}"/>
              </a:ext>
            </a:extLst>
          </p:cNvPr>
          <p:cNvSpPr txBox="1"/>
          <p:nvPr/>
        </p:nvSpPr>
        <p:spPr>
          <a:xfrm>
            <a:off x="24098" y="4838959"/>
            <a:ext cx="979488" cy="600164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cameras with FreeRTOS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6BCFBB4B-33A8-8CE3-D0BB-D98B4168910D}"/>
              </a:ext>
            </a:extLst>
          </p:cNvPr>
          <p:cNvSpPr txBox="1"/>
          <p:nvPr/>
        </p:nvSpPr>
        <p:spPr>
          <a:xfrm>
            <a:off x="37195" y="5855300"/>
            <a:ext cx="979488" cy="430887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FreeRTOS sensors</a:t>
            </a:r>
          </a:p>
        </p:txBody>
      </p:sp>
      <p:cxnSp>
        <p:nvCxnSpPr>
          <p:cNvPr id="176" name="Straight Arrow Connector 175">
            <a:extLst>
              <a:ext uri="{FF2B5EF4-FFF2-40B4-BE49-F238E27FC236}">
                <a16:creationId xmlns:a16="http://schemas.microsoft.com/office/drawing/2014/main" id="{4DFD06EF-DFB6-0F13-39BB-C4C3D33C3037}"/>
              </a:ext>
            </a:extLst>
          </p:cNvPr>
          <p:cNvCxnSpPr>
            <a:cxnSpLocks/>
          </p:cNvCxnSpPr>
          <p:nvPr/>
        </p:nvCxnSpPr>
        <p:spPr>
          <a:xfrm flipH="1">
            <a:off x="942612" y="5598731"/>
            <a:ext cx="583443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TextBox 176">
            <a:extLst>
              <a:ext uri="{FF2B5EF4-FFF2-40B4-BE49-F238E27FC236}">
                <a16:creationId xmlns:a16="http://schemas.microsoft.com/office/drawing/2014/main" id="{E8EEE6AA-1DBC-7E08-75A6-BA6E8291AE53}"/>
              </a:ext>
            </a:extLst>
          </p:cNvPr>
          <p:cNvSpPr txBox="1"/>
          <p:nvPr/>
        </p:nvSpPr>
        <p:spPr>
          <a:xfrm>
            <a:off x="1851184" y="2744474"/>
            <a:ext cx="1446023" cy="523220"/>
          </a:xfrm>
          <a:prstGeom prst="rect">
            <a:avLst/>
          </a:prstGeom>
          <a:solidFill>
            <a:srgbClr val="FFFFFF">
              <a:alpha val="279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6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IoT </a:t>
            </a:r>
          </a:p>
          <a:p>
            <a:r>
              <a:rPr lang="en-US" sz="1400" dirty="0">
                <a:solidFill>
                  <a:schemeClr val="accent6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Greengrass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0EA44DE6-0FF4-60D4-A393-D270D4771D02}"/>
              </a:ext>
            </a:extLst>
          </p:cNvPr>
          <p:cNvSpPr txBox="1"/>
          <p:nvPr/>
        </p:nvSpPr>
        <p:spPr>
          <a:xfrm>
            <a:off x="1790870" y="3847943"/>
            <a:ext cx="979488" cy="430887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IoT Greengrass</a:t>
            </a: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CA06BD03-C4E9-3D2D-8E9E-1825F339E60C}"/>
              </a:ext>
            </a:extLst>
          </p:cNvPr>
          <p:cNvSpPr txBox="1"/>
          <p:nvPr/>
        </p:nvSpPr>
        <p:spPr>
          <a:xfrm>
            <a:off x="1406278" y="4896816"/>
            <a:ext cx="1619820" cy="430887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SageMaker model</a:t>
            </a:r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9EE04878-C985-3407-A22D-4ACC7C1E9BB0}"/>
              </a:ext>
            </a:extLst>
          </p:cNvPr>
          <p:cNvSpPr txBox="1"/>
          <p:nvPr/>
        </p:nvSpPr>
        <p:spPr>
          <a:xfrm>
            <a:off x="1426464" y="5804541"/>
            <a:ext cx="1748536" cy="430887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Lambda </a:t>
            </a:r>
          </a:p>
          <a:p>
            <a:pPr algn="ctr"/>
            <a:r>
              <a:rPr 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(protocol conversion)</a:t>
            </a:r>
          </a:p>
        </p:txBody>
      </p:sp>
      <p:cxnSp>
        <p:nvCxnSpPr>
          <p:cNvPr id="183" name="Straight Connector 182">
            <a:extLst>
              <a:ext uri="{FF2B5EF4-FFF2-40B4-BE49-F238E27FC236}">
                <a16:creationId xmlns:a16="http://schemas.microsoft.com/office/drawing/2014/main" id="{C7C77184-6223-27F2-A4B1-B8D3DCAFC226}"/>
              </a:ext>
            </a:extLst>
          </p:cNvPr>
          <p:cNvCxnSpPr>
            <a:cxnSpLocks/>
            <a:stCxn id="35" idx="3"/>
          </p:cNvCxnSpPr>
          <p:nvPr/>
        </p:nvCxnSpPr>
        <p:spPr>
          <a:xfrm>
            <a:off x="3366024" y="1100048"/>
            <a:ext cx="3494034" cy="3010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Connector 183">
            <a:extLst>
              <a:ext uri="{FF2B5EF4-FFF2-40B4-BE49-F238E27FC236}">
                <a16:creationId xmlns:a16="http://schemas.microsoft.com/office/drawing/2014/main" id="{3ED9CEBA-31EF-2AC6-AD78-34EC7B5845EA}"/>
              </a:ext>
            </a:extLst>
          </p:cNvPr>
          <p:cNvCxnSpPr>
            <a:cxnSpLocks/>
            <a:stCxn id="41" idx="3"/>
          </p:cNvCxnSpPr>
          <p:nvPr/>
        </p:nvCxnSpPr>
        <p:spPr>
          <a:xfrm>
            <a:off x="3364486" y="2127229"/>
            <a:ext cx="3508414" cy="185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TextBox 184">
            <a:extLst>
              <a:ext uri="{FF2B5EF4-FFF2-40B4-BE49-F238E27FC236}">
                <a16:creationId xmlns:a16="http://schemas.microsoft.com/office/drawing/2014/main" id="{88E12923-C67A-D089-FD0C-BD55B3A05AD4}"/>
              </a:ext>
            </a:extLst>
          </p:cNvPr>
          <p:cNvSpPr txBox="1"/>
          <p:nvPr/>
        </p:nvSpPr>
        <p:spPr>
          <a:xfrm>
            <a:off x="4039652" y="749361"/>
            <a:ext cx="1446023" cy="307777"/>
          </a:xfrm>
          <a:prstGeom prst="rect">
            <a:avLst/>
          </a:prstGeom>
          <a:solidFill>
            <a:srgbClr val="FFFFFF">
              <a:alpha val="279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Cloud</a:t>
            </a:r>
          </a:p>
        </p:txBody>
      </p:sp>
      <p:cxnSp>
        <p:nvCxnSpPr>
          <p:cNvPr id="187" name="Straight Arrow Connector 186">
            <a:extLst>
              <a:ext uri="{FF2B5EF4-FFF2-40B4-BE49-F238E27FC236}">
                <a16:creationId xmlns:a16="http://schemas.microsoft.com/office/drawing/2014/main" id="{66AE8991-1CAB-C365-58CC-4ED6280A4BC7}"/>
              </a:ext>
            </a:extLst>
          </p:cNvPr>
          <p:cNvCxnSpPr>
            <a:cxnSpLocks/>
          </p:cNvCxnSpPr>
          <p:nvPr/>
        </p:nvCxnSpPr>
        <p:spPr>
          <a:xfrm>
            <a:off x="6877624" y="771867"/>
            <a:ext cx="19609" cy="222333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>
            <a:extLst>
              <a:ext uri="{FF2B5EF4-FFF2-40B4-BE49-F238E27FC236}">
                <a16:creationId xmlns:a16="http://schemas.microsoft.com/office/drawing/2014/main" id="{790B2502-6491-3255-0B04-351DEF5A6BF9}"/>
              </a:ext>
            </a:extLst>
          </p:cNvPr>
          <p:cNvCxnSpPr>
            <a:cxnSpLocks/>
          </p:cNvCxnSpPr>
          <p:nvPr/>
        </p:nvCxnSpPr>
        <p:spPr>
          <a:xfrm flipV="1">
            <a:off x="3706008" y="783847"/>
            <a:ext cx="0" cy="33716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Connector 190">
            <a:extLst>
              <a:ext uri="{FF2B5EF4-FFF2-40B4-BE49-F238E27FC236}">
                <a16:creationId xmlns:a16="http://schemas.microsoft.com/office/drawing/2014/main" id="{A30C6AD6-A81D-11E6-8614-516C7F15FFF7}"/>
              </a:ext>
            </a:extLst>
          </p:cNvPr>
          <p:cNvCxnSpPr>
            <a:cxnSpLocks/>
          </p:cNvCxnSpPr>
          <p:nvPr/>
        </p:nvCxnSpPr>
        <p:spPr>
          <a:xfrm flipV="1">
            <a:off x="3708045" y="745886"/>
            <a:ext cx="6694170" cy="1168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Straight Connector 194">
            <a:extLst>
              <a:ext uri="{FF2B5EF4-FFF2-40B4-BE49-F238E27FC236}">
                <a16:creationId xmlns:a16="http://schemas.microsoft.com/office/drawing/2014/main" id="{835F6435-84C7-8070-652A-3652FE04EB27}"/>
              </a:ext>
            </a:extLst>
          </p:cNvPr>
          <p:cNvCxnSpPr>
            <a:cxnSpLocks/>
          </p:cNvCxnSpPr>
          <p:nvPr/>
        </p:nvCxnSpPr>
        <p:spPr>
          <a:xfrm>
            <a:off x="10404043" y="743011"/>
            <a:ext cx="0" cy="581789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Connector 197">
            <a:extLst>
              <a:ext uri="{FF2B5EF4-FFF2-40B4-BE49-F238E27FC236}">
                <a16:creationId xmlns:a16="http://schemas.microsoft.com/office/drawing/2014/main" id="{30D32121-7A23-495F-6398-44E001F1ECDD}"/>
              </a:ext>
            </a:extLst>
          </p:cNvPr>
          <p:cNvCxnSpPr>
            <a:cxnSpLocks/>
          </p:cNvCxnSpPr>
          <p:nvPr/>
        </p:nvCxnSpPr>
        <p:spPr>
          <a:xfrm flipV="1">
            <a:off x="3733292" y="6559303"/>
            <a:ext cx="6668923" cy="1031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Connector 198">
            <a:extLst>
              <a:ext uri="{FF2B5EF4-FFF2-40B4-BE49-F238E27FC236}">
                <a16:creationId xmlns:a16="http://schemas.microsoft.com/office/drawing/2014/main" id="{B753485F-6B68-8103-E34A-465F693952B8}"/>
              </a:ext>
            </a:extLst>
          </p:cNvPr>
          <p:cNvCxnSpPr>
            <a:cxnSpLocks/>
          </p:cNvCxnSpPr>
          <p:nvPr/>
        </p:nvCxnSpPr>
        <p:spPr>
          <a:xfrm>
            <a:off x="3707103" y="762061"/>
            <a:ext cx="23772" cy="580755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9" name="TextBox 208">
            <a:extLst>
              <a:ext uri="{FF2B5EF4-FFF2-40B4-BE49-F238E27FC236}">
                <a16:creationId xmlns:a16="http://schemas.microsoft.com/office/drawing/2014/main" id="{6E6D4ABB-7AE3-B4FA-560E-C20E6587C759}"/>
              </a:ext>
            </a:extLst>
          </p:cNvPr>
          <p:cNvSpPr txBox="1"/>
          <p:nvPr/>
        </p:nvSpPr>
        <p:spPr>
          <a:xfrm>
            <a:off x="3741567" y="1154298"/>
            <a:ext cx="2966090" cy="26161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integrate existing on-premises data</a:t>
            </a:r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E0E76F2B-65A8-6589-7C19-64B2EC748635}"/>
              </a:ext>
            </a:extLst>
          </p:cNvPr>
          <p:cNvSpPr txBox="1"/>
          <p:nvPr/>
        </p:nvSpPr>
        <p:spPr>
          <a:xfrm>
            <a:off x="3990154" y="2109074"/>
            <a:ext cx="2575779" cy="261610"/>
          </a:xfrm>
          <a:prstGeom prst="rect">
            <a:avLst/>
          </a:prstGeom>
          <a:solidFill>
            <a:srgbClr val="FFFFFF">
              <a:alpha val="1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utilize private connections</a:t>
            </a:r>
          </a:p>
        </p:txBody>
      </p:sp>
      <p:sp>
        <p:nvSpPr>
          <p:cNvPr id="214" name="TextBox 213">
            <a:extLst>
              <a:ext uri="{FF2B5EF4-FFF2-40B4-BE49-F238E27FC236}">
                <a16:creationId xmlns:a16="http://schemas.microsoft.com/office/drawing/2014/main" id="{8E0B07EB-A9DA-03E8-6D24-78161A9997F6}"/>
              </a:ext>
            </a:extLst>
          </p:cNvPr>
          <p:cNvSpPr txBox="1"/>
          <p:nvPr/>
        </p:nvSpPr>
        <p:spPr>
          <a:xfrm>
            <a:off x="2730069" y="3693904"/>
            <a:ext cx="1253238" cy="461665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enable ML</a:t>
            </a:r>
          </a:p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and </a:t>
            </a:r>
          </a:p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edge inference</a:t>
            </a:r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844F58D6-C73D-BE80-4159-8A3A65DC95A8}"/>
              </a:ext>
            </a:extLst>
          </p:cNvPr>
          <p:cNvSpPr txBox="1"/>
          <p:nvPr/>
        </p:nvSpPr>
        <p:spPr>
          <a:xfrm>
            <a:off x="4124261" y="2300287"/>
            <a:ext cx="1446023" cy="523220"/>
          </a:xfrm>
          <a:prstGeom prst="rect">
            <a:avLst/>
          </a:prstGeom>
          <a:solidFill>
            <a:srgbClr val="FFFFFF">
              <a:alpha val="279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6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IoT </a:t>
            </a:r>
          </a:p>
          <a:p>
            <a:r>
              <a:rPr lang="en-US" sz="1400" dirty="0">
                <a:solidFill>
                  <a:schemeClr val="accent6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Core</a:t>
            </a: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18ECD026-3552-7F15-D6B1-ED8C57FCD991}"/>
              </a:ext>
            </a:extLst>
          </p:cNvPr>
          <p:cNvSpPr txBox="1"/>
          <p:nvPr/>
        </p:nvSpPr>
        <p:spPr>
          <a:xfrm>
            <a:off x="3799971" y="3200600"/>
            <a:ext cx="1291783" cy="430887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IoT </a:t>
            </a:r>
          </a:p>
          <a:p>
            <a:pPr algn="ctr"/>
            <a:r>
              <a:rPr 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Device Defender</a:t>
            </a:r>
          </a:p>
        </p:txBody>
      </p:sp>
      <p:sp>
        <p:nvSpPr>
          <p:cNvPr id="218" name="TextBox 217">
            <a:extLst>
              <a:ext uri="{FF2B5EF4-FFF2-40B4-BE49-F238E27FC236}">
                <a16:creationId xmlns:a16="http://schemas.microsoft.com/office/drawing/2014/main" id="{01E0622C-8E02-9972-9D51-D2FA33597B2A}"/>
              </a:ext>
            </a:extLst>
          </p:cNvPr>
          <p:cNvSpPr txBox="1"/>
          <p:nvPr/>
        </p:nvSpPr>
        <p:spPr>
          <a:xfrm>
            <a:off x="3687609" y="4000577"/>
            <a:ext cx="1602734" cy="430887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IoT </a:t>
            </a:r>
          </a:p>
          <a:p>
            <a:pPr algn="ctr"/>
            <a:r>
              <a:rPr 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Device Management</a:t>
            </a:r>
          </a:p>
        </p:txBody>
      </p:sp>
      <p:cxnSp>
        <p:nvCxnSpPr>
          <p:cNvPr id="219" name="Straight Arrow Connector 218">
            <a:extLst>
              <a:ext uri="{FF2B5EF4-FFF2-40B4-BE49-F238E27FC236}">
                <a16:creationId xmlns:a16="http://schemas.microsoft.com/office/drawing/2014/main" id="{4BC77AD3-7C39-ED50-43E2-E65022470032}"/>
              </a:ext>
            </a:extLst>
          </p:cNvPr>
          <p:cNvCxnSpPr>
            <a:cxnSpLocks/>
          </p:cNvCxnSpPr>
          <p:nvPr/>
        </p:nvCxnSpPr>
        <p:spPr>
          <a:xfrm>
            <a:off x="5179484" y="3581400"/>
            <a:ext cx="37803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1" name="TextBox 220">
            <a:extLst>
              <a:ext uri="{FF2B5EF4-FFF2-40B4-BE49-F238E27FC236}">
                <a16:creationId xmlns:a16="http://schemas.microsoft.com/office/drawing/2014/main" id="{C9D9F0D9-94C1-F051-1AD3-27D89D94AA49}"/>
              </a:ext>
            </a:extLst>
          </p:cNvPr>
          <p:cNvSpPr txBox="1"/>
          <p:nvPr/>
        </p:nvSpPr>
        <p:spPr>
          <a:xfrm>
            <a:off x="5143831" y="3736152"/>
            <a:ext cx="1105298" cy="261610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Lambda</a:t>
            </a:r>
          </a:p>
        </p:txBody>
      </p:sp>
      <p:cxnSp>
        <p:nvCxnSpPr>
          <p:cNvPr id="222" name="Straight Arrow Connector 221">
            <a:extLst>
              <a:ext uri="{FF2B5EF4-FFF2-40B4-BE49-F238E27FC236}">
                <a16:creationId xmlns:a16="http://schemas.microsoft.com/office/drawing/2014/main" id="{60FFC16B-3364-BB6B-3BAF-A0E389B60B5C}"/>
              </a:ext>
            </a:extLst>
          </p:cNvPr>
          <p:cNvCxnSpPr>
            <a:cxnSpLocks/>
          </p:cNvCxnSpPr>
          <p:nvPr/>
        </p:nvCxnSpPr>
        <p:spPr>
          <a:xfrm flipH="1" flipV="1">
            <a:off x="5718941" y="3072160"/>
            <a:ext cx="6614" cy="29018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5" name="TextBox 224">
            <a:extLst>
              <a:ext uri="{FF2B5EF4-FFF2-40B4-BE49-F238E27FC236}">
                <a16:creationId xmlns:a16="http://schemas.microsoft.com/office/drawing/2014/main" id="{DB78FE39-916A-703F-E4A9-EE9797D3F43D}"/>
              </a:ext>
            </a:extLst>
          </p:cNvPr>
          <p:cNvSpPr txBox="1"/>
          <p:nvPr/>
        </p:nvSpPr>
        <p:spPr>
          <a:xfrm>
            <a:off x="5089896" y="2858410"/>
            <a:ext cx="1357577" cy="261610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Hub</a:t>
            </a: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43E08714-8EFF-BF68-2760-8F943E053A38}"/>
              </a:ext>
            </a:extLst>
          </p:cNvPr>
          <p:cNvSpPr txBox="1"/>
          <p:nvPr/>
        </p:nvSpPr>
        <p:spPr>
          <a:xfrm>
            <a:off x="3929035" y="4813904"/>
            <a:ext cx="1105298" cy="338554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</a:t>
            </a:r>
          </a:p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SageMaker</a:t>
            </a: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2E57FD11-4549-BC81-7DCF-CC1F3C001824}"/>
              </a:ext>
            </a:extLst>
          </p:cNvPr>
          <p:cNvSpPr txBox="1"/>
          <p:nvPr/>
        </p:nvSpPr>
        <p:spPr>
          <a:xfrm>
            <a:off x="3920141" y="5499676"/>
            <a:ext cx="1105298" cy="338554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Kinesis Video Streams</a:t>
            </a: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08D03F7F-0E85-134D-0624-E78A7B87F5EA}"/>
              </a:ext>
            </a:extLst>
          </p:cNvPr>
          <p:cNvSpPr txBox="1"/>
          <p:nvPr/>
        </p:nvSpPr>
        <p:spPr>
          <a:xfrm>
            <a:off x="3942842" y="6134282"/>
            <a:ext cx="1105298" cy="338554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Kinesis Data Streams</a:t>
            </a:r>
          </a:p>
        </p:txBody>
      </p:sp>
      <p:cxnSp>
        <p:nvCxnSpPr>
          <p:cNvPr id="243" name="Straight Arrow Connector 242">
            <a:extLst>
              <a:ext uri="{FF2B5EF4-FFF2-40B4-BE49-F238E27FC236}">
                <a16:creationId xmlns:a16="http://schemas.microsoft.com/office/drawing/2014/main" id="{3DC0A8C7-33A1-20FB-979D-75EE32257B3C}"/>
              </a:ext>
            </a:extLst>
          </p:cNvPr>
          <p:cNvCxnSpPr/>
          <p:nvPr/>
        </p:nvCxnSpPr>
        <p:spPr>
          <a:xfrm>
            <a:off x="2995784" y="5944200"/>
            <a:ext cx="1302992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Straight Arrow Connector 248">
            <a:extLst>
              <a:ext uri="{FF2B5EF4-FFF2-40B4-BE49-F238E27FC236}">
                <a16:creationId xmlns:a16="http://schemas.microsoft.com/office/drawing/2014/main" id="{0F56AAE7-D48E-FC93-8D3C-12DC924FB772}"/>
              </a:ext>
            </a:extLst>
          </p:cNvPr>
          <p:cNvCxnSpPr>
            <a:cxnSpLocks/>
          </p:cNvCxnSpPr>
          <p:nvPr/>
        </p:nvCxnSpPr>
        <p:spPr>
          <a:xfrm>
            <a:off x="2995784" y="4627470"/>
            <a:ext cx="1277291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Straight Arrow Connector 250">
            <a:extLst>
              <a:ext uri="{FF2B5EF4-FFF2-40B4-BE49-F238E27FC236}">
                <a16:creationId xmlns:a16="http://schemas.microsoft.com/office/drawing/2014/main" id="{01737D31-23DF-8CCC-FB6D-204E72CF919C}"/>
              </a:ext>
            </a:extLst>
          </p:cNvPr>
          <p:cNvCxnSpPr>
            <a:cxnSpLocks/>
          </p:cNvCxnSpPr>
          <p:nvPr/>
        </p:nvCxnSpPr>
        <p:spPr>
          <a:xfrm>
            <a:off x="2995784" y="5249557"/>
            <a:ext cx="1301181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" name="TextBox 255">
            <a:extLst>
              <a:ext uri="{FF2B5EF4-FFF2-40B4-BE49-F238E27FC236}">
                <a16:creationId xmlns:a16="http://schemas.microsoft.com/office/drawing/2014/main" id="{232DFECB-7ED4-8AF5-FCF5-B5698FDE437F}"/>
              </a:ext>
            </a:extLst>
          </p:cNvPr>
          <p:cNvSpPr txBox="1"/>
          <p:nvPr/>
        </p:nvSpPr>
        <p:spPr>
          <a:xfrm>
            <a:off x="4740344" y="4823139"/>
            <a:ext cx="1105298" cy="461665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</a:t>
            </a:r>
          </a:p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SageMaker </a:t>
            </a:r>
          </a:p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Ground Truth</a:t>
            </a:r>
          </a:p>
        </p:txBody>
      </p:sp>
      <p:cxnSp>
        <p:nvCxnSpPr>
          <p:cNvPr id="258" name="Straight Arrow Connector 257">
            <a:extLst>
              <a:ext uri="{FF2B5EF4-FFF2-40B4-BE49-F238E27FC236}">
                <a16:creationId xmlns:a16="http://schemas.microsoft.com/office/drawing/2014/main" id="{2B55B236-AE82-56A2-6F37-B18A96902473}"/>
              </a:ext>
            </a:extLst>
          </p:cNvPr>
          <p:cNvCxnSpPr>
            <a:cxnSpLocks/>
          </p:cNvCxnSpPr>
          <p:nvPr/>
        </p:nvCxnSpPr>
        <p:spPr>
          <a:xfrm>
            <a:off x="4692476" y="4635914"/>
            <a:ext cx="361997" cy="6301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A72A6629-70EC-542F-289F-AFCB12D68873}"/>
              </a:ext>
            </a:extLst>
          </p:cNvPr>
          <p:cNvCxnSpPr>
            <a:cxnSpLocks/>
          </p:cNvCxnSpPr>
          <p:nvPr/>
        </p:nvCxnSpPr>
        <p:spPr>
          <a:xfrm>
            <a:off x="4687682" y="5959139"/>
            <a:ext cx="131577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3" name="Straight Connector 262">
            <a:extLst>
              <a:ext uri="{FF2B5EF4-FFF2-40B4-BE49-F238E27FC236}">
                <a16:creationId xmlns:a16="http://schemas.microsoft.com/office/drawing/2014/main" id="{DAEE407E-3740-9489-51E4-C1BD1C3C95C2}"/>
              </a:ext>
            </a:extLst>
          </p:cNvPr>
          <p:cNvCxnSpPr>
            <a:cxnSpLocks/>
          </p:cNvCxnSpPr>
          <p:nvPr/>
        </p:nvCxnSpPr>
        <p:spPr>
          <a:xfrm flipV="1">
            <a:off x="4661191" y="5227291"/>
            <a:ext cx="2271877" cy="1158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" name="TextBox 275">
            <a:extLst>
              <a:ext uri="{FF2B5EF4-FFF2-40B4-BE49-F238E27FC236}">
                <a16:creationId xmlns:a16="http://schemas.microsoft.com/office/drawing/2014/main" id="{5ABF888B-FF88-DC71-C39E-1139C44465BA}"/>
              </a:ext>
            </a:extLst>
          </p:cNvPr>
          <p:cNvSpPr txBox="1"/>
          <p:nvPr/>
        </p:nvSpPr>
        <p:spPr>
          <a:xfrm>
            <a:off x="4608188" y="5399450"/>
            <a:ext cx="1696252" cy="600164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streaming </a:t>
            </a:r>
          </a:p>
          <a:p>
            <a:pPr algn="ctr"/>
            <a:r>
              <a:rPr 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 acquisition </a:t>
            </a:r>
          </a:p>
          <a:p>
            <a:pPr algn="ctr"/>
            <a:r>
              <a:rPr 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and analytics</a:t>
            </a:r>
          </a:p>
        </p:txBody>
      </p:sp>
      <p:cxnSp>
        <p:nvCxnSpPr>
          <p:cNvPr id="11" name="Elbow Connector 10">
            <a:extLst>
              <a:ext uri="{FF2B5EF4-FFF2-40B4-BE49-F238E27FC236}">
                <a16:creationId xmlns:a16="http://schemas.microsoft.com/office/drawing/2014/main" id="{DAFD8DB7-BAD6-7D4E-1568-671F6EFBE14C}"/>
              </a:ext>
            </a:extLst>
          </p:cNvPr>
          <p:cNvCxnSpPr>
            <a:cxnSpLocks/>
            <a:stCxn id="71" idx="3"/>
            <a:endCxn id="78" idx="1"/>
          </p:cNvCxnSpPr>
          <p:nvPr/>
        </p:nvCxnSpPr>
        <p:spPr>
          <a:xfrm flipV="1">
            <a:off x="5518560" y="3168232"/>
            <a:ext cx="1236708" cy="1462208"/>
          </a:xfrm>
          <a:prstGeom prst="bentConnector3">
            <a:avLst>
              <a:gd name="adj1" fmla="val 50000"/>
            </a:avLst>
          </a:prstGeom>
          <a:ln w="127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1EBA776-D831-56F7-6915-F6D9845EE42B}"/>
              </a:ext>
            </a:extLst>
          </p:cNvPr>
          <p:cNvCxnSpPr>
            <a:cxnSpLocks/>
          </p:cNvCxnSpPr>
          <p:nvPr/>
        </p:nvCxnSpPr>
        <p:spPr>
          <a:xfrm flipH="1">
            <a:off x="5986959" y="5448006"/>
            <a:ext cx="6132" cy="60156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0BD72719-FAAD-59D4-A008-11004F067CD1}"/>
              </a:ext>
            </a:extLst>
          </p:cNvPr>
          <p:cNvCxnSpPr>
            <a:cxnSpLocks/>
          </p:cNvCxnSpPr>
          <p:nvPr/>
        </p:nvCxnSpPr>
        <p:spPr>
          <a:xfrm>
            <a:off x="5986959" y="5446245"/>
            <a:ext cx="71735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4FF63F9F-C1B8-664E-037B-CA101EB9D0E7}"/>
              </a:ext>
            </a:extLst>
          </p:cNvPr>
          <p:cNvCxnSpPr>
            <a:cxnSpLocks/>
          </p:cNvCxnSpPr>
          <p:nvPr/>
        </p:nvCxnSpPr>
        <p:spPr>
          <a:xfrm flipV="1">
            <a:off x="5986959" y="6025898"/>
            <a:ext cx="705126" cy="5383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6026843E-9127-C2A5-039D-16380E4F4A54}"/>
              </a:ext>
            </a:extLst>
          </p:cNvPr>
          <p:cNvSpPr txBox="1"/>
          <p:nvPr/>
        </p:nvSpPr>
        <p:spPr>
          <a:xfrm>
            <a:off x="6322180" y="5627275"/>
            <a:ext cx="1105298" cy="338554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Kinesis Data Firehose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9B8BF85-1B0E-BDF9-6776-A233BE901739}"/>
              </a:ext>
            </a:extLst>
          </p:cNvPr>
          <p:cNvSpPr txBox="1"/>
          <p:nvPr/>
        </p:nvSpPr>
        <p:spPr>
          <a:xfrm>
            <a:off x="6341544" y="6258589"/>
            <a:ext cx="1105298" cy="338554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Kinesis Data Analytics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F60C4A4-B6E4-6F61-E7F3-F96F59C3A05B}"/>
              </a:ext>
            </a:extLst>
          </p:cNvPr>
          <p:cNvSpPr txBox="1"/>
          <p:nvPr/>
        </p:nvSpPr>
        <p:spPr>
          <a:xfrm>
            <a:off x="7217990" y="5651653"/>
            <a:ext cx="1105298" cy="215444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OpenSearch</a:t>
            </a:r>
          </a:p>
        </p:txBody>
      </p:sp>
      <p:sp>
        <p:nvSpPr>
          <p:cNvPr id="79" name="NumBoxInside 10">
            <a:extLst>
              <a:ext uri="{FF2B5EF4-FFF2-40B4-BE49-F238E27FC236}">
                <a16:creationId xmlns:a16="http://schemas.microsoft.com/office/drawing/2014/main" id="{4DA1F405-B100-4939-A0D6-7A95834915EA}"/>
              </a:ext>
            </a:extLst>
          </p:cNvPr>
          <p:cNvSpPr/>
          <p:nvPr/>
        </p:nvSpPr>
        <p:spPr>
          <a:xfrm>
            <a:off x="7645814" y="1040960"/>
            <a:ext cx="365760" cy="36576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2860" rIns="22860" rtlCol="0" anchor="ctr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11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0CFA216-9F63-D3CB-E768-B285359222F6}"/>
              </a:ext>
            </a:extLst>
          </p:cNvPr>
          <p:cNvSpPr txBox="1"/>
          <p:nvPr/>
        </p:nvSpPr>
        <p:spPr>
          <a:xfrm>
            <a:off x="7224206" y="2160827"/>
            <a:ext cx="1105298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</a:t>
            </a:r>
          </a:p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Glue Data Catalog</a:t>
            </a:r>
          </a:p>
        </p:txBody>
      </p: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740D95D7-FE6F-BDC8-0E8E-F564A4EB2CC6}"/>
              </a:ext>
            </a:extLst>
          </p:cNvPr>
          <p:cNvCxnSpPr>
            <a:cxnSpLocks/>
          </p:cNvCxnSpPr>
          <p:nvPr/>
        </p:nvCxnSpPr>
        <p:spPr>
          <a:xfrm flipV="1">
            <a:off x="6956246" y="3296178"/>
            <a:ext cx="0" cy="197447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416092E3-E139-D9AC-C024-CADA3CA87AF1}"/>
              </a:ext>
            </a:extLst>
          </p:cNvPr>
          <p:cNvSpPr txBox="1"/>
          <p:nvPr/>
        </p:nvSpPr>
        <p:spPr>
          <a:xfrm>
            <a:off x="6541875" y="3464131"/>
            <a:ext cx="85737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</a:t>
            </a:r>
          </a:p>
          <a:p>
            <a:pPr algn="ctr"/>
            <a:r>
              <a:rPr 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S3</a:t>
            </a:r>
          </a:p>
        </p:txBody>
      </p:sp>
      <p:sp>
        <p:nvSpPr>
          <p:cNvPr id="22" name="NumBoxInside 10">
            <a:extLst>
              <a:ext uri="{FF2B5EF4-FFF2-40B4-BE49-F238E27FC236}">
                <a16:creationId xmlns:a16="http://schemas.microsoft.com/office/drawing/2014/main" id="{6D67A0E3-2167-71F7-C966-06DD17B3B58C}"/>
              </a:ext>
            </a:extLst>
          </p:cNvPr>
          <p:cNvSpPr/>
          <p:nvPr/>
        </p:nvSpPr>
        <p:spPr>
          <a:xfrm>
            <a:off x="6222267" y="3613750"/>
            <a:ext cx="365760" cy="36576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2860" rIns="22860" rtlCol="0" anchor="ctr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10</a:t>
            </a:r>
          </a:p>
        </p:txBody>
      </p:sp>
      <p:cxnSp>
        <p:nvCxnSpPr>
          <p:cNvPr id="105" name="Straight Arrow Connector 104">
            <a:extLst>
              <a:ext uri="{FF2B5EF4-FFF2-40B4-BE49-F238E27FC236}">
                <a16:creationId xmlns:a16="http://schemas.microsoft.com/office/drawing/2014/main" id="{60525F4F-4B3E-DA77-AFB6-F634DF79129C}"/>
              </a:ext>
            </a:extLst>
          </p:cNvPr>
          <p:cNvCxnSpPr>
            <a:cxnSpLocks/>
          </p:cNvCxnSpPr>
          <p:nvPr/>
        </p:nvCxnSpPr>
        <p:spPr>
          <a:xfrm>
            <a:off x="7095614" y="5471834"/>
            <a:ext cx="49051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FE410150-0575-61D6-3881-26D18188BC11}"/>
              </a:ext>
            </a:extLst>
          </p:cNvPr>
          <p:cNvCxnSpPr>
            <a:cxnSpLocks/>
          </p:cNvCxnSpPr>
          <p:nvPr/>
        </p:nvCxnSpPr>
        <p:spPr>
          <a:xfrm flipV="1">
            <a:off x="7067753" y="6034266"/>
            <a:ext cx="1453445" cy="3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BF98A656-49F4-7885-B100-4E1DEEA63B73}"/>
              </a:ext>
            </a:extLst>
          </p:cNvPr>
          <p:cNvCxnSpPr>
            <a:cxnSpLocks/>
          </p:cNvCxnSpPr>
          <p:nvPr/>
        </p:nvCxnSpPr>
        <p:spPr>
          <a:xfrm>
            <a:off x="8511185" y="5515446"/>
            <a:ext cx="1627" cy="66933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7CFD7B6F-DB7E-00B4-D669-4041AB88F8F8}"/>
              </a:ext>
            </a:extLst>
          </p:cNvPr>
          <p:cNvCxnSpPr>
            <a:cxnSpLocks/>
          </p:cNvCxnSpPr>
          <p:nvPr/>
        </p:nvCxnSpPr>
        <p:spPr>
          <a:xfrm>
            <a:off x="8496897" y="5515446"/>
            <a:ext cx="717356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5" name="Straight Arrow Connector 124">
            <a:extLst>
              <a:ext uri="{FF2B5EF4-FFF2-40B4-BE49-F238E27FC236}">
                <a16:creationId xmlns:a16="http://schemas.microsoft.com/office/drawing/2014/main" id="{333C61A6-C8BC-ADD4-4B69-7991E463DA54}"/>
              </a:ext>
            </a:extLst>
          </p:cNvPr>
          <p:cNvCxnSpPr>
            <a:cxnSpLocks/>
          </p:cNvCxnSpPr>
          <p:nvPr/>
        </p:nvCxnSpPr>
        <p:spPr>
          <a:xfrm flipV="1">
            <a:off x="8508879" y="6179576"/>
            <a:ext cx="705126" cy="5209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4" name="TextBox 133">
            <a:extLst>
              <a:ext uri="{FF2B5EF4-FFF2-40B4-BE49-F238E27FC236}">
                <a16:creationId xmlns:a16="http://schemas.microsoft.com/office/drawing/2014/main" id="{8F5883CE-9965-D515-4A0A-5B89CC235B0B}"/>
              </a:ext>
            </a:extLst>
          </p:cNvPr>
          <p:cNvSpPr txBox="1"/>
          <p:nvPr/>
        </p:nvSpPr>
        <p:spPr>
          <a:xfrm>
            <a:off x="8839144" y="5579754"/>
            <a:ext cx="1105298" cy="338554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</a:t>
            </a:r>
          </a:p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API Gateway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90AA2272-1887-BE54-5002-A5BF916451F4}"/>
              </a:ext>
            </a:extLst>
          </p:cNvPr>
          <p:cNvSpPr txBox="1"/>
          <p:nvPr/>
        </p:nvSpPr>
        <p:spPr>
          <a:xfrm>
            <a:off x="8839144" y="6266645"/>
            <a:ext cx="1105298" cy="338554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</a:t>
            </a:r>
          </a:p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SNS</a:t>
            </a:r>
          </a:p>
        </p:txBody>
      </p:sp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79C99967-DD05-FF95-E52C-437426FF3303}"/>
              </a:ext>
            </a:extLst>
          </p:cNvPr>
          <p:cNvCxnSpPr>
            <a:cxnSpLocks/>
          </p:cNvCxnSpPr>
          <p:nvPr/>
        </p:nvCxnSpPr>
        <p:spPr>
          <a:xfrm flipH="1">
            <a:off x="7093273" y="3179820"/>
            <a:ext cx="552868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TextBox 137">
            <a:extLst>
              <a:ext uri="{FF2B5EF4-FFF2-40B4-BE49-F238E27FC236}">
                <a16:creationId xmlns:a16="http://schemas.microsoft.com/office/drawing/2014/main" id="{DAC13C14-7257-A69A-B2EC-2A0B587C084C}"/>
              </a:ext>
            </a:extLst>
          </p:cNvPr>
          <p:cNvSpPr txBox="1"/>
          <p:nvPr/>
        </p:nvSpPr>
        <p:spPr>
          <a:xfrm>
            <a:off x="7248704" y="3383089"/>
            <a:ext cx="1105298" cy="338554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</a:t>
            </a:r>
          </a:p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Athena</a:t>
            </a: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2C4831BB-A364-D550-013B-128DB5CDEF37}"/>
              </a:ext>
            </a:extLst>
          </p:cNvPr>
          <p:cNvSpPr txBox="1"/>
          <p:nvPr/>
        </p:nvSpPr>
        <p:spPr>
          <a:xfrm>
            <a:off x="9143547" y="3362340"/>
            <a:ext cx="1105298" cy="338554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</a:t>
            </a:r>
          </a:p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QuickSight</a:t>
            </a:r>
          </a:p>
        </p:txBody>
      </p:sp>
      <p:cxnSp>
        <p:nvCxnSpPr>
          <p:cNvPr id="148" name="Straight Arrow Connector 147">
            <a:extLst>
              <a:ext uri="{FF2B5EF4-FFF2-40B4-BE49-F238E27FC236}">
                <a16:creationId xmlns:a16="http://schemas.microsoft.com/office/drawing/2014/main" id="{FD4868FC-B438-134B-9C16-AC28AC0F9741}"/>
              </a:ext>
            </a:extLst>
          </p:cNvPr>
          <p:cNvCxnSpPr>
            <a:cxnSpLocks/>
            <a:stCxn id="84" idx="1"/>
          </p:cNvCxnSpPr>
          <p:nvPr/>
        </p:nvCxnSpPr>
        <p:spPr>
          <a:xfrm flipH="1" flipV="1">
            <a:off x="7968330" y="3183052"/>
            <a:ext cx="1507416" cy="2080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TextBox 149">
            <a:extLst>
              <a:ext uri="{FF2B5EF4-FFF2-40B4-BE49-F238E27FC236}">
                <a16:creationId xmlns:a16="http://schemas.microsoft.com/office/drawing/2014/main" id="{4A345EF2-1180-7C73-16BB-6E56E894E2B3}"/>
              </a:ext>
            </a:extLst>
          </p:cNvPr>
          <p:cNvSpPr txBox="1"/>
          <p:nvPr/>
        </p:nvSpPr>
        <p:spPr>
          <a:xfrm>
            <a:off x="7609299" y="3232118"/>
            <a:ext cx="2188775" cy="430887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store, visualize </a:t>
            </a:r>
          </a:p>
          <a:p>
            <a:pPr algn="ctr"/>
            <a:r>
              <a:rPr 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and query data</a:t>
            </a:r>
          </a:p>
        </p:txBody>
      </p:sp>
      <p:sp>
        <p:nvSpPr>
          <p:cNvPr id="25" name="NumBox 5">
            <a:extLst>
              <a:ext uri="{FF2B5EF4-FFF2-40B4-BE49-F238E27FC236}">
                <a16:creationId xmlns:a16="http://schemas.microsoft.com/office/drawing/2014/main" id="{7CF192AE-B859-429D-6783-234BD1930C98}"/>
              </a:ext>
            </a:extLst>
          </p:cNvPr>
          <p:cNvSpPr/>
          <p:nvPr/>
        </p:nvSpPr>
        <p:spPr>
          <a:xfrm>
            <a:off x="8029254" y="5975384"/>
            <a:ext cx="365760" cy="36576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cxnSp>
        <p:nvCxnSpPr>
          <p:cNvPr id="151" name="Straight Arrow Connector 150">
            <a:extLst>
              <a:ext uri="{FF2B5EF4-FFF2-40B4-BE49-F238E27FC236}">
                <a16:creationId xmlns:a16="http://schemas.microsoft.com/office/drawing/2014/main" id="{E3B7DAA0-AFF7-3C2F-A592-C1E77DB9D4C1}"/>
              </a:ext>
            </a:extLst>
          </p:cNvPr>
          <p:cNvCxnSpPr>
            <a:cxnSpLocks/>
          </p:cNvCxnSpPr>
          <p:nvPr/>
        </p:nvCxnSpPr>
        <p:spPr>
          <a:xfrm flipH="1">
            <a:off x="9869446" y="3217250"/>
            <a:ext cx="797422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TextBox 153">
            <a:extLst>
              <a:ext uri="{FF2B5EF4-FFF2-40B4-BE49-F238E27FC236}">
                <a16:creationId xmlns:a16="http://schemas.microsoft.com/office/drawing/2014/main" id="{A6F537A0-7625-F1B7-CC84-DCD39A02ACAE}"/>
              </a:ext>
            </a:extLst>
          </p:cNvPr>
          <p:cNvSpPr txBox="1"/>
          <p:nvPr/>
        </p:nvSpPr>
        <p:spPr>
          <a:xfrm>
            <a:off x="10614309" y="2674805"/>
            <a:ext cx="1105298" cy="215444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client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3BEDE161-F143-7467-077C-0EACF4F2ACF6}"/>
              </a:ext>
            </a:extLst>
          </p:cNvPr>
          <p:cNvSpPr txBox="1"/>
          <p:nvPr/>
        </p:nvSpPr>
        <p:spPr>
          <a:xfrm>
            <a:off x="10656159" y="3542824"/>
            <a:ext cx="1105298" cy="215444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mobile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717BACC5-38F4-B511-9258-AEDA2D16586D}"/>
              </a:ext>
            </a:extLst>
          </p:cNvPr>
          <p:cNvSpPr txBox="1"/>
          <p:nvPr/>
        </p:nvSpPr>
        <p:spPr>
          <a:xfrm>
            <a:off x="10666868" y="4318899"/>
            <a:ext cx="1105298" cy="215444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users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52D4E783-F2A3-7387-FC0D-6D0DA7DA8517}"/>
              </a:ext>
            </a:extLst>
          </p:cNvPr>
          <p:cNvSpPr/>
          <p:nvPr/>
        </p:nvSpPr>
        <p:spPr>
          <a:xfrm>
            <a:off x="10666868" y="2027569"/>
            <a:ext cx="1094589" cy="2636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0" name="Straight Arrow Connector 189">
            <a:extLst>
              <a:ext uri="{FF2B5EF4-FFF2-40B4-BE49-F238E27FC236}">
                <a16:creationId xmlns:a16="http://schemas.microsoft.com/office/drawing/2014/main" id="{7E5474CF-0776-B549-D564-5DDECAE24A88}"/>
              </a:ext>
            </a:extLst>
          </p:cNvPr>
          <p:cNvCxnSpPr>
            <a:cxnSpLocks/>
          </p:cNvCxnSpPr>
          <p:nvPr/>
        </p:nvCxnSpPr>
        <p:spPr>
          <a:xfrm>
            <a:off x="10109596" y="3786844"/>
            <a:ext cx="569077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Connector 192">
            <a:extLst>
              <a:ext uri="{FF2B5EF4-FFF2-40B4-BE49-F238E27FC236}">
                <a16:creationId xmlns:a16="http://schemas.microsoft.com/office/drawing/2014/main" id="{466C08BF-0B46-B327-1B37-5E56B1EC95E2}"/>
              </a:ext>
            </a:extLst>
          </p:cNvPr>
          <p:cNvCxnSpPr>
            <a:cxnSpLocks/>
          </p:cNvCxnSpPr>
          <p:nvPr/>
        </p:nvCxnSpPr>
        <p:spPr>
          <a:xfrm>
            <a:off x="10109596" y="3789330"/>
            <a:ext cx="0" cy="172611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4550331-0F59-8C50-3394-AF2BFD357024}"/>
              </a:ext>
            </a:extLst>
          </p:cNvPr>
          <p:cNvCxnSpPr>
            <a:cxnSpLocks/>
          </p:cNvCxnSpPr>
          <p:nvPr/>
        </p:nvCxnSpPr>
        <p:spPr>
          <a:xfrm>
            <a:off x="9553330" y="6168710"/>
            <a:ext cx="168407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Arrow Connector 204">
            <a:extLst>
              <a:ext uri="{FF2B5EF4-FFF2-40B4-BE49-F238E27FC236}">
                <a16:creationId xmlns:a16="http://schemas.microsoft.com/office/drawing/2014/main" id="{63AF06E6-8617-1500-5ED5-EC11548D624A}"/>
              </a:ext>
            </a:extLst>
          </p:cNvPr>
          <p:cNvCxnSpPr>
            <a:cxnSpLocks/>
          </p:cNvCxnSpPr>
          <p:nvPr/>
        </p:nvCxnSpPr>
        <p:spPr>
          <a:xfrm flipV="1">
            <a:off x="11237402" y="4664169"/>
            <a:ext cx="0" cy="15206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43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8" y="401065"/>
            <a:ext cx="10515600" cy="982412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all service icons, refer to </a:t>
            </a:r>
            <a:r>
              <a:rPr lang="en-US" dirty="0">
                <a:hlinkClick r:id="rId2"/>
              </a:rPr>
              <a:t>AWS Architecture Icons</a:t>
            </a:r>
            <a:r>
              <a:rPr lang="en-US" dirty="0"/>
              <a:t>.</a:t>
            </a:r>
          </a:p>
          <a:p>
            <a:r>
              <a:rPr lang="en-US" dirty="0"/>
              <a:t>For more architecture diagrams, refer to </a:t>
            </a:r>
            <a:r>
              <a:rPr lang="en-US" dirty="0">
                <a:hlinkClick r:id="rId3"/>
              </a:rPr>
              <a:t>AWS Architecture Center</a:t>
            </a:r>
            <a:r>
              <a:rPr lang="en-US" dirty="0"/>
              <a:t>.</a:t>
            </a:r>
          </a:p>
          <a:p>
            <a:r>
              <a:rPr lang="en-US" dirty="0"/>
              <a:t>For more AWS best practices, refer to </a:t>
            </a:r>
            <a:r>
              <a:rPr lang="en-US" dirty="0">
                <a:hlinkClick r:id="rId4"/>
              </a:rPr>
              <a:t>AWS Well-Architected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If you have suggestions about making this experience better, </a:t>
            </a:r>
            <a:r>
              <a:rPr lang="en-US" dirty="0">
                <a:hlinkClick r:id="rId5"/>
              </a:rPr>
              <a:t>provide feedback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73768" y="1174282"/>
            <a:ext cx="973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diagram, refer to the following resources.</a:t>
            </a:r>
          </a:p>
        </p:txBody>
      </p:sp>
    </p:spTree>
    <p:extLst>
      <p:ext uri="{BB962C8B-B14F-4D97-AF65-F5344CB8AC3E}">
        <p14:creationId xmlns:p14="http://schemas.microsoft.com/office/powerpoint/2010/main" val="2495759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60033</TotalTime>
  <Words>370</Words>
  <Application>Microsoft Office PowerPoint</Application>
  <PresentationFormat>Widescreen</PresentationFormat>
  <Paragraphs>93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Amazon Ember</vt:lpstr>
      <vt:lpstr>Arial</vt:lpstr>
      <vt:lpstr>Calibri</vt:lpstr>
      <vt:lpstr>Calibri Light</vt:lpstr>
      <vt:lpstr>Office Theme</vt:lpstr>
      <vt:lpstr>PowerPoint Presentation</vt:lpstr>
      <vt:lpstr>Resources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 Farm on AWS</dc:title>
  <dc:subject/>
  <dc:creator>Amazon Web Services</dc:creator>
  <cp:keywords/>
  <dc:description/>
  <cp:lastModifiedBy>Courtright, Andrea</cp:lastModifiedBy>
  <cp:revision>202</cp:revision>
  <dcterms:created xsi:type="dcterms:W3CDTF">2020-07-21T19:38:25Z</dcterms:created>
  <dcterms:modified xsi:type="dcterms:W3CDTF">2023-05-04T17:12:36Z</dcterms:modified>
  <cp:category/>
</cp:coreProperties>
</file>