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83" r:id="rId2"/>
    <p:sldId id="284" r:id="rId3"/>
    <p:sldId id="285" r:id="rId4"/>
    <p:sldId id="286" r:id="rId5"/>
    <p:sldId id="287" r:id="rId6"/>
    <p:sldId id="278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bby Chang" initials="DC" lastIdx="8" clrIdx="0">
    <p:extLst>
      <p:ext uri="{19B8F6BF-5375-455C-9EA6-DF929625EA0E}">
        <p15:presenceInfo xmlns:p15="http://schemas.microsoft.com/office/powerpoint/2012/main" userId="Debby Chang" providerId="None"/>
      </p:ext>
    </p:extLst>
  </p:cmAuthor>
  <p:cmAuthor id="2" name="Courtright, Andrea" initials="CA" lastIdx="7" clrIdx="1">
    <p:extLst>
      <p:ext uri="{19B8F6BF-5375-455C-9EA6-DF929625EA0E}">
        <p15:presenceInfo xmlns:p15="http://schemas.microsoft.com/office/powerpoint/2012/main" userId="S-1-5-21-1407069837-2091007605-538272213-4809820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C4FFF"/>
    <a:srgbClr val="7D8998"/>
    <a:srgbClr val="00A4A6"/>
    <a:srgbClr val="29B5E8"/>
    <a:srgbClr val="545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436"/>
    <p:restoredTop sz="93605" autoAdjust="0"/>
  </p:normalViewPr>
  <p:slideViewPr>
    <p:cSldViewPr snapToGrid="0" snapToObjects="1">
      <p:cViewPr varScale="1">
        <p:scale>
          <a:sx n="104" d="100"/>
          <a:sy n="104" d="100"/>
        </p:scale>
        <p:origin x="618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E6B231-60EB-4C49-AAEF-269B5DFF8A47}" type="datetimeFigureOut">
              <a:rPr lang="en-US" smtClean="0"/>
              <a:t>1/21/2025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686CF6-1F11-0F42-9224-21A256809AA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17348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53B235-0EC1-A945-8A73-E24DD50E928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33046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53B235-0EC1-A945-8A73-E24DD50E9288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23543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53B235-0EC1-A945-8A73-E24DD50E9288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78740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53B235-0EC1-A945-8A73-E24DD50E9288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75915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53B235-0EC1-A945-8A73-E24DD50E9288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0724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70B15-2441-8C40-A7FF-E2A903BA09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FEDCD3-FE1E-3A42-A167-0D7548E860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AA736C-3AF2-754D-B90D-CBD093139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1/21/2025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846406-6A04-E148-9208-C65993B69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F5A83A-851E-1A44-9FCE-6FFD4813A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765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6A80F3-24C0-CB47-9701-966500419C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E4C93E1-0242-0D43-9778-62EBD48D13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F8B7D1-6415-D741-8ED7-723B58CDB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1/21/2025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8EDD59-7593-9648-BF09-F82F663A9C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3E32E3-4EBB-0146-BCB3-694DD5433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6394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BD1C21A-B8BD-4146-8AD7-8E9448250F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B22FC8A-61FE-DB4B-8F2A-FE5EDE2F03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7F5535-45FC-9A44-81C9-97555F81DD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1/21/2025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8AC401-C660-EF4F-B64A-0D14A2C67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02AEFD-3CC8-8F44-9371-5A08F3407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368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D85C4C-80D1-964F-8C27-E6533D3185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5D3B0B-74C5-4245-AEBB-F278384475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775128-5C99-924A-8235-4D35BDF561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1/21/2025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3A23-0936-5347-BCEE-94B0BBC5ED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6E944D-764C-594E-89F2-A935820D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634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5914EC-30FA-784D-89FE-065ABF8A6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902DC6-75AF-934A-8CD0-3860E57B69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21C632-EFB6-984D-9E96-59FFF4489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1/21/2025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2F414A-1C2C-F74E-966B-28ED86075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465928-0931-B243-805D-290462A0E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2541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29B84D-AA29-BF47-A2C3-00F3CC6F5C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9547C6-5414-4D49-B625-9F62F01829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7F339C-0A28-6E45-9806-D043A1E2EB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000151-3BFF-394D-AA82-5EC5D874DE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1/21/2025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A515EA-2174-8A4C-9226-DDCFAF19DD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8A7A2B-22F6-B34E-AAAA-F650C35AA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797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D5B524-B009-1849-954B-63F1A2B254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1A1271-2C8E-744E-B3A6-F1F4D0BD5C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0C27E9-0BB9-684A-83E9-B98AEBE76C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68C2C89-FB2B-2848-9CBC-845ACD8AEE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318A7B3-5BB6-F142-8991-B826A35EBC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37F6A90-BCA7-A844-BDD1-229C01420A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1/21/2025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570EB13-5D11-5449-9512-615224438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D989CFB-D3AA-5D40-8CD5-82FB72E23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552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A4C06F-E9D1-9848-8730-019EDC09AF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4F6A42A-BD0A-6044-B98A-667A10B91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1/21/2025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66F7CE-1782-F34B-8546-4418076A07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A4FECA-CEB6-EA48-989E-769205836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83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725ACDC-A542-1644-ACC8-03BEFDCE93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1/21/2025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C73CAD7-D680-3248-89AC-406C3A2FB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F4454D-3F33-CF4C-AAEA-B9C5C3288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0323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8DC62-3092-4F47-B1CE-3F896D0903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2C02A2-C681-EC4D-883E-EDD4C9F355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B3D7A2-001A-E546-90B4-92D80CF484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7D9759-F5A3-D041-9C49-871DE9391C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1/21/2025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16F5AD-6FC4-0546-BCC8-1996C15EBD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97A332-74A7-C049-9406-D84CFB5A0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8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6A51D8-6D19-DF4B-9F98-C7AC0FFEE2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D56044-1EBB-F64A-B5BC-EF7CA42620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45DFA7-FA61-E240-8E13-D17D1C0DAB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896980-11CA-3B45-AE34-01194C85EF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1/21/2025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3CCDDE-3E46-2544-ACD5-1F7475EA95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5FCE0F-973C-2D41-A199-7D2984F73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736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715F298-9AE0-F440-B542-5F54802A7B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99FAE3-2B3B-D548-B56B-CE84E6538C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D3DF35-730C-C244-B98A-CB1C9F822F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D802BD-3636-C34F-81A0-C5C670484C61}" type="datetimeFigureOut">
              <a:rPr lang="en-US" smtClean="0"/>
              <a:t>1/21/2025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4F7E14-3D8F-1644-8351-8BCD9C2C76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280F83-AAFE-764D-9B87-A488A02ADD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1210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svg"/><Relationship Id="rId13" Type="http://schemas.openxmlformats.org/officeDocument/2006/relationships/image" Target="../media/image10.png"/><Relationship Id="rId18" Type="http://schemas.openxmlformats.org/officeDocument/2006/relationships/image" Target="../media/image15.svg"/><Relationship Id="rId3" Type="http://schemas.openxmlformats.org/officeDocument/2006/relationships/image" Target="../media/image1.png"/><Relationship Id="rId21" Type="http://schemas.openxmlformats.org/officeDocument/2006/relationships/image" Target="../media/image18.png"/><Relationship Id="rId7" Type="http://schemas.openxmlformats.org/officeDocument/2006/relationships/image" Target="../media/image4.png"/><Relationship Id="rId12" Type="http://schemas.openxmlformats.org/officeDocument/2006/relationships/image" Target="../media/image9.svg"/><Relationship Id="rId17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3.svg"/><Relationship Id="rId20" Type="http://schemas.openxmlformats.org/officeDocument/2006/relationships/image" Target="../media/image17.sv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24" Type="http://schemas.openxmlformats.org/officeDocument/2006/relationships/image" Target="../media/image21.svg"/><Relationship Id="rId5" Type="http://schemas.openxmlformats.org/officeDocument/2006/relationships/hyperlink" Target="https://docs.aws.amazon.com/architecture-diagrams/latest/traffic-segmentation-aws-direct-connect/traffic-segmentation-aws-direct-connect.html" TargetMode="External"/><Relationship Id="rId15" Type="http://schemas.openxmlformats.org/officeDocument/2006/relationships/image" Target="../media/image12.png"/><Relationship Id="rId23" Type="http://schemas.openxmlformats.org/officeDocument/2006/relationships/image" Target="../media/image20.png"/><Relationship Id="rId10" Type="http://schemas.openxmlformats.org/officeDocument/2006/relationships/image" Target="../media/image7.svg"/><Relationship Id="rId19" Type="http://schemas.openxmlformats.org/officeDocument/2006/relationships/image" Target="../media/image16.png"/><Relationship Id="rId4" Type="http://schemas.openxmlformats.org/officeDocument/2006/relationships/image" Target="../media/image2.svg"/><Relationship Id="rId9" Type="http://schemas.openxmlformats.org/officeDocument/2006/relationships/image" Target="../media/image6.png"/><Relationship Id="rId14" Type="http://schemas.openxmlformats.org/officeDocument/2006/relationships/image" Target="../media/image11.svg"/><Relationship Id="rId22" Type="http://schemas.openxmlformats.org/officeDocument/2006/relationships/image" Target="../media/image19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svg"/><Relationship Id="rId13" Type="http://schemas.openxmlformats.org/officeDocument/2006/relationships/image" Target="../media/image10.png"/><Relationship Id="rId18" Type="http://schemas.openxmlformats.org/officeDocument/2006/relationships/image" Target="../media/image15.svg"/><Relationship Id="rId26" Type="http://schemas.openxmlformats.org/officeDocument/2006/relationships/image" Target="../media/image21.svg"/><Relationship Id="rId3" Type="http://schemas.openxmlformats.org/officeDocument/2006/relationships/image" Target="../media/image1.png"/><Relationship Id="rId21" Type="http://schemas.openxmlformats.org/officeDocument/2006/relationships/image" Target="../media/image18.png"/><Relationship Id="rId7" Type="http://schemas.openxmlformats.org/officeDocument/2006/relationships/image" Target="../media/image4.png"/><Relationship Id="rId12" Type="http://schemas.openxmlformats.org/officeDocument/2006/relationships/image" Target="../media/image23.svg"/><Relationship Id="rId17" Type="http://schemas.openxmlformats.org/officeDocument/2006/relationships/image" Target="../media/image14.png"/><Relationship Id="rId25" Type="http://schemas.openxmlformats.org/officeDocument/2006/relationships/image" Target="../media/image20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25.svg"/><Relationship Id="rId20" Type="http://schemas.openxmlformats.org/officeDocument/2006/relationships/image" Target="../media/image17.sv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22.png"/><Relationship Id="rId24" Type="http://schemas.openxmlformats.org/officeDocument/2006/relationships/image" Target="../media/image7.svg"/><Relationship Id="rId5" Type="http://schemas.openxmlformats.org/officeDocument/2006/relationships/hyperlink" Target="https://docs.aws.amazon.com/architecture-diagrams/latest/traffic-segmentation-aws-direct-connect/traffic-segmentation-aws-direct-connect.html" TargetMode="External"/><Relationship Id="rId15" Type="http://schemas.openxmlformats.org/officeDocument/2006/relationships/image" Target="../media/image24.png"/><Relationship Id="rId23" Type="http://schemas.openxmlformats.org/officeDocument/2006/relationships/image" Target="../media/image6.png"/><Relationship Id="rId10" Type="http://schemas.openxmlformats.org/officeDocument/2006/relationships/image" Target="../media/image9.svg"/><Relationship Id="rId19" Type="http://schemas.openxmlformats.org/officeDocument/2006/relationships/image" Target="../media/image16.png"/><Relationship Id="rId4" Type="http://schemas.openxmlformats.org/officeDocument/2006/relationships/image" Target="../media/image2.svg"/><Relationship Id="rId9" Type="http://schemas.openxmlformats.org/officeDocument/2006/relationships/image" Target="../media/image8.png"/><Relationship Id="rId14" Type="http://schemas.openxmlformats.org/officeDocument/2006/relationships/image" Target="../media/image11.svg"/><Relationship Id="rId22" Type="http://schemas.openxmlformats.org/officeDocument/2006/relationships/image" Target="../media/image19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svg"/><Relationship Id="rId13" Type="http://schemas.openxmlformats.org/officeDocument/2006/relationships/image" Target="../media/image10.png"/><Relationship Id="rId18" Type="http://schemas.openxmlformats.org/officeDocument/2006/relationships/image" Target="../media/image15.svg"/><Relationship Id="rId26" Type="http://schemas.openxmlformats.org/officeDocument/2006/relationships/image" Target="../media/image21.svg"/><Relationship Id="rId3" Type="http://schemas.openxmlformats.org/officeDocument/2006/relationships/image" Target="../media/image1.png"/><Relationship Id="rId21" Type="http://schemas.openxmlformats.org/officeDocument/2006/relationships/image" Target="../media/image18.png"/><Relationship Id="rId7" Type="http://schemas.openxmlformats.org/officeDocument/2006/relationships/image" Target="../media/image4.png"/><Relationship Id="rId12" Type="http://schemas.openxmlformats.org/officeDocument/2006/relationships/image" Target="../media/image23.svg"/><Relationship Id="rId17" Type="http://schemas.openxmlformats.org/officeDocument/2006/relationships/image" Target="../media/image14.png"/><Relationship Id="rId25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25.svg"/><Relationship Id="rId20" Type="http://schemas.openxmlformats.org/officeDocument/2006/relationships/image" Target="../media/image17.sv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22.png"/><Relationship Id="rId24" Type="http://schemas.openxmlformats.org/officeDocument/2006/relationships/image" Target="../media/image7.svg"/><Relationship Id="rId5" Type="http://schemas.openxmlformats.org/officeDocument/2006/relationships/hyperlink" Target="https://docs.aws.amazon.com/architecture-diagrams/latest/traffic-segmentation-aws-direct-connect/traffic-segmentation-aws-direct-connect.html" TargetMode="External"/><Relationship Id="rId15" Type="http://schemas.openxmlformats.org/officeDocument/2006/relationships/image" Target="../media/image24.png"/><Relationship Id="rId23" Type="http://schemas.openxmlformats.org/officeDocument/2006/relationships/image" Target="../media/image6.png"/><Relationship Id="rId10" Type="http://schemas.openxmlformats.org/officeDocument/2006/relationships/image" Target="../media/image9.svg"/><Relationship Id="rId19" Type="http://schemas.openxmlformats.org/officeDocument/2006/relationships/image" Target="../media/image16.png"/><Relationship Id="rId4" Type="http://schemas.openxmlformats.org/officeDocument/2006/relationships/image" Target="../media/image2.svg"/><Relationship Id="rId9" Type="http://schemas.openxmlformats.org/officeDocument/2006/relationships/image" Target="../media/image8.png"/><Relationship Id="rId14" Type="http://schemas.openxmlformats.org/officeDocument/2006/relationships/image" Target="../media/image11.svg"/><Relationship Id="rId22" Type="http://schemas.openxmlformats.org/officeDocument/2006/relationships/image" Target="../media/image19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svg"/><Relationship Id="rId13" Type="http://schemas.openxmlformats.org/officeDocument/2006/relationships/image" Target="../media/image10.png"/><Relationship Id="rId18" Type="http://schemas.openxmlformats.org/officeDocument/2006/relationships/image" Target="../media/image17.svg"/><Relationship Id="rId26" Type="http://schemas.openxmlformats.org/officeDocument/2006/relationships/image" Target="../media/image27.svg"/><Relationship Id="rId3" Type="http://schemas.openxmlformats.org/officeDocument/2006/relationships/image" Target="../media/image1.png"/><Relationship Id="rId21" Type="http://schemas.openxmlformats.org/officeDocument/2006/relationships/image" Target="../media/image6.png"/><Relationship Id="rId7" Type="http://schemas.openxmlformats.org/officeDocument/2006/relationships/image" Target="../media/image4.png"/><Relationship Id="rId12" Type="http://schemas.openxmlformats.org/officeDocument/2006/relationships/image" Target="../media/image23.svg"/><Relationship Id="rId17" Type="http://schemas.openxmlformats.org/officeDocument/2006/relationships/image" Target="../media/image16.png"/><Relationship Id="rId25" Type="http://schemas.openxmlformats.org/officeDocument/2006/relationships/image" Target="../media/image26.pn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25.svg"/><Relationship Id="rId20" Type="http://schemas.openxmlformats.org/officeDocument/2006/relationships/image" Target="../media/image19.sv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22.png"/><Relationship Id="rId24" Type="http://schemas.openxmlformats.org/officeDocument/2006/relationships/image" Target="../media/image21.svg"/><Relationship Id="rId5" Type="http://schemas.openxmlformats.org/officeDocument/2006/relationships/hyperlink" Target="https://docs.aws.amazon.com/architecture-diagrams/latest/traffic-segmentation-aws-direct-connect/traffic-segmentation-aws-direct-connect.html" TargetMode="External"/><Relationship Id="rId15" Type="http://schemas.openxmlformats.org/officeDocument/2006/relationships/image" Target="../media/image24.png"/><Relationship Id="rId23" Type="http://schemas.openxmlformats.org/officeDocument/2006/relationships/image" Target="../media/image20.png"/><Relationship Id="rId10" Type="http://schemas.openxmlformats.org/officeDocument/2006/relationships/image" Target="../media/image9.svg"/><Relationship Id="rId19" Type="http://schemas.openxmlformats.org/officeDocument/2006/relationships/image" Target="../media/image18.png"/><Relationship Id="rId4" Type="http://schemas.openxmlformats.org/officeDocument/2006/relationships/image" Target="../media/image2.svg"/><Relationship Id="rId9" Type="http://schemas.openxmlformats.org/officeDocument/2006/relationships/image" Target="../media/image8.png"/><Relationship Id="rId14" Type="http://schemas.openxmlformats.org/officeDocument/2006/relationships/image" Target="../media/image11.svg"/><Relationship Id="rId22" Type="http://schemas.openxmlformats.org/officeDocument/2006/relationships/image" Target="../media/image7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svg"/><Relationship Id="rId13" Type="http://schemas.openxmlformats.org/officeDocument/2006/relationships/image" Target="../media/image10.png"/><Relationship Id="rId18" Type="http://schemas.openxmlformats.org/officeDocument/2006/relationships/image" Target="../media/image15.svg"/><Relationship Id="rId26" Type="http://schemas.openxmlformats.org/officeDocument/2006/relationships/image" Target="../media/image7.svg"/><Relationship Id="rId3" Type="http://schemas.openxmlformats.org/officeDocument/2006/relationships/image" Target="../media/image1.png"/><Relationship Id="rId21" Type="http://schemas.openxmlformats.org/officeDocument/2006/relationships/image" Target="../media/image16.png"/><Relationship Id="rId7" Type="http://schemas.openxmlformats.org/officeDocument/2006/relationships/image" Target="../media/image4.png"/><Relationship Id="rId12" Type="http://schemas.openxmlformats.org/officeDocument/2006/relationships/image" Target="../media/image23.svg"/><Relationship Id="rId17" Type="http://schemas.openxmlformats.org/officeDocument/2006/relationships/image" Target="../media/image14.png"/><Relationship Id="rId25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25.svg"/><Relationship Id="rId20" Type="http://schemas.openxmlformats.org/officeDocument/2006/relationships/image" Target="../media/image27.sv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22.png"/><Relationship Id="rId24" Type="http://schemas.openxmlformats.org/officeDocument/2006/relationships/image" Target="../media/image19.svg"/><Relationship Id="rId5" Type="http://schemas.openxmlformats.org/officeDocument/2006/relationships/hyperlink" Target="https://docs.aws.amazon.com/architecture-diagrams/latest/traffic-segmentation-aws-direct-connect/traffic-segmentation-aws-direct-connect.html" TargetMode="External"/><Relationship Id="rId15" Type="http://schemas.openxmlformats.org/officeDocument/2006/relationships/image" Target="../media/image24.png"/><Relationship Id="rId23" Type="http://schemas.openxmlformats.org/officeDocument/2006/relationships/image" Target="../media/image18.png"/><Relationship Id="rId28" Type="http://schemas.openxmlformats.org/officeDocument/2006/relationships/image" Target="../media/image21.svg"/><Relationship Id="rId10" Type="http://schemas.openxmlformats.org/officeDocument/2006/relationships/image" Target="../media/image9.svg"/><Relationship Id="rId19" Type="http://schemas.openxmlformats.org/officeDocument/2006/relationships/image" Target="../media/image26.png"/><Relationship Id="rId4" Type="http://schemas.openxmlformats.org/officeDocument/2006/relationships/image" Target="../media/image2.svg"/><Relationship Id="rId9" Type="http://schemas.openxmlformats.org/officeDocument/2006/relationships/image" Target="../media/image8.png"/><Relationship Id="rId14" Type="http://schemas.openxmlformats.org/officeDocument/2006/relationships/image" Target="../media/image11.svg"/><Relationship Id="rId22" Type="http://schemas.openxmlformats.org/officeDocument/2006/relationships/image" Target="../media/image17.svg"/><Relationship Id="rId27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aws.amazon.com/architecture/" TargetMode="External"/><Relationship Id="rId2" Type="http://schemas.openxmlformats.org/officeDocument/2006/relationships/hyperlink" Target="https://aws.amazon.com/architecture/icons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ocs-feedback.aws.amazon.com/feedback.jsp?feedback_destination_id=a0d18259-7974-4e8f-8382-0a4be53f4374&amp;topic_url=http://docs.aws.amazon.com/en_us/architecture-diagrams/latest/high-performance-computing-on-aws/high-performance-computing-on-aws.html" TargetMode="External"/><Relationship Id="rId4" Type="http://schemas.openxmlformats.org/officeDocument/2006/relationships/hyperlink" Target="https://aws.amazon.com/architecture/well-architected/?wa-lens-whitepapers.sort-by=item.additionalFields.sortDate&amp;wa-lens-whitepapers.sort-order=desc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raphic 102">
            <a:extLst>
              <a:ext uri="{FF2B5EF4-FFF2-40B4-BE49-F238E27FC236}">
                <a16:creationId xmlns:a16="http://schemas.microsoft.com/office/drawing/2014/main" id="{1DD42CEA-08C0-B743-AC84-1AA6A123B8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9392" y="6406198"/>
            <a:ext cx="585391" cy="348070"/>
          </a:xfrm>
          <a:prstGeom prst="rect">
            <a:avLst/>
          </a:prstGeom>
        </p:spPr>
      </p:pic>
      <p:sp>
        <p:nvSpPr>
          <p:cNvPr id="104" name="AWS copyright text">
            <a:extLst>
              <a:ext uri="{FF2B5EF4-FFF2-40B4-BE49-F238E27FC236}">
                <a16:creationId xmlns:a16="http://schemas.microsoft.com/office/drawing/2014/main" id="{E926D9DC-0FDF-1C44-85C5-53E31AA8B8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6619133"/>
            <a:ext cx="4036484" cy="14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933" b="0" i="0" dirty="0">
                <a:solidFill>
                  <a:srgbClr val="7F7F7F"/>
                </a:solidFill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© 2023, Amazon Web Services, Inc. or its affiliates. All rights reserved.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4C66A8E-F283-4763-B096-ACFA9F5EC61A}"/>
              </a:ext>
            </a:extLst>
          </p:cNvPr>
          <p:cNvSpPr txBox="1"/>
          <p:nvPr/>
        </p:nvSpPr>
        <p:spPr>
          <a:xfrm>
            <a:off x="0" y="0"/>
            <a:ext cx="118058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Segment Your Traffic over AWS Direct Connect by Using Several Private VIFs in the VPC or Direct Connect Gateway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B8F7425-C01F-4322-A5E8-4271654E0F7E}"/>
              </a:ext>
            </a:extLst>
          </p:cNvPr>
          <p:cNvSpPr txBox="1"/>
          <p:nvPr/>
        </p:nvSpPr>
        <p:spPr>
          <a:xfrm>
            <a:off x="0" y="551849"/>
            <a:ext cx="48628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For the architecture description, refer to the </a:t>
            </a:r>
            <a:r>
              <a:rPr lang="en-US" sz="14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  <a:hlinkClick r:id="rId5"/>
              </a:rPr>
              <a:t>full diagram</a:t>
            </a:r>
            <a:r>
              <a:rPr lang="en-US" sz="14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. </a:t>
            </a:r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803BBA90-0677-4B6B-A8CA-0668CDD1597C}"/>
              </a:ext>
            </a:extLst>
          </p:cNvPr>
          <p:cNvSpPr>
            <a:spLocks noChangeAspect="1"/>
          </p:cNvSpPr>
          <p:nvPr/>
        </p:nvSpPr>
        <p:spPr bwMode="auto">
          <a:xfrm>
            <a:off x="3009542" y="1922469"/>
            <a:ext cx="329184" cy="329184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006D3DC-88EF-424A-83E7-F9E6ED2FF29C}"/>
              </a:ext>
            </a:extLst>
          </p:cNvPr>
          <p:cNvSpPr/>
          <p:nvPr/>
        </p:nvSpPr>
        <p:spPr>
          <a:xfrm>
            <a:off x="8608208" y="2279555"/>
            <a:ext cx="2659560" cy="2810352"/>
          </a:xfrm>
          <a:prstGeom prst="rect">
            <a:avLst/>
          </a:prstGeom>
          <a:noFill/>
          <a:ln w="15875">
            <a:solidFill>
              <a:srgbClr val="7D899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900" dirty="0">
              <a:solidFill>
                <a:srgbClr val="5A6B86"/>
              </a:solidFill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26BF39B-B19D-4728-B061-AA1A7B41DF4A}"/>
              </a:ext>
            </a:extLst>
          </p:cNvPr>
          <p:cNvSpPr/>
          <p:nvPr/>
        </p:nvSpPr>
        <p:spPr>
          <a:xfrm>
            <a:off x="1619962" y="1878468"/>
            <a:ext cx="1863619" cy="776681"/>
          </a:xfrm>
          <a:prstGeom prst="rect">
            <a:avLst/>
          </a:prstGeom>
          <a:noFill/>
          <a:ln w="15875">
            <a:solidFill>
              <a:srgbClr val="00A4A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38328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750" dirty="0">
              <a:solidFill>
                <a:schemeClr val="accent3"/>
              </a:solidFill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FA7C4B7-E4FA-49D5-9656-B3C48C779758}"/>
              </a:ext>
            </a:extLst>
          </p:cNvPr>
          <p:cNvSpPr/>
          <p:nvPr/>
        </p:nvSpPr>
        <p:spPr>
          <a:xfrm>
            <a:off x="1178538" y="868996"/>
            <a:ext cx="5664578" cy="5313067"/>
          </a:xfrm>
          <a:prstGeom prst="rect">
            <a:avLst/>
          </a:prstGeom>
          <a:noFill/>
          <a:ln w="15875">
            <a:solidFill>
              <a:srgbClr val="141B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0" tIns="9144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900" dirty="0">
              <a:solidFill>
                <a:schemeClr val="tx1"/>
              </a:solidFill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1E7FF39-FB88-4C57-B5C0-7A7363ED0D25}"/>
              </a:ext>
            </a:extLst>
          </p:cNvPr>
          <p:cNvSpPr/>
          <p:nvPr/>
        </p:nvSpPr>
        <p:spPr>
          <a:xfrm>
            <a:off x="1409010" y="1639098"/>
            <a:ext cx="2254068" cy="1080224"/>
          </a:xfrm>
          <a:prstGeom prst="rect">
            <a:avLst/>
          </a:prstGeom>
          <a:noFill/>
          <a:ln w="15875">
            <a:solidFill>
              <a:srgbClr val="00A4A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9144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900" dirty="0">
              <a:solidFill>
                <a:schemeClr val="accent3"/>
              </a:solidFill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8D213B-CBA3-4DDA-B07D-87F7D6E938DA}"/>
              </a:ext>
            </a:extLst>
          </p:cNvPr>
          <p:cNvSpPr/>
          <p:nvPr/>
        </p:nvSpPr>
        <p:spPr>
          <a:xfrm>
            <a:off x="1342103" y="1243415"/>
            <a:ext cx="2769237" cy="1536577"/>
          </a:xfrm>
          <a:prstGeom prst="rect">
            <a:avLst/>
          </a:prstGeom>
          <a:noFill/>
          <a:ln w="15875">
            <a:solidFill>
              <a:srgbClr val="8C4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endParaRPr lang="en-US" sz="900" dirty="0">
              <a:ln w="0"/>
              <a:solidFill>
                <a:srgbClr val="693BC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6">
            <a:extLst>
              <a:ext uri="{FF2B5EF4-FFF2-40B4-BE49-F238E27FC236}">
                <a16:creationId xmlns:a16="http://schemas.microsoft.com/office/drawing/2014/main" id="{B40549A8-4D69-4F20-A601-E30D81724A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78813" y="2412580"/>
            <a:ext cx="1336127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 EC2 instance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CB4CAC5-9DE6-4A2C-86E5-7C6D97A15245}"/>
              </a:ext>
            </a:extLst>
          </p:cNvPr>
          <p:cNvSpPr/>
          <p:nvPr/>
        </p:nvSpPr>
        <p:spPr>
          <a:xfrm>
            <a:off x="1622118" y="4892868"/>
            <a:ext cx="1857957" cy="763927"/>
          </a:xfrm>
          <a:prstGeom prst="rect">
            <a:avLst/>
          </a:prstGeom>
          <a:noFill/>
          <a:ln w="15875">
            <a:solidFill>
              <a:srgbClr val="00A4A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38328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750" dirty="0">
              <a:solidFill>
                <a:schemeClr val="accent3"/>
              </a:solidFill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AE62B45-C4A3-44CA-A329-5AE00355F76D}"/>
              </a:ext>
            </a:extLst>
          </p:cNvPr>
          <p:cNvSpPr/>
          <p:nvPr/>
        </p:nvSpPr>
        <p:spPr>
          <a:xfrm>
            <a:off x="1409009" y="4696635"/>
            <a:ext cx="2254069" cy="1032157"/>
          </a:xfrm>
          <a:prstGeom prst="rect">
            <a:avLst/>
          </a:prstGeom>
          <a:noFill/>
          <a:ln w="15875">
            <a:solidFill>
              <a:srgbClr val="00A4A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9144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900" dirty="0">
              <a:solidFill>
                <a:schemeClr val="accent3"/>
              </a:solidFill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D2131DB-FD3E-43D7-A874-37C8853282D2}"/>
              </a:ext>
            </a:extLst>
          </p:cNvPr>
          <p:cNvSpPr/>
          <p:nvPr/>
        </p:nvSpPr>
        <p:spPr>
          <a:xfrm>
            <a:off x="1333035" y="4333332"/>
            <a:ext cx="2782281" cy="1452622"/>
          </a:xfrm>
          <a:prstGeom prst="rect">
            <a:avLst/>
          </a:prstGeom>
          <a:noFill/>
          <a:ln w="15875">
            <a:solidFill>
              <a:srgbClr val="8C4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endParaRPr lang="en-US" sz="900" dirty="0">
              <a:ln w="0"/>
              <a:solidFill>
                <a:srgbClr val="693BC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1" name="Table 4">
            <a:extLst>
              <a:ext uri="{FF2B5EF4-FFF2-40B4-BE49-F238E27FC236}">
                <a16:creationId xmlns:a16="http://schemas.microsoft.com/office/drawing/2014/main" id="{8CCAEFC3-FF3A-44FC-B6BA-F04BC69816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6759457"/>
              </p:ext>
            </p:extLst>
          </p:nvPr>
        </p:nvGraphicFramePr>
        <p:xfrm>
          <a:off x="4134175" y="1014547"/>
          <a:ext cx="1561707" cy="868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932688">
                  <a:extLst>
                    <a:ext uri="{9D8B030D-6E8A-4147-A177-3AD203B41FA5}">
                      <a16:colId xmlns:a16="http://schemas.microsoft.com/office/drawing/2014/main" val="2921333590"/>
                    </a:ext>
                  </a:extLst>
                </a:gridCol>
                <a:gridCol w="629019">
                  <a:extLst>
                    <a:ext uri="{9D8B030D-6E8A-4147-A177-3AD203B41FA5}">
                      <a16:colId xmlns:a16="http://schemas.microsoft.com/office/drawing/2014/main" val="946096682"/>
                    </a:ext>
                  </a:extLst>
                </a:gridCol>
              </a:tblGrid>
              <a:tr h="166235">
                <a:tc gridSpan="2"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S</a:t>
                      </a:r>
                      <a:r>
                        <a:rPr lang="en-ES" sz="90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poke </a:t>
                      </a:r>
                      <a:r>
                        <a:rPr lang="en-ES" sz="9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VPC </a:t>
                      </a:r>
                      <a:r>
                        <a:rPr lang="en-ES" sz="90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A1 </a:t>
                      </a:r>
                      <a:r>
                        <a:rPr lang="en-US" sz="9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r</a:t>
                      </a:r>
                      <a:r>
                        <a:rPr lang="en-ES" sz="90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oute </a:t>
                      </a:r>
                      <a:r>
                        <a:rPr lang="en-US" sz="9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t</a:t>
                      </a:r>
                      <a:r>
                        <a:rPr lang="en-ES" sz="90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able</a:t>
                      </a:r>
                      <a:endParaRPr lang="en-ES" sz="900" dirty="0">
                        <a:latin typeface="Amazon Ember" panose="020B0603020204020204" pitchFamily="34" charset="0"/>
                        <a:ea typeface="Amazon Ember" panose="020B0603020204020204" pitchFamily="34" charset="0"/>
                        <a:cs typeface="Amazon Ember" panose="020B0603020204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3389939"/>
                  </a:ext>
                </a:extLst>
              </a:tr>
              <a:tr h="166235">
                <a:tc>
                  <a:txBody>
                    <a:bodyPr/>
                    <a:lstStyle/>
                    <a:p>
                      <a:pPr algn="ctr"/>
                      <a:r>
                        <a:rPr lang="en-US" sz="800" i="1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D</a:t>
                      </a:r>
                      <a:r>
                        <a:rPr lang="en-ES" sz="800" i="1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estination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1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T</a:t>
                      </a:r>
                      <a:r>
                        <a:rPr lang="en-ES" sz="800" i="1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arget</a:t>
                      </a:r>
                      <a:endParaRPr lang="en-ES" sz="800" i="1" dirty="0">
                        <a:latin typeface="Amazon Ember" panose="020B0603020204020204" pitchFamily="34" charset="0"/>
                        <a:ea typeface="Amazon Ember" panose="020B0603020204020204" pitchFamily="34" charset="0"/>
                        <a:cs typeface="Amazon Ember" panose="020B0603020204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336198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ES" sz="8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10.0.0.0/16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8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local</a:t>
                      </a:r>
                      <a:endParaRPr lang="en-ES" sz="800" dirty="0">
                        <a:latin typeface="Amazon Ember" panose="020B0603020204020204" pitchFamily="34" charset="0"/>
                        <a:ea typeface="Amazon Ember" panose="020B0603020204020204" pitchFamily="34" charset="0"/>
                        <a:cs typeface="Amazon Ember" panose="020B0603020204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8570497"/>
                  </a:ext>
                </a:extLst>
              </a:tr>
              <a:tr h="166235">
                <a:tc>
                  <a:txBody>
                    <a:bodyPr/>
                    <a:lstStyle/>
                    <a:p>
                      <a:r>
                        <a:rPr lang="en-ES" sz="8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192.168.0.0/24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v</a:t>
                      </a:r>
                      <a:r>
                        <a:rPr lang="en-ES" sz="8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gw-id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288998"/>
                  </a:ext>
                </a:extLst>
              </a:tr>
            </a:tbl>
          </a:graphicData>
        </a:graphic>
      </p:graphicFrame>
      <p:graphicFrame>
        <p:nvGraphicFramePr>
          <p:cNvPr id="22" name="Table 4">
            <a:extLst>
              <a:ext uri="{FF2B5EF4-FFF2-40B4-BE49-F238E27FC236}">
                <a16:creationId xmlns:a16="http://schemas.microsoft.com/office/drawing/2014/main" id="{57D4E574-97B3-4F8C-8CC8-295BC6BA5B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5671279"/>
              </p:ext>
            </p:extLst>
          </p:nvPr>
        </p:nvGraphicFramePr>
        <p:xfrm>
          <a:off x="4133765" y="5252615"/>
          <a:ext cx="1661603" cy="868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992348">
                  <a:extLst>
                    <a:ext uri="{9D8B030D-6E8A-4147-A177-3AD203B41FA5}">
                      <a16:colId xmlns:a16="http://schemas.microsoft.com/office/drawing/2014/main" val="2921333590"/>
                    </a:ext>
                  </a:extLst>
                </a:gridCol>
                <a:gridCol w="669255">
                  <a:extLst>
                    <a:ext uri="{9D8B030D-6E8A-4147-A177-3AD203B41FA5}">
                      <a16:colId xmlns:a16="http://schemas.microsoft.com/office/drawing/2014/main" val="946096682"/>
                    </a:ext>
                  </a:extLst>
                </a:gridCol>
              </a:tblGrid>
              <a:tr h="166235">
                <a:tc gridSpan="2"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S</a:t>
                      </a:r>
                      <a:r>
                        <a:rPr lang="en-ES" sz="90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poke </a:t>
                      </a:r>
                      <a:r>
                        <a:rPr lang="en-ES" sz="9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VPC </a:t>
                      </a:r>
                      <a:r>
                        <a:rPr lang="en-ES" sz="90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B </a:t>
                      </a:r>
                      <a:r>
                        <a:rPr lang="en-US" sz="9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r</a:t>
                      </a:r>
                      <a:r>
                        <a:rPr lang="en-ES" sz="90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oute </a:t>
                      </a:r>
                      <a:r>
                        <a:rPr lang="en-US" sz="9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t</a:t>
                      </a:r>
                      <a:r>
                        <a:rPr lang="en-ES" sz="90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able</a:t>
                      </a:r>
                      <a:endParaRPr lang="en-ES" sz="900" dirty="0">
                        <a:latin typeface="Amazon Ember" panose="020B0603020204020204" pitchFamily="34" charset="0"/>
                        <a:ea typeface="Amazon Ember" panose="020B0603020204020204" pitchFamily="34" charset="0"/>
                        <a:cs typeface="Amazon Ember" panose="020B0603020204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3389939"/>
                  </a:ext>
                </a:extLst>
              </a:tr>
              <a:tr h="166235">
                <a:tc>
                  <a:txBody>
                    <a:bodyPr/>
                    <a:lstStyle/>
                    <a:p>
                      <a:pPr algn="ctr"/>
                      <a:r>
                        <a:rPr lang="en-US" sz="800" i="1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D</a:t>
                      </a:r>
                      <a:r>
                        <a:rPr lang="en-ES" sz="800" i="1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estination</a:t>
                      </a:r>
                      <a:endParaRPr lang="en-ES" sz="800" i="1" dirty="0">
                        <a:latin typeface="Amazon Ember" panose="020B0603020204020204" pitchFamily="34" charset="0"/>
                        <a:ea typeface="Amazon Ember" panose="020B0603020204020204" pitchFamily="34" charset="0"/>
                        <a:cs typeface="Amazon Ember" panose="020B06030202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1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T</a:t>
                      </a:r>
                      <a:r>
                        <a:rPr lang="en-ES" sz="800" i="1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arget</a:t>
                      </a:r>
                      <a:endParaRPr lang="en-ES" sz="800" i="1" dirty="0">
                        <a:latin typeface="Amazon Ember" panose="020B0603020204020204" pitchFamily="34" charset="0"/>
                        <a:ea typeface="Amazon Ember" panose="020B0603020204020204" pitchFamily="34" charset="0"/>
                        <a:cs typeface="Amazon Ember" panose="020B0603020204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336198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ES" sz="8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10.2.0.0/16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8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local</a:t>
                      </a:r>
                      <a:endParaRPr lang="en-ES" sz="800" dirty="0">
                        <a:latin typeface="Amazon Ember" panose="020B0603020204020204" pitchFamily="34" charset="0"/>
                        <a:ea typeface="Amazon Ember" panose="020B0603020204020204" pitchFamily="34" charset="0"/>
                        <a:cs typeface="Amazon Ember" panose="020B0603020204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8570497"/>
                  </a:ext>
                </a:extLst>
              </a:tr>
              <a:tr h="166235">
                <a:tc>
                  <a:txBody>
                    <a:bodyPr/>
                    <a:lstStyle/>
                    <a:p>
                      <a:r>
                        <a:rPr lang="en-ES" sz="8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192.168.1.0/24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v</a:t>
                      </a:r>
                      <a:r>
                        <a:rPr lang="en-ES" sz="8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gw-id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288998"/>
                  </a:ext>
                </a:extLst>
              </a:tr>
            </a:tbl>
          </a:graphicData>
        </a:graphic>
      </p:graphicFrame>
      <p:sp>
        <p:nvSpPr>
          <p:cNvPr id="23" name="TextBox 6">
            <a:extLst>
              <a:ext uri="{FF2B5EF4-FFF2-40B4-BE49-F238E27FC236}">
                <a16:creationId xmlns:a16="http://schemas.microsoft.com/office/drawing/2014/main" id="{BEEC056C-1492-41C4-A1A7-4C5D83759A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39029" y="4527200"/>
            <a:ext cx="73203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corporate </a:t>
            </a:r>
          </a:p>
          <a:p>
            <a:pPr algn="ctr" eaLnBrk="1" hangingPunct="1"/>
            <a:r>
              <a:rPr lang="en-US" alt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server</a:t>
            </a:r>
          </a:p>
        </p:txBody>
      </p:sp>
      <p:pic>
        <p:nvPicPr>
          <p:cNvPr id="25" name="Graphic 21">
            <a:extLst>
              <a:ext uri="{FF2B5EF4-FFF2-40B4-BE49-F238E27FC236}">
                <a16:creationId xmlns:a16="http://schemas.microsoft.com/office/drawing/2014/main" id="{3527359E-F920-4E10-9751-B67F73B75B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80820" y="2794588"/>
            <a:ext cx="527852" cy="527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TextBox 6">
            <a:extLst>
              <a:ext uri="{FF2B5EF4-FFF2-40B4-BE49-F238E27FC236}">
                <a16:creationId xmlns:a16="http://schemas.microsoft.com/office/drawing/2014/main" id="{D4437648-A0E9-40A0-8482-33DA34B09B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60899" y="2217665"/>
            <a:ext cx="89693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VPC association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547721C-B1FD-4A2C-9F88-FE62332844EB}"/>
              </a:ext>
            </a:extLst>
          </p:cNvPr>
          <p:cNvSpPr/>
          <p:nvPr/>
        </p:nvSpPr>
        <p:spPr>
          <a:xfrm>
            <a:off x="6749228" y="2874105"/>
            <a:ext cx="1452975" cy="1439371"/>
          </a:xfrm>
          <a:prstGeom prst="rect">
            <a:avLst/>
          </a:prstGeom>
          <a:solidFill>
            <a:schemeClr val="bg1"/>
          </a:solidFill>
          <a:ln w="15875">
            <a:solidFill>
              <a:srgbClr val="8C4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900" dirty="0">
              <a:solidFill>
                <a:schemeClr val="tx1"/>
              </a:solidFill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pic>
        <p:nvPicPr>
          <p:cNvPr id="31" name="Graphic 21">
            <a:extLst>
              <a:ext uri="{FF2B5EF4-FFF2-40B4-BE49-F238E27FC236}">
                <a16:creationId xmlns:a16="http://schemas.microsoft.com/office/drawing/2014/main" id="{E6EDBA35-544B-4B42-8E3A-2C7157DE98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22044" y="4007393"/>
            <a:ext cx="527852" cy="527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TextBox 11">
            <a:extLst>
              <a:ext uri="{FF2B5EF4-FFF2-40B4-BE49-F238E27FC236}">
                <a16:creationId xmlns:a16="http://schemas.microsoft.com/office/drawing/2014/main" id="{D9296861-C7B2-47A9-8ED4-6F05ABF1B9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01561" y="3759304"/>
            <a:ext cx="97485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Direct Connect router</a:t>
            </a:r>
          </a:p>
        </p:txBody>
      </p:sp>
      <p:sp>
        <p:nvSpPr>
          <p:cNvPr id="33" name="TextBox 6">
            <a:extLst>
              <a:ext uri="{FF2B5EF4-FFF2-40B4-BE49-F238E27FC236}">
                <a16:creationId xmlns:a16="http://schemas.microsoft.com/office/drawing/2014/main" id="{8105C8A1-3758-47DB-8B07-E904D9DFCF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17078" y="3286530"/>
            <a:ext cx="70755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corporate </a:t>
            </a:r>
          </a:p>
          <a:p>
            <a:pPr algn="ctr" eaLnBrk="1" hangingPunct="1"/>
            <a:r>
              <a:rPr lang="en-US" alt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server</a:t>
            </a:r>
          </a:p>
        </p:txBody>
      </p:sp>
      <p:sp>
        <p:nvSpPr>
          <p:cNvPr id="39" name="TextBox 6">
            <a:extLst>
              <a:ext uri="{FF2B5EF4-FFF2-40B4-BE49-F238E27FC236}">
                <a16:creationId xmlns:a16="http://schemas.microsoft.com/office/drawing/2014/main" id="{74E69BB3-75CC-4365-987D-C5F1ED1FA5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91854" y="3044869"/>
            <a:ext cx="97134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VRF A 192.168.0.0/24</a:t>
            </a:r>
          </a:p>
        </p:txBody>
      </p:sp>
      <p:sp>
        <p:nvSpPr>
          <p:cNvPr id="40" name="TextBox 6">
            <a:extLst>
              <a:ext uri="{FF2B5EF4-FFF2-40B4-BE49-F238E27FC236}">
                <a16:creationId xmlns:a16="http://schemas.microsoft.com/office/drawing/2014/main" id="{E1129143-24FA-4795-B00D-1CE597A2BD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4318" y="4278031"/>
            <a:ext cx="97134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VRF B 192.168.1.0/24</a:t>
            </a:r>
          </a:p>
        </p:txBody>
      </p:sp>
      <p:cxnSp>
        <p:nvCxnSpPr>
          <p:cNvPr id="41" name="Straight Arrow Connector 149">
            <a:extLst>
              <a:ext uri="{FF2B5EF4-FFF2-40B4-BE49-F238E27FC236}">
                <a16:creationId xmlns:a16="http://schemas.microsoft.com/office/drawing/2014/main" id="{59754CAA-BB14-493B-AE15-59D19CE8BD7A}"/>
              </a:ext>
            </a:extLst>
          </p:cNvPr>
          <p:cNvCxnSpPr>
            <a:cxnSpLocks/>
            <a:endCxn id="25" idx="1"/>
          </p:cNvCxnSpPr>
          <p:nvPr/>
        </p:nvCxnSpPr>
        <p:spPr>
          <a:xfrm flipV="1">
            <a:off x="8818185" y="3058514"/>
            <a:ext cx="1462635" cy="443706"/>
          </a:xfrm>
          <a:prstGeom prst="bentConnector3">
            <a:avLst>
              <a:gd name="adj1" fmla="val 26304"/>
            </a:avLst>
          </a:prstGeom>
          <a:ln w="15875">
            <a:solidFill>
              <a:schemeClr val="tx1"/>
            </a:solidFill>
            <a:tailEnd type="arrow" w="med" len="sm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3" name="Straight Arrow Connector 308">
            <a:extLst>
              <a:ext uri="{FF2B5EF4-FFF2-40B4-BE49-F238E27FC236}">
                <a16:creationId xmlns:a16="http://schemas.microsoft.com/office/drawing/2014/main" id="{5D2645B3-FEC1-45E6-8C8A-FA2065B1B67E}"/>
              </a:ext>
            </a:extLst>
          </p:cNvPr>
          <p:cNvCxnSpPr>
            <a:cxnSpLocks/>
            <a:stCxn id="31" idx="1"/>
          </p:cNvCxnSpPr>
          <p:nvPr/>
        </p:nvCxnSpPr>
        <p:spPr>
          <a:xfrm rot="10800000">
            <a:off x="8859005" y="3631240"/>
            <a:ext cx="1463040" cy="640080"/>
          </a:xfrm>
          <a:prstGeom prst="bentConnector3">
            <a:avLst>
              <a:gd name="adj1" fmla="val 59577"/>
            </a:avLst>
          </a:prstGeom>
          <a:ln w="15875">
            <a:solidFill>
              <a:schemeClr val="tx1"/>
            </a:solidFill>
            <a:tailEnd type="arrow" w="med" len="sm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45" name="Rectangle 44">
            <a:extLst>
              <a:ext uri="{FF2B5EF4-FFF2-40B4-BE49-F238E27FC236}">
                <a16:creationId xmlns:a16="http://schemas.microsoft.com/office/drawing/2014/main" id="{FC632605-258C-446A-A40B-029927D50252}"/>
              </a:ext>
            </a:extLst>
          </p:cNvPr>
          <p:cNvSpPr/>
          <p:nvPr/>
        </p:nvSpPr>
        <p:spPr>
          <a:xfrm>
            <a:off x="1618771" y="3471196"/>
            <a:ext cx="1861304" cy="680027"/>
          </a:xfrm>
          <a:prstGeom prst="rect">
            <a:avLst/>
          </a:prstGeom>
          <a:noFill/>
          <a:ln w="15875">
            <a:solidFill>
              <a:srgbClr val="00A4A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38328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750" dirty="0">
              <a:solidFill>
                <a:schemeClr val="accent3"/>
              </a:solidFill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AB6B6D16-3317-4A32-BFDB-CB9E1FD6DC0E}"/>
              </a:ext>
            </a:extLst>
          </p:cNvPr>
          <p:cNvSpPr/>
          <p:nvPr/>
        </p:nvSpPr>
        <p:spPr>
          <a:xfrm>
            <a:off x="1409010" y="3244738"/>
            <a:ext cx="2252842" cy="955753"/>
          </a:xfrm>
          <a:prstGeom prst="rect">
            <a:avLst/>
          </a:prstGeom>
          <a:noFill/>
          <a:ln w="15875">
            <a:solidFill>
              <a:srgbClr val="00A4A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9144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900" dirty="0">
              <a:solidFill>
                <a:schemeClr val="accent3"/>
              </a:solidFill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BC8ADB09-1398-490D-B537-363D130E2181}"/>
              </a:ext>
            </a:extLst>
          </p:cNvPr>
          <p:cNvSpPr/>
          <p:nvPr/>
        </p:nvSpPr>
        <p:spPr>
          <a:xfrm>
            <a:off x="1342104" y="2881818"/>
            <a:ext cx="2773212" cy="1380661"/>
          </a:xfrm>
          <a:prstGeom prst="rect">
            <a:avLst/>
          </a:prstGeom>
          <a:noFill/>
          <a:ln w="15875">
            <a:solidFill>
              <a:srgbClr val="8C4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endParaRPr lang="en-US" sz="900" dirty="0">
              <a:ln w="0"/>
              <a:solidFill>
                <a:srgbClr val="693BC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TextBox 6">
            <a:extLst>
              <a:ext uri="{FF2B5EF4-FFF2-40B4-BE49-F238E27FC236}">
                <a16:creationId xmlns:a16="http://schemas.microsoft.com/office/drawing/2014/main" id="{BD729712-CECD-42B0-AEF5-2DDE895B12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2347" y="3101013"/>
            <a:ext cx="99712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Direct Connect Gateway</a:t>
            </a:r>
          </a:p>
        </p:txBody>
      </p:sp>
      <p:cxnSp>
        <p:nvCxnSpPr>
          <p:cNvPr id="63" name="Straight Arrow Connector 210">
            <a:extLst>
              <a:ext uri="{FF2B5EF4-FFF2-40B4-BE49-F238E27FC236}">
                <a16:creationId xmlns:a16="http://schemas.microsoft.com/office/drawing/2014/main" id="{CF0080F6-418D-4861-95DA-C41008340405}"/>
              </a:ext>
            </a:extLst>
          </p:cNvPr>
          <p:cNvCxnSpPr>
            <a:cxnSpLocks/>
            <a:stCxn id="112" idx="3"/>
            <a:endCxn id="100" idx="1"/>
          </p:cNvCxnSpPr>
          <p:nvPr/>
        </p:nvCxnSpPr>
        <p:spPr>
          <a:xfrm flipV="1">
            <a:off x="2821551" y="2214015"/>
            <a:ext cx="1107041" cy="79167"/>
          </a:xfrm>
          <a:prstGeom prst="bentConnector3">
            <a:avLst>
              <a:gd name="adj1" fmla="val 50000"/>
            </a:avLst>
          </a:prstGeom>
          <a:ln w="15875">
            <a:solidFill>
              <a:schemeClr val="tx1"/>
            </a:solidFill>
            <a:tailEnd type="arrow" w="med" len="sm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68" name="Straight Arrow Connector 308">
            <a:extLst>
              <a:ext uri="{FF2B5EF4-FFF2-40B4-BE49-F238E27FC236}">
                <a16:creationId xmlns:a16="http://schemas.microsoft.com/office/drawing/2014/main" id="{64155B7E-23BE-4FD4-9824-91D9C6EE828E}"/>
              </a:ext>
            </a:extLst>
          </p:cNvPr>
          <p:cNvCxnSpPr>
            <a:cxnSpLocks/>
            <a:stCxn id="98" idx="1"/>
            <a:endCxn id="122" idx="3"/>
          </p:cNvCxnSpPr>
          <p:nvPr/>
        </p:nvCxnSpPr>
        <p:spPr>
          <a:xfrm rot="10800000" flipV="1">
            <a:off x="2830005" y="4738600"/>
            <a:ext cx="1098588" cy="519408"/>
          </a:xfrm>
          <a:prstGeom prst="bentConnector3">
            <a:avLst>
              <a:gd name="adj1" fmla="val 46823"/>
            </a:avLst>
          </a:prstGeom>
          <a:ln w="15875">
            <a:solidFill>
              <a:schemeClr val="tx1"/>
            </a:solidFill>
            <a:tailEnd type="arrow" w="med" len="sm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graphicFrame>
        <p:nvGraphicFramePr>
          <p:cNvPr id="70" name="Table 4">
            <a:extLst>
              <a:ext uri="{FF2B5EF4-FFF2-40B4-BE49-F238E27FC236}">
                <a16:creationId xmlns:a16="http://schemas.microsoft.com/office/drawing/2014/main" id="{121582D6-204A-462A-B8F8-7A7645BCE3C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0546890"/>
              </p:ext>
            </p:extLst>
          </p:nvPr>
        </p:nvGraphicFramePr>
        <p:xfrm>
          <a:off x="4158036" y="3611537"/>
          <a:ext cx="1657985" cy="868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990187">
                  <a:extLst>
                    <a:ext uri="{9D8B030D-6E8A-4147-A177-3AD203B41FA5}">
                      <a16:colId xmlns:a16="http://schemas.microsoft.com/office/drawing/2014/main" val="2921333590"/>
                    </a:ext>
                  </a:extLst>
                </a:gridCol>
                <a:gridCol w="667798">
                  <a:extLst>
                    <a:ext uri="{9D8B030D-6E8A-4147-A177-3AD203B41FA5}">
                      <a16:colId xmlns:a16="http://schemas.microsoft.com/office/drawing/2014/main" val="946096682"/>
                    </a:ext>
                  </a:extLst>
                </a:gridCol>
              </a:tblGrid>
              <a:tr h="166235">
                <a:tc gridSpan="2"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S</a:t>
                      </a:r>
                      <a:r>
                        <a:rPr lang="en-ES" sz="9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poke VPC A2 </a:t>
                      </a:r>
                      <a:r>
                        <a:rPr lang="en-US" sz="9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r</a:t>
                      </a:r>
                      <a:r>
                        <a:rPr lang="en-ES" sz="9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oute </a:t>
                      </a:r>
                      <a:r>
                        <a:rPr lang="en-US" sz="9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t</a:t>
                      </a:r>
                      <a:r>
                        <a:rPr lang="en-ES" sz="9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able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3389939"/>
                  </a:ext>
                </a:extLst>
              </a:tr>
              <a:tr h="166235">
                <a:tc>
                  <a:txBody>
                    <a:bodyPr/>
                    <a:lstStyle/>
                    <a:p>
                      <a:pPr algn="ctr"/>
                      <a:r>
                        <a:rPr lang="en-US" sz="800" i="1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D</a:t>
                      </a:r>
                      <a:r>
                        <a:rPr lang="en-ES" sz="800" i="1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estination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1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T</a:t>
                      </a:r>
                      <a:r>
                        <a:rPr lang="en-ES" sz="800" i="1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arget</a:t>
                      </a:r>
                      <a:endParaRPr lang="en-ES" sz="800" i="1" dirty="0">
                        <a:latin typeface="Amazon Ember" panose="020B0603020204020204" pitchFamily="34" charset="0"/>
                        <a:ea typeface="Amazon Ember" panose="020B0603020204020204" pitchFamily="34" charset="0"/>
                        <a:cs typeface="Amazon Ember" panose="020B0603020204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336198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ES" sz="8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10.1.0.0/16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8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local</a:t>
                      </a:r>
                      <a:endParaRPr lang="en-ES" sz="800" dirty="0">
                        <a:latin typeface="Amazon Ember" panose="020B0603020204020204" pitchFamily="34" charset="0"/>
                        <a:ea typeface="Amazon Ember" panose="020B0603020204020204" pitchFamily="34" charset="0"/>
                        <a:cs typeface="Amazon Ember" panose="020B0603020204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8570497"/>
                  </a:ext>
                </a:extLst>
              </a:tr>
              <a:tr h="166235">
                <a:tc>
                  <a:txBody>
                    <a:bodyPr/>
                    <a:lstStyle/>
                    <a:p>
                      <a:r>
                        <a:rPr lang="en-ES" sz="8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192.168.0.0/24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v</a:t>
                      </a:r>
                      <a:r>
                        <a:rPr lang="en-ES" sz="8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gw-id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288998"/>
                  </a:ext>
                </a:extLst>
              </a:tr>
            </a:tbl>
          </a:graphicData>
        </a:graphic>
      </p:graphicFrame>
      <p:sp>
        <p:nvSpPr>
          <p:cNvPr id="71" name="TextBox 6">
            <a:extLst>
              <a:ext uri="{FF2B5EF4-FFF2-40B4-BE49-F238E27FC236}">
                <a16:creationId xmlns:a16="http://schemas.microsoft.com/office/drawing/2014/main" id="{221C36B8-A96E-42FC-A72B-CD6017217A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94082" y="2854031"/>
            <a:ext cx="128936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AWS Direct Connect location</a:t>
            </a:r>
          </a:p>
        </p:txBody>
      </p:sp>
      <p:cxnSp>
        <p:nvCxnSpPr>
          <p:cNvPr id="72" name="Straight Arrow Connector 228">
            <a:extLst>
              <a:ext uri="{FF2B5EF4-FFF2-40B4-BE49-F238E27FC236}">
                <a16:creationId xmlns:a16="http://schemas.microsoft.com/office/drawing/2014/main" id="{8E23591F-9681-4A6F-B773-5504F837934A}"/>
              </a:ext>
            </a:extLst>
          </p:cNvPr>
          <p:cNvCxnSpPr>
            <a:cxnSpLocks/>
            <a:stCxn id="100" idx="3"/>
            <a:endCxn id="101" idx="1"/>
          </p:cNvCxnSpPr>
          <p:nvPr/>
        </p:nvCxnSpPr>
        <p:spPr>
          <a:xfrm>
            <a:off x="4294352" y="2214015"/>
            <a:ext cx="1042050" cy="700177"/>
          </a:xfrm>
          <a:prstGeom prst="bentConnector3">
            <a:avLst>
              <a:gd name="adj1" fmla="val 80143"/>
            </a:avLst>
          </a:prstGeom>
          <a:ln w="15875">
            <a:solidFill>
              <a:schemeClr val="tx1"/>
            </a:solidFill>
            <a:tailEnd type="arrow" w="med" len="sm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73" name="Rectangle 72">
            <a:extLst>
              <a:ext uri="{FF2B5EF4-FFF2-40B4-BE49-F238E27FC236}">
                <a16:creationId xmlns:a16="http://schemas.microsoft.com/office/drawing/2014/main" id="{A0FC275E-F109-4AAC-94D0-886F436D66B3}"/>
              </a:ext>
            </a:extLst>
          </p:cNvPr>
          <p:cNvSpPr/>
          <p:nvPr/>
        </p:nvSpPr>
        <p:spPr>
          <a:xfrm>
            <a:off x="7163383" y="3350280"/>
            <a:ext cx="456721" cy="442216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" name="TextBox 6">
            <a:extLst>
              <a:ext uri="{FF2B5EF4-FFF2-40B4-BE49-F238E27FC236}">
                <a16:creationId xmlns:a16="http://schemas.microsoft.com/office/drawing/2014/main" id="{668D669E-7521-45B7-BCAC-04A91349BF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39066" y="2315477"/>
            <a:ext cx="140907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Corporate data center</a:t>
            </a:r>
          </a:p>
          <a:p>
            <a:pPr>
              <a:defRPr/>
            </a:pPr>
            <a:r>
              <a:rPr 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192.168.0.0/16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E305E134-5376-41AE-B249-A2EDD5274E7B}"/>
              </a:ext>
            </a:extLst>
          </p:cNvPr>
          <p:cNvSpPr/>
          <p:nvPr/>
        </p:nvSpPr>
        <p:spPr>
          <a:xfrm>
            <a:off x="6293194" y="3848402"/>
            <a:ext cx="128977" cy="181258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31" name="Group 130">
            <a:extLst>
              <a:ext uri="{FF2B5EF4-FFF2-40B4-BE49-F238E27FC236}">
                <a16:creationId xmlns:a16="http://schemas.microsoft.com/office/drawing/2014/main" id="{DCE84D96-415B-4543-8203-0B35D4D3C840}"/>
              </a:ext>
            </a:extLst>
          </p:cNvPr>
          <p:cNvGrpSpPr/>
          <p:nvPr/>
        </p:nvGrpSpPr>
        <p:grpSpPr>
          <a:xfrm>
            <a:off x="3677939" y="4924455"/>
            <a:ext cx="887524" cy="369332"/>
            <a:chOff x="4016677" y="4917953"/>
            <a:chExt cx="887524" cy="369332"/>
          </a:xfrm>
        </p:grpSpPr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398CCED2-C300-4514-86EF-F0E5569AF249}"/>
                </a:ext>
              </a:extLst>
            </p:cNvPr>
            <p:cNvSpPr/>
            <p:nvPr/>
          </p:nvSpPr>
          <p:spPr>
            <a:xfrm>
              <a:off x="4422801" y="4964928"/>
              <a:ext cx="56959" cy="2637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" name="TextBox 6">
              <a:extLst>
                <a:ext uri="{FF2B5EF4-FFF2-40B4-BE49-F238E27FC236}">
                  <a16:creationId xmlns:a16="http://schemas.microsoft.com/office/drawing/2014/main" id="{9DA71BF4-FD92-4DAA-94DF-C836150BCDE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16677" y="4917953"/>
              <a:ext cx="88752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900" dirty="0">
                  <a:latin typeface="Arial" panose="020B0604020202020204" pitchFamily="34" charset="0"/>
                  <a:ea typeface="Amazon Ember" panose="020B0603020204020204" pitchFamily="34" charset="0"/>
                  <a:cs typeface="Arial" panose="020B0604020202020204" pitchFamily="34" charset="0"/>
                </a:rPr>
                <a:t>virtual private gateway</a:t>
              </a:r>
            </a:p>
          </p:txBody>
        </p:sp>
      </p:grp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E3A6A1F6-1237-46B8-9689-FEEC91DFCC44}"/>
              </a:ext>
            </a:extLst>
          </p:cNvPr>
          <p:cNvGrpSpPr/>
          <p:nvPr/>
        </p:nvGrpSpPr>
        <p:grpSpPr>
          <a:xfrm>
            <a:off x="3681460" y="3278967"/>
            <a:ext cx="904611" cy="369332"/>
            <a:chOff x="4035087" y="3271607"/>
            <a:chExt cx="904611" cy="369332"/>
          </a:xfrm>
        </p:grpSpPr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EE53C1D0-5F1A-4B21-B32C-D62ED8FB4777}"/>
                </a:ext>
              </a:extLst>
            </p:cNvPr>
            <p:cNvSpPr/>
            <p:nvPr/>
          </p:nvSpPr>
          <p:spPr>
            <a:xfrm>
              <a:off x="4434041" y="3331057"/>
              <a:ext cx="45719" cy="25485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" name="TextBox 6">
              <a:extLst>
                <a:ext uri="{FF2B5EF4-FFF2-40B4-BE49-F238E27FC236}">
                  <a16:creationId xmlns:a16="http://schemas.microsoft.com/office/drawing/2014/main" id="{09A28B02-6CA1-4B2C-8ABC-0F76BE280FB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35087" y="3271607"/>
              <a:ext cx="904611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900" dirty="0">
                  <a:latin typeface="Arial" panose="020B0604020202020204" pitchFamily="34" charset="0"/>
                  <a:ea typeface="Amazon Ember" panose="020B0603020204020204" pitchFamily="34" charset="0"/>
                  <a:cs typeface="Arial" panose="020B0604020202020204" pitchFamily="34" charset="0"/>
                </a:rPr>
                <a:t>virtual private gateway</a:t>
              </a:r>
            </a:p>
          </p:txBody>
        </p:sp>
      </p:grp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E550991C-8664-4938-888E-B12D14511186}"/>
              </a:ext>
            </a:extLst>
          </p:cNvPr>
          <p:cNvGrpSpPr/>
          <p:nvPr/>
        </p:nvGrpSpPr>
        <p:grpSpPr>
          <a:xfrm>
            <a:off x="3679033" y="2375394"/>
            <a:ext cx="882921" cy="369332"/>
            <a:chOff x="3679033" y="2375394"/>
            <a:chExt cx="882921" cy="369332"/>
          </a:xfrm>
        </p:grpSpPr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EF94E683-6FC7-4390-B989-E5361BADA914}"/>
                </a:ext>
              </a:extLst>
            </p:cNvPr>
            <p:cNvSpPr/>
            <p:nvPr/>
          </p:nvSpPr>
          <p:spPr>
            <a:xfrm>
              <a:off x="4097221" y="2416879"/>
              <a:ext cx="65888" cy="27620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" name="TextBox 6">
              <a:extLst>
                <a:ext uri="{FF2B5EF4-FFF2-40B4-BE49-F238E27FC236}">
                  <a16:creationId xmlns:a16="http://schemas.microsoft.com/office/drawing/2014/main" id="{EA7189B3-9419-4E86-BF59-16F82002763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79033" y="2375394"/>
              <a:ext cx="882921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900" dirty="0">
                  <a:latin typeface="Arial" panose="020B0604020202020204" pitchFamily="34" charset="0"/>
                  <a:ea typeface="Amazon Ember" panose="020B0603020204020204" pitchFamily="34" charset="0"/>
                  <a:cs typeface="Arial" panose="020B0604020202020204" pitchFamily="34" charset="0"/>
                </a:rPr>
                <a:t>virtual private gateway</a:t>
              </a:r>
            </a:p>
          </p:txBody>
        </p:sp>
      </p:grpSp>
      <p:sp>
        <p:nvSpPr>
          <p:cNvPr id="85" name="TextBox 6">
            <a:extLst>
              <a:ext uri="{FF2B5EF4-FFF2-40B4-BE49-F238E27FC236}">
                <a16:creationId xmlns:a16="http://schemas.microsoft.com/office/drawing/2014/main" id="{13E36E56-D80E-488B-994E-F4704545C4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36644" y="4746700"/>
            <a:ext cx="1009469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private VIF B</a:t>
            </a:r>
          </a:p>
        </p:txBody>
      </p:sp>
      <p:sp>
        <p:nvSpPr>
          <p:cNvPr id="86" name="TextBox 6">
            <a:extLst>
              <a:ext uri="{FF2B5EF4-FFF2-40B4-BE49-F238E27FC236}">
                <a16:creationId xmlns:a16="http://schemas.microsoft.com/office/drawing/2014/main" id="{EE34E899-302D-46DC-9954-028DBB75D4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42407" y="2682193"/>
            <a:ext cx="1009469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private VIF A</a:t>
            </a:r>
          </a:p>
        </p:txBody>
      </p:sp>
      <p:pic>
        <p:nvPicPr>
          <p:cNvPr id="91" name="Graphic 90" descr="VPC group icon.">
            <a:extLst>
              <a:ext uri="{FF2B5EF4-FFF2-40B4-BE49-F238E27FC236}">
                <a16:creationId xmlns:a16="http://schemas.microsoft.com/office/drawing/2014/main" id="{9EE7E9F1-F446-4096-A486-6730E700135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1336956" y="1243101"/>
            <a:ext cx="329184" cy="329184"/>
          </a:xfrm>
          <a:prstGeom prst="rect">
            <a:avLst/>
          </a:prstGeom>
        </p:spPr>
      </p:pic>
      <p:pic>
        <p:nvPicPr>
          <p:cNvPr id="92" name="Graphic 91" descr="AWS logo in group.">
            <a:extLst>
              <a:ext uri="{FF2B5EF4-FFF2-40B4-BE49-F238E27FC236}">
                <a16:creationId xmlns:a16="http://schemas.microsoft.com/office/drawing/2014/main" id="{457BAEF3-39DE-4E07-9359-F8C7B355AF2E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/>
        </p:blipFill>
        <p:spPr>
          <a:xfrm>
            <a:off x="1187901" y="860895"/>
            <a:ext cx="274320" cy="274320"/>
          </a:xfrm>
          <a:prstGeom prst="rect">
            <a:avLst/>
          </a:prstGeom>
        </p:spPr>
      </p:pic>
      <p:pic>
        <p:nvPicPr>
          <p:cNvPr id="93" name="Graphic 92" descr="VPC group icon.">
            <a:extLst>
              <a:ext uri="{FF2B5EF4-FFF2-40B4-BE49-F238E27FC236}">
                <a16:creationId xmlns:a16="http://schemas.microsoft.com/office/drawing/2014/main" id="{DCA92DB1-738D-4D3B-B960-5ECE2D2B356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1333035" y="2874105"/>
            <a:ext cx="329184" cy="329184"/>
          </a:xfrm>
          <a:prstGeom prst="rect">
            <a:avLst/>
          </a:prstGeom>
        </p:spPr>
      </p:pic>
      <p:pic>
        <p:nvPicPr>
          <p:cNvPr id="94" name="Graphic 93" descr="VPC group icon.">
            <a:extLst>
              <a:ext uri="{FF2B5EF4-FFF2-40B4-BE49-F238E27FC236}">
                <a16:creationId xmlns:a16="http://schemas.microsoft.com/office/drawing/2014/main" id="{50923647-D221-4FDD-871E-BA127F0C752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1333035" y="4329452"/>
            <a:ext cx="329184" cy="329184"/>
          </a:xfrm>
          <a:prstGeom prst="rect">
            <a:avLst/>
          </a:prstGeom>
        </p:spPr>
      </p:pic>
      <p:pic>
        <p:nvPicPr>
          <p:cNvPr id="95" name="Graphic 18" descr="AWS Direct Connect service icon.">
            <a:extLst>
              <a:ext uri="{FF2B5EF4-FFF2-40B4-BE49-F238E27FC236}">
                <a16:creationId xmlns:a16="http://schemas.microsoft.com/office/drawing/2014/main" id="{6DBDA143-D3F8-4FC4-AE0B-14C5B54FE2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/>
        </p:blipFill>
        <p:spPr bwMode="auto">
          <a:xfrm>
            <a:off x="6746113" y="2883249"/>
            <a:ext cx="310896" cy="310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6" name="Graphic 95" descr="Customer gateway resource icon for the Amazon VPC service.&#10;">
            <a:extLst>
              <a:ext uri="{FF2B5EF4-FFF2-40B4-BE49-F238E27FC236}">
                <a16:creationId xmlns:a16="http://schemas.microsoft.com/office/drawing/2014/main" id="{71EBAAA5-C024-4425-99A2-04A8AC008CF9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7175254" y="3342788"/>
            <a:ext cx="457200" cy="457200"/>
          </a:xfrm>
          <a:prstGeom prst="rect">
            <a:avLst/>
          </a:prstGeom>
        </p:spPr>
      </p:pic>
      <p:grpSp>
        <p:nvGrpSpPr>
          <p:cNvPr id="133" name="Group 132">
            <a:extLst>
              <a:ext uri="{FF2B5EF4-FFF2-40B4-BE49-F238E27FC236}">
                <a16:creationId xmlns:a16="http://schemas.microsoft.com/office/drawing/2014/main" id="{133D4574-F62C-4F76-9182-431209E58D80}"/>
              </a:ext>
            </a:extLst>
          </p:cNvPr>
          <p:cNvGrpSpPr/>
          <p:nvPr/>
        </p:nvGrpSpPr>
        <p:grpSpPr>
          <a:xfrm>
            <a:off x="3928593" y="4555720"/>
            <a:ext cx="365760" cy="369923"/>
            <a:chOff x="4265110" y="4509933"/>
            <a:chExt cx="365760" cy="369923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33BC790B-95EF-4972-B1DF-072ED42B8E61}"/>
                </a:ext>
              </a:extLst>
            </p:cNvPr>
            <p:cNvSpPr/>
            <p:nvPr/>
          </p:nvSpPr>
          <p:spPr>
            <a:xfrm>
              <a:off x="4291603" y="4509933"/>
              <a:ext cx="332872" cy="36992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E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98" name="Graphic 97" descr="VPN gateway resource icon for the Amazon VPC service.&#10;">
              <a:extLst>
                <a:ext uri="{FF2B5EF4-FFF2-40B4-BE49-F238E27FC236}">
                  <a16:creationId xmlns:a16="http://schemas.microsoft.com/office/drawing/2014/main" id="{CFFA9A6E-CBA8-491A-B496-90234F0BCBA5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extLs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/>
            </a:stretch>
          </p:blipFill>
          <p:spPr>
            <a:xfrm>
              <a:off x="4265110" y="4509933"/>
              <a:ext cx="365760" cy="365760"/>
            </a:xfrm>
            <a:prstGeom prst="rect">
              <a:avLst/>
            </a:prstGeom>
          </p:spPr>
        </p:pic>
      </p:grp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2F5EC03B-22B7-4C94-B032-B8B59E9D54A4}"/>
              </a:ext>
            </a:extLst>
          </p:cNvPr>
          <p:cNvGrpSpPr/>
          <p:nvPr/>
        </p:nvGrpSpPr>
        <p:grpSpPr>
          <a:xfrm>
            <a:off x="3931034" y="2918723"/>
            <a:ext cx="370221" cy="375494"/>
            <a:chOff x="4277273" y="2940334"/>
            <a:chExt cx="370221" cy="375494"/>
          </a:xfrm>
        </p:grpSpPr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FA23BD80-E486-4C81-B197-872DC1939DB7}"/>
                </a:ext>
              </a:extLst>
            </p:cNvPr>
            <p:cNvSpPr/>
            <p:nvPr/>
          </p:nvSpPr>
          <p:spPr>
            <a:xfrm>
              <a:off x="4277273" y="2940334"/>
              <a:ext cx="332872" cy="36992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E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99" name="Graphic 98" descr="VPN gateway resource icon for the Amazon VPC service.&#10;">
              <a:extLst>
                <a:ext uri="{FF2B5EF4-FFF2-40B4-BE49-F238E27FC236}">
                  <a16:creationId xmlns:a16="http://schemas.microsoft.com/office/drawing/2014/main" id="{35670DB3-EAC1-4FB7-8E56-EAEF70CDA271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extLs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/>
            </a:stretch>
          </p:blipFill>
          <p:spPr>
            <a:xfrm>
              <a:off x="4281734" y="2950068"/>
              <a:ext cx="365760" cy="365760"/>
            </a:xfrm>
            <a:prstGeom prst="rect">
              <a:avLst/>
            </a:prstGeom>
          </p:spPr>
        </p:pic>
      </p:grp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B47960B2-A773-44DF-AA84-F740A30F953A}"/>
              </a:ext>
            </a:extLst>
          </p:cNvPr>
          <p:cNvGrpSpPr/>
          <p:nvPr/>
        </p:nvGrpSpPr>
        <p:grpSpPr>
          <a:xfrm>
            <a:off x="3928592" y="2029769"/>
            <a:ext cx="365760" cy="369923"/>
            <a:chOff x="4252649" y="2138397"/>
            <a:chExt cx="365760" cy="369923"/>
          </a:xfrm>
        </p:grpSpPr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E69148E3-7D38-4DAA-80D5-86AED91A3DAF}"/>
                </a:ext>
              </a:extLst>
            </p:cNvPr>
            <p:cNvSpPr/>
            <p:nvPr/>
          </p:nvSpPr>
          <p:spPr>
            <a:xfrm>
              <a:off x="4269354" y="2138397"/>
              <a:ext cx="332872" cy="36992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E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00" name="Graphic 99" descr="VPN gateway resource icon for the Amazon VPC service.&#10;">
              <a:extLst>
                <a:ext uri="{FF2B5EF4-FFF2-40B4-BE49-F238E27FC236}">
                  <a16:creationId xmlns:a16="http://schemas.microsoft.com/office/drawing/2014/main" id="{457FCA13-DA74-4ADF-BEFB-47477477453C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extLs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/>
            </a:stretch>
          </p:blipFill>
          <p:spPr>
            <a:xfrm>
              <a:off x="4252649" y="2139763"/>
              <a:ext cx="365760" cy="365760"/>
            </a:xfrm>
            <a:prstGeom prst="rect">
              <a:avLst/>
            </a:prstGeom>
          </p:spPr>
        </p:pic>
      </p:grpSp>
      <p:pic>
        <p:nvPicPr>
          <p:cNvPr id="101" name="Graphic 100" descr="Gateway resource icon for the AWS Direct Connect service.">
            <a:extLst>
              <a:ext uri="{FF2B5EF4-FFF2-40B4-BE49-F238E27FC236}">
                <a16:creationId xmlns:a16="http://schemas.microsoft.com/office/drawing/2014/main" id="{3D0F7EB0-DC82-4098-9EEE-4E56F36FBEFF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5336402" y="2685592"/>
            <a:ext cx="457200" cy="457200"/>
          </a:xfrm>
          <a:prstGeom prst="rect">
            <a:avLst/>
          </a:prstGeom>
        </p:spPr>
      </p:pic>
      <p:pic>
        <p:nvPicPr>
          <p:cNvPr id="102" name="Graphic 101" descr="Corporate data center group icon. ">
            <a:extLst>
              <a:ext uri="{FF2B5EF4-FFF2-40B4-BE49-F238E27FC236}">
                <a16:creationId xmlns:a16="http://schemas.microsoft.com/office/drawing/2014/main" id="{69E4BC1C-C9F5-4181-A3EB-1EAD8A2E7BD3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rcRect/>
          <a:stretch/>
        </p:blipFill>
        <p:spPr>
          <a:xfrm>
            <a:off x="8612925" y="2272844"/>
            <a:ext cx="310896" cy="310896"/>
          </a:xfrm>
          <a:prstGeom prst="rect">
            <a:avLst/>
          </a:prstGeom>
        </p:spPr>
      </p:pic>
      <p:pic>
        <p:nvPicPr>
          <p:cNvPr id="105" name="Graphic 104" descr="Private subnet group icon. ">
            <a:extLst>
              <a:ext uri="{FF2B5EF4-FFF2-40B4-BE49-F238E27FC236}">
                <a16:creationId xmlns:a16="http://schemas.microsoft.com/office/drawing/2014/main" id="{F70D267B-5D22-4ECD-9F3C-173C7FB7D7B9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96DAC541-7B7A-43D3-8B79-37D633B846F1}">
                <asvg:svgBlip xmlns:asvg="http://schemas.microsoft.com/office/drawing/2016/SVG/main" r:embed="rId22"/>
              </a:ext>
            </a:extLst>
          </a:blip>
          <a:srcRect/>
          <a:stretch/>
        </p:blipFill>
        <p:spPr>
          <a:xfrm>
            <a:off x="1622118" y="1887719"/>
            <a:ext cx="274320" cy="274320"/>
          </a:xfrm>
          <a:prstGeom prst="rect">
            <a:avLst/>
          </a:prstGeom>
        </p:spPr>
      </p:pic>
      <p:pic>
        <p:nvPicPr>
          <p:cNvPr id="106" name="Graphic 105" descr="Private subnet group icon. ">
            <a:extLst>
              <a:ext uri="{FF2B5EF4-FFF2-40B4-BE49-F238E27FC236}">
                <a16:creationId xmlns:a16="http://schemas.microsoft.com/office/drawing/2014/main" id="{6C2ADBF4-618F-4BC0-96FE-972D9D9C6923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96DAC541-7B7A-43D3-8B79-37D633B846F1}">
                <asvg:svgBlip xmlns:asvg="http://schemas.microsoft.com/office/drawing/2016/SVG/main" r:embed="rId22"/>
              </a:ext>
            </a:extLst>
          </a:blip>
          <a:srcRect/>
          <a:stretch/>
        </p:blipFill>
        <p:spPr>
          <a:xfrm>
            <a:off x="1621142" y="3477256"/>
            <a:ext cx="274320" cy="274320"/>
          </a:xfrm>
          <a:prstGeom prst="rect">
            <a:avLst/>
          </a:prstGeom>
        </p:spPr>
      </p:pic>
      <p:pic>
        <p:nvPicPr>
          <p:cNvPr id="107" name="Graphic 106" descr="Private subnet group icon. ">
            <a:extLst>
              <a:ext uri="{FF2B5EF4-FFF2-40B4-BE49-F238E27FC236}">
                <a16:creationId xmlns:a16="http://schemas.microsoft.com/office/drawing/2014/main" id="{5B78DF22-E53B-4D84-A901-ABB32668A6F3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96DAC541-7B7A-43D3-8B79-37D633B846F1}">
                <asvg:svgBlip xmlns:asvg="http://schemas.microsoft.com/office/drawing/2016/SVG/main" r:embed="rId22"/>
              </a:ext>
            </a:extLst>
          </a:blip>
          <a:srcRect/>
          <a:stretch/>
        </p:blipFill>
        <p:spPr>
          <a:xfrm>
            <a:off x="1615723" y="4889004"/>
            <a:ext cx="274320" cy="274320"/>
          </a:xfrm>
          <a:prstGeom prst="rect">
            <a:avLst/>
          </a:prstGeom>
        </p:spPr>
      </p:pic>
      <p:sp>
        <p:nvSpPr>
          <p:cNvPr id="108" name="TextBox 11">
            <a:extLst>
              <a:ext uri="{FF2B5EF4-FFF2-40B4-BE49-F238E27FC236}">
                <a16:creationId xmlns:a16="http://schemas.microsoft.com/office/drawing/2014/main" id="{D2D63FC1-C9F3-4C25-A7EB-EC2B344329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09009" y="859626"/>
            <a:ext cx="97485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sz="10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AWS Region</a:t>
            </a:r>
          </a:p>
        </p:txBody>
      </p:sp>
      <p:sp>
        <p:nvSpPr>
          <p:cNvPr id="109" name="TextBox 11">
            <a:extLst>
              <a:ext uri="{FF2B5EF4-FFF2-40B4-BE49-F238E27FC236}">
                <a16:creationId xmlns:a16="http://schemas.microsoft.com/office/drawing/2014/main" id="{2CE85861-F643-4C6C-BD22-A0FBB7E38A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36548" y="1232495"/>
            <a:ext cx="178681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sz="1000" dirty="0">
                <a:ln w="0"/>
                <a:latin typeface="Arial" panose="020B0604020202020204" pitchFamily="34" charset="0"/>
                <a:cs typeface="Arial" panose="020B0604020202020204" pitchFamily="34" charset="0"/>
              </a:rPr>
              <a:t>Spoke VPC A1</a:t>
            </a:r>
          </a:p>
          <a:p>
            <a:r>
              <a:rPr lang="en-US" sz="1000" dirty="0">
                <a:ln w="0"/>
                <a:latin typeface="Arial" panose="020B0604020202020204" pitchFamily="34" charset="0"/>
                <a:cs typeface="Arial" panose="020B0604020202020204" pitchFamily="34" charset="0"/>
              </a:rPr>
              <a:t>10.0.0.0/16</a:t>
            </a:r>
          </a:p>
        </p:txBody>
      </p:sp>
      <p:sp>
        <p:nvSpPr>
          <p:cNvPr id="110" name="TextBox 11">
            <a:extLst>
              <a:ext uri="{FF2B5EF4-FFF2-40B4-BE49-F238E27FC236}">
                <a16:creationId xmlns:a16="http://schemas.microsoft.com/office/drawing/2014/main" id="{EAA7206E-AEA5-4D28-816C-394C99924E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76259" y="1622306"/>
            <a:ext cx="178681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sz="10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Availability Zone A</a:t>
            </a:r>
          </a:p>
        </p:txBody>
      </p:sp>
      <p:sp>
        <p:nvSpPr>
          <p:cNvPr id="111" name="TextBox 11">
            <a:extLst>
              <a:ext uri="{FF2B5EF4-FFF2-40B4-BE49-F238E27FC236}">
                <a16:creationId xmlns:a16="http://schemas.microsoft.com/office/drawing/2014/main" id="{3BD1C578-E8FF-440E-BAF5-A11294E232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59270" y="1868527"/>
            <a:ext cx="110704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workload subnet</a:t>
            </a:r>
          </a:p>
          <a:p>
            <a:r>
              <a:rPr 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10.0.0.0/24</a:t>
            </a:r>
          </a:p>
        </p:txBody>
      </p:sp>
      <p:pic>
        <p:nvPicPr>
          <p:cNvPr id="112" name="Graphic 111" descr="Instance instance icon for the Amazon EC2 service.">
            <a:extLst>
              <a:ext uri="{FF2B5EF4-FFF2-40B4-BE49-F238E27FC236}">
                <a16:creationId xmlns:a16="http://schemas.microsoft.com/office/drawing/2014/main" id="{54A21E26-D4C8-493A-B4FA-6BA0ED5E2932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2547231" y="2156022"/>
            <a:ext cx="274320" cy="274320"/>
          </a:xfrm>
          <a:prstGeom prst="rect">
            <a:avLst/>
          </a:prstGeom>
        </p:spPr>
      </p:pic>
      <p:sp>
        <p:nvSpPr>
          <p:cNvPr id="113" name="TextBox 11">
            <a:extLst>
              <a:ext uri="{FF2B5EF4-FFF2-40B4-BE49-F238E27FC236}">
                <a16:creationId xmlns:a16="http://schemas.microsoft.com/office/drawing/2014/main" id="{0748B875-15AA-42A3-8932-B9AFF39AC6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18771" y="2858459"/>
            <a:ext cx="178681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sz="1000" dirty="0">
                <a:ln w="0"/>
                <a:latin typeface="Arial" panose="020B0604020202020204" pitchFamily="34" charset="0"/>
                <a:cs typeface="Arial" panose="020B0604020202020204" pitchFamily="34" charset="0"/>
              </a:rPr>
              <a:t>Spoke VPC A2 </a:t>
            </a:r>
          </a:p>
          <a:p>
            <a:r>
              <a:rPr lang="en-US" sz="1000" dirty="0">
                <a:ln w="0"/>
                <a:latin typeface="Arial" panose="020B0604020202020204" pitchFamily="34" charset="0"/>
                <a:cs typeface="Arial" panose="020B0604020202020204" pitchFamily="34" charset="0"/>
              </a:rPr>
              <a:t>10.1.0.0/16</a:t>
            </a:r>
          </a:p>
        </p:txBody>
      </p:sp>
      <p:sp>
        <p:nvSpPr>
          <p:cNvPr id="114" name="TextBox 11">
            <a:extLst>
              <a:ext uri="{FF2B5EF4-FFF2-40B4-BE49-F238E27FC236}">
                <a16:creationId xmlns:a16="http://schemas.microsoft.com/office/drawing/2014/main" id="{2C5B0704-FCAC-4773-A04D-37F0CE710E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56843" y="3218958"/>
            <a:ext cx="178681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sz="10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Availability Zone A</a:t>
            </a:r>
          </a:p>
        </p:txBody>
      </p:sp>
      <p:sp>
        <p:nvSpPr>
          <p:cNvPr id="115" name="TextBox 11">
            <a:extLst>
              <a:ext uri="{FF2B5EF4-FFF2-40B4-BE49-F238E27FC236}">
                <a16:creationId xmlns:a16="http://schemas.microsoft.com/office/drawing/2014/main" id="{9A3C6B47-8C17-4E98-A64E-F09987D209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49737" y="3446192"/>
            <a:ext cx="194147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workload subnet</a:t>
            </a:r>
          </a:p>
          <a:p>
            <a:r>
              <a:rPr 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10.1.0.0/24</a:t>
            </a:r>
          </a:p>
        </p:txBody>
      </p:sp>
      <p:pic>
        <p:nvPicPr>
          <p:cNvPr id="116" name="Graphic 115" descr="Instance instance icon for the Amazon EC2 service.">
            <a:extLst>
              <a:ext uri="{FF2B5EF4-FFF2-40B4-BE49-F238E27FC236}">
                <a16:creationId xmlns:a16="http://schemas.microsoft.com/office/drawing/2014/main" id="{29079C2D-2F2B-49AA-B5A1-0F37C4CCF2DC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2557314" y="3657936"/>
            <a:ext cx="274320" cy="274320"/>
          </a:xfrm>
          <a:prstGeom prst="rect">
            <a:avLst/>
          </a:prstGeom>
        </p:spPr>
      </p:pic>
      <p:sp>
        <p:nvSpPr>
          <p:cNvPr id="117" name="TextBox 6">
            <a:extLst>
              <a:ext uri="{FF2B5EF4-FFF2-40B4-BE49-F238E27FC236}">
                <a16:creationId xmlns:a16="http://schemas.microsoft.com/office/drawing/2014/main" id="{66D631D7-06B1-4776-9D01-E5F5A7ACB8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19326" y="3896413"/>
            <a:ext cx="1336127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 EC2 instance</a:t>
            </a:r>
          </a:p>
        </p:txBody>
      </p:sp>
      <p:sp>
        <p:nvSpPr>
          <p:cNvPr id="118" name="TextBox 11">
            <a:extLst>
              <a:ext uri="{FF2B5EF4-FFF2-40B4-BE49-F238E27FC236}">
                <a16:creationId xmlns:a16="http://schemas.microsoft.com/office/drawing/2014/main" id="{171AFC49-FF68-441E-9815-5C9B907706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0493" y="4309878"/>
            <a:ext cx="178681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sz="1000" dirty="0">
                <a:ln w="0"/>
                <a:latin typeface="Arial" panose="020B0604020202020204" pitchFamily="34" charset="0"/>
                <a:cs typeface="Arial" panose="020B0604020202020204" pitchFamily="34" charset="0"/>
              </a:rPr>
              <a:t>Spoke VPC B</a:t>
            </a:r>
          </a:p>
          <a:p>
            <a:r>
              <a:rPr lang="en-US" sz="1000" dirty="0">
                <a:ln w="0"/>
                <a:latin typeface="Arial" panose="020B0604020202020204" pitchFamily="34" charset="0"/>
                <a:cs typeface="Arial" panose="020B0604020202020204" pitchFamily="34" charset="0"/>
              </a:rPr>
              <a:t>10.2.0.0/16</a:t>
            </a:r>
          </a:p>
        </p:txBody>
      </p:sp>
      <p:sp>
        <p:nvSpPr>
          <p:cNvPr id="119" name="TextBox 11">
            <a:extLst>
              <a:ext uri="{FF2B5EF4-FFF2-40B4-BE49-F238E27FC236}">
                <a16:creationId xmlns:a16="http://schemas.microsoft.com/office/drawing/2014/main" id="{7E82632C-196F-46F4-B435-D301CBBD22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02074" y="4668933"/>
            <a:ext cx="178681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sz="10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Availability Zone A</a:t>
            </a:r>
          </a:p>
        </p:txBody>
      </p:sp>
      <p:sp>
        <p:nvSpPr>
          <p:cNvPr id="121" name="TextBox 11">
            <a:extLst>
              <a:ext uri="{FF2B5EF4-FFF2-40B4-BE49-F238E27FC236}">
                <a16:creationId xmlns:a16="http://schemas.microsoft.com/office/drawing/2014/main" id="{44501906-72EE-4F89-A3AA-49FEF5F63E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24804" y="4874977"/>
            <a:ext cx="134933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workload subnet</a:t>
            </a:r>
          </a:p>
          <a:p>
            <a:r>
              <a:rPr 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10.2.0.0/24</a:t>
            </a:r>
          </a:p>
        </p:txBody>
      </p:sp>
      <p:pic>
        <p:nvPicPr>
          <p:cNvPr id="122" name="Graphic 121" descr="Instance instance icon for the Amazon EC2 service.">
            <a:extLst>
              <a:ext uri="{FF2B5EF4-FFF2-40B4-BE49-F238E27FC236}">
                <a16:creationId xmlns:a16="http://schemas.microsoft.com/office/drawing/2014/main" id="{78CCF0E5-7BF7-41D7-8DF6-9A0A54BD24A7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2555685" y="5120848"/>
            <a:ext cx="274320" cy="274320"/>
          </a:xfrm>
          <a:prstGeom prst="rect">
            <a:avLst/>
          </a:prstGeom>
        </p:spPr>
      </p:pic>
      <p:sp>
        <p:nvSpPr>
          <p:cNvPr id="123" name="TextBox 6">
            <a:extLst>
              <a:ext uri="{FF2B5EF4-FFF2-40B4-BE49-F238E27FC236}">
                <a16:creationId xmlns:a16="http://schemas.microsoft.com/office/drawing/2014/main" id="{84B0205B-C071-46A4-8469-B7944FBC27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29651" y="5390071"/>
            <a:ext cx="1336127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 EC2 instance</a:t>
            </a:r>
          </a:p>
        </p:txBody>
      </p:sp>
      <p:sp>
        <p:nvSpPr>
          <p:cNvPr id="140" name="Oval 139">
            <a:extLst>
              <a:ext uri="{FF2B5EF4-FFF2-40B4-BE49-F238E27FC236}">
                <a16:creationId xmlns:a16="http://schemas.microsoft.com/office/drawing/2014/main" id="{896CE139-D6EF-4D5A-8754-58FC5F959B2E}"/>
              </a:ext>
            </a:extLst>
          </p:cNvPr>
          <p:cNvSpPr>
            <a:spLocks noChangeAspect="1"/>
          </p:cNvSpPr>
          <p:nvPr/>
        </p:nvSpPr>
        <p:spPr bwMode="auto">
          <a:xfrm>
            <a:off x="5183114" y="2237859"/>
            <a:ext cx="329184" cy="329184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cxnSp>
        <p:nvCxnSpPr>
          <p:cNvPr id="142" name="Straight Arrow Connector 228">
            <a:extLst>
              <a:ext uri="{FF2B5EF4-FFF2-40B4-BE49-F238E27FC236}">
                <a16:creationId xmlns:a16="http://schemas.microsoft.com/office/drawing/2014/main" id="{E91FEEB9-CA85-4DE4-AB23-200D4EEC271F}"/>
              </a:ext>
            </a:extLst>
          </p:cNvPr>
          <p:cNvCxnSpPr>
            <a:cxnSpLocks/>
            <a:stCxn id="101" idx="3"/>
          </p:cNvCxnSpPr>
          <p:nvPr/>
        </p:nvCxnSpPr>
        <p:spPr>
          <a:xfrm>
            <a:off x="5793602" y="2914192"/>
            <a:ext cx="1369905" cy="541074"/>
          </a:xfrm>
          <a:prstGeom prst="bentConnector3">
            <a:avLst>
              <a:gd name="adj1" fmla="val 50000"/>
            </a:avLst>
          </a:prstGeom>
          <a:ln w="15875">
            <a:solidFill>
              <a:schemeClr val="tx1"/>
            </a:solidFill>
            <a:tailEnd type="arrow" w="med" len="sm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45" name="Straight Arrow Connector 228">
            <a:extLst>
              <a:ext uri="{FF2B5EF4-FFF2-40B4-BE49-F238E27FC236}">
                <a16:creationId xmlns:a16="http://schemas.microsoft.com/office/drawing/2014/main" id="{EDAF7A41-8C29-43FE-9CC2-66232AE99B2C}"/>
              </a:ext>
            </a:extLst>
          </p:cNvPr>
          <p:cNvCxnSpPr>
            <a:cxnSpLocks/>
          </p:cNvCxnSpPr>
          <p:nvPr/>
        </p:nvCxnSpPr>
        <p:spPr>
          <a:xfrm flipV="1">
            <a:off x="7664022" y="3502580"/>
            <a:ext cx="723996" cy="304"/>
          </a:xfrm>
          <a:prstGeom prst="bentConnector3">
            <a:avLst>
              <a:gd name="adj1" fmla="val 45926"/>
            </a:avLst>
          </a:prstGeom>
          <a:ln w="15875">
            <a:solidFill>
              <a:schemeClr val="tx1"/>
            </a:solidFill>
            <a:tailEnd type="arrow" w="med" len="sm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49" name="TextBox 6">
            <a:extLst>
              <a:ext uri="{FF2B5EF4-FFF2-40B4-BE49-F238E27FC236}">
                <a16:creationId xmlns:a16="http://schemas.microsoft.com/office/drawing/2014/main" id="{0C67E90A-8CB5-494F-9C95-C81E1BEACA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97257" y="2758920"/>
            <a:ext cx="97521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VPC</a:t>
            </a:r>
          </a:p>
          <a:p>
            <a:pPr algn="ctr" eaLnBrk="1" hangingPunct="1"/>
            <a:r>
              <a:rPr lang="en-US" alt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association</a:t>
            </a:r>
          </a:p>
        </p:txBody>
      </p:sp>
      <p:cxnSp>
        <p:nvCxnSpPr>
          <p:cNvPr id="150" name="Straight Arrow Connector 228">
            <a:extLst>
              <a:ext uri="{FF2B5EF4-FFF2-40B4-BE49-F238E27FC236}">
                <a16:creationId xmlns:a16="http://schemas.microsoft.com/office/drawing/2014/main" id="{1F688126-3BA0-441F-A5AB-82CAA5AA0946}"/>
              </a:ext>
            </a:extLst>
          </p:cNvPr>
          <p:cNvCxnSpPr>
            <a:cxnSpLocks/>
            <a:stCxn id="99" idx="3"/>
            <a:endCxn id="101" idx="1"/>
          </p:cNvCxnSpPr>
          <p:nvPr/>
        </p:nvCxnSpPr>
        <p:spPr>
          <a:xfrm flipV="1">
            <a:off x="4301255" y="2914192"/>
            <a:ext cx="1035147" cy="197145"/>
          </a:xfrm>
          <a:prstGeom prst="bentConnector3">
            <a:avLst>
              <a:gd name="adj1" fmla="val 80344"/>
            </a:avLst>
          </a:prstGeom>
          <a:ln w="15875">
            <a:solidFill>
              <a:schemeClr val="tx1"/>
            </a:solidFill>
            <a:tailEnd type="arrow" w="med" len="sm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68" name="Oval 167">
            <a:extLst>
              <a:ext uri="{FF2B5EF4-FFF2-40B4-BE49-F238E27FC236}">
                <a16:creationId xmlns:a16="http://schemas.microsoft.com/office/drawing/2014/main" id="{0F299568-57E0-4B90-BA5E-CB1BD03965AC}"/>
              </a:ext>
            </a:extLst>
          </p:cNvPr>
          <p:cNvSpPr>
            <a:spLocks noChangeAspect="1"/>
          </p:cNvSpPr>
          <p:nvPr/>
        </p:nvSpPr>
        <p:spPr bwMode="auto">
          <a:xfrm>
            <a:off x="8818185" y="3059988"/>
            <a:ext cx="329184" cy="329184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173" name="Oval 172">
            <a:extLst>
              <a:ext uri="{FF2B5EF4-FFF2-40B4-BE49-F238E27FC236}">
                <a16:creationId xmlns:a16="http://schemas.microsoft.com/office/drawing/2014/main" id="{31D9A715-7BBA-4CC2-A1CA-FCDFF8C37B86}"/>
              </a:ext>
            </a:extLst>
          </p:cNvPr>
          <p:cNvSpPr>
            <a:spLocks noChangeAspect="1"/>
          </p:cNvSpPr>
          <p:nvPr/>
        </p:nvSpPr>
        <p:spPr bwMode="auto">
          <a:xfrm>
            <a:off x="9053865" y="3683810"/>
            <a:ext cx="329184" cy="329184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cxnSp>
        <p:nvCxnSpPr>
          <p:cNvPr id="177" name="Straight Arrow Connector 308">
            <a:extLst>
              <a:ext uri="{FF2B5EF4-FFF2-40B4-BE49-F238E27FC236}">
                <a16:creationId xmlns:a16="http://schemas.microsoft.com/office/drawing/2014/main" id="{1A9811CD-F88B-4117-AC4C-E16D04A59882}"/>
              </a:ext>
            </a:extLst>
          </p:cNvPr>
          <p:cNvCxnSpPr>
            <a:cxnSpLocks/>
          </p:cNvCxnSpPr>
          <p:nvPr/>
        </p:nvCxnSpPr>
        <p:spPr>
          <a:xfrm rot="10800000" flipV="1">
            <a:off x="7638763" y="3616983"/>
            <a:ext cx="723995" cy="0"/>
          </a:xfrm>
          <a:prstGeom prst="bentConnector3">
            <a:avLst>
              <a:gd name="adj1" fmla="val 50000"/>
            </a:avLst>
          </a:prstGeom>
          <a:ln w="15875">
            <a:solidFill>
              <a:schemeClr val="tx1"/>
            </a:solidFill>
            <a:tailEnd type="arrow" w="med" len="sm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80" name="Straight Arrow Connector 308">
            <a:extLst>
              <a:ext uri="{FF2B5EF4-FFF2-40B4-BE49-F238E27FC236}">
                <a16:creationId xmlns:a16="http://schemas.microsoft.com/office/drawing/2014/main" id="{A6678F61-FAAF-4C2D-9945-43763F394A6B}"/>
              </a:ext>
            </a:extLst>
          </p:cNvPr>
          <p:cNvCxnSpPr>
            <a:cxnSpLocks/>
            <a:endCxn id="98" idx="3"/>
          </p:cNvCxnSpPr>
          <p:nvPr/>
        </p:nvCxnSpPr>
        <p:spPr>
          <a:xfrm rot="10800000" flipV="1">
            <a:off x="4294354" y="3641319"/>
            <a:ext cx="2839947" cy="1097280"/>
          </a:xfrm>
          <a:prstGeom prst="bentConnector3">
            <a:avLst>
              <a:gd name="adj1" fmla="val 23324"/>
            </a:avLst>
          </a:prstGeom>
          <a:ln w="15875">
            <a:solidFill>
              <a:schemeClr val="tx1"/>
            </a:solidFill>
            <a:tailEnd type="arrow" w="med" len="sm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grpSp>
        <p:nvGrpSpPr>
          <p:cNvPr id="185" name="Group 184">
            <a:extLst>
              <a:ext uri="{FF2B5EF4-FFF2-40B4-BE49-F238E27FC236}">
                <a16:creationId xmlns:a16="http://schemas.microsoft.com/office/drawing/2014/main" id="{3C3E0E27-B9AA-4233-B35D-351C33414FD4}"/>
              </a:ext>
            </a:extLst>
          </p:cNvPr>
          <p:cNvGrpSpPr/>
          <p:nvPr/>
        </p:nvGrpSpPr>
        <p:grpSpPr>
          <a:xfrm>
            <a:off x="8209730" y="3786190"/>
            <a:ext cx="809796" cy="369332"/>
            <a:chOff x="7971722" y="3932631"/>
            <a:chExt cx="809796" cy="369332"/>
          </a:xfrm>
        </p:grpSpPr>
        <p:sp>
          <p:nvSpPr>
            <p:cNvPr id="184" name="Rectangle 183">
              <a:extLst>
                <a:ext uri="{FF2B5EF4-FFF2-40B4-BE49-F238E27FC236}">
                  <a16:creationId xmlns:a16="http://schemas.microsoft.com/office/drawing/2014/main" id="{02925718-4DCE-4A59-8152-2A9DCC1881C1}"/>
                </a:ext>
              </a:extLst>
            </p:cNvPr>
            <p:cNvSpPr/>
            <p:nvPr/>
          </p:nvSpPr>
          <p:spPr>
            <a:xfrm>
              <a:off x="8276041" y="3965416"/>
              <a:ext cx="122745" cy="3235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TextBox 11">
              <a:extLst>
                <a:ext uri="{FF2B5EF4-FFF2-40B4-BE49-F238E27FC236}">
                  <a16:creationId xmlns:a16="http://schemas.microsoft.com/office/drawing/2014/main" id="{FBEC3F4A-9F2A-4E78-972A-4721753C073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971722" y="3932631"/>
              <a:ext cx="80979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900" dirty="0">
                  <a:latin typeface="Arial" panose="020B0604020202020204" pitchFamily="34" charset="0"/>
                  <a:ea typeface="Amazon Ember" panose="020B0603020204020204" pitchFamily="34" charset="0"/>
                  <a:cs typeface="Arial" panose="020B0604020202020204" pitchFamily="34" charset="0"/>
                </a:rPr>
                <a:t>Customer </a:t>
              </a:r>
            </a:p>
            <a:p>
              <a:pPr algn="ctr" eaLnBrk="1" hangingPunct="1"/>
              <a:r>
                <a:rPr lang="en-US" altLang="en-US" sz="900" dirty="0">
                  <a:latin typeface="Arial" panose="020B0604020202020204" pitchFamily="34" charset="0"/>
                  <a:ea typeface="Amazon Ember" panose="020B0603020204020204" pitchFamily="34" charset="0"/>
                  <a:cs typeface="Arial" panose="020B0604020202020204" pitchFamily="34" charset="0"/>
                </a:rPr>
                <a:t>gateway</a:t>
              </a:r>
            </a:p>
          </p:txBody>
        </p:sp>
      </p:grpSp>
      <p:grpSp>
        <p:nvGrpSpPr>
          <p:cNvPr id="190" name="Group 189">
            <a:extLst>
              <a:ext uri="{FF2B5EF4-FFF2-40B4-BE49-F238E27FC236}">
                <a16:creationId xmlns:a16="http://schemas.microsoft.com/office/drawing/2014/main" id="{7AEA740C-B2EB-47C1-8F0F-34A87D5040AF}"/>
              </a:ext>
            </a:extLst>
          </p:cNvPr>
          <p:cNvGrpSpPr/>
          <p:nvPr/>
        </p:nvGrpSpPr>
        <p:grpSpPr>
          <a:xfrm>
            <a:off x="8372957" y="3320166"/>
            <a:ext cx="468947" cy="467787"/>
            <a:chOff x="8453096" y="2722264"/>
            <a:chExt cx="468947" cy="467787"/>
          </a:xfrm>
        </p:grpSpPr>
        <p:sp>
          <p:nvSpPr>
            <p:cNvPr id="189" name="Oval 188">
              <a:extLst>
                <a:ext uri="{FF2B5EF4-FFF2-40B4-BE49-F238E27FC236}">
                  <a16:creationId xmlns:a16="http://schemas.microsoft.com/office/drawing/2014/main" id="{2D139FD9-92C3-44C3-9E6A-4C11C0F5E0CE}"/>
                </a:ext>
              </a:extLst>
            </p:cNvPr>
            <p:cNvSpPr/>
            <p:nvPr/>
          </p:nvSpPr>
          <p:spPr>
            <a:xfrm>
              <a:off x="8512947" y="2722264"/>
              <a:ext cx="409096" cy="4287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7" name="Graphic 96" descr="Customer gateway resource icon for the Amazon VPC service.&#10;">
              <a:extLst>
                <a:ext uri="{FF2B5EF4-FFF2-40B4-BE49-F238E27FC236}">
                  <a16:creationId xmlns:a16="http://schemas.microsoft.com/office/drawing/2014/main" id="{1D4C97B4-6FCC-4716-AD70-26FFCFDBC588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p:blipFill>
          <p:spPr>
            <a:xfrm>
              <a:off x="8453096" y="2732851"/>
              <a:ext cx="457200" cy="457200"/>
            </a:xfrm>
            <a:prstGeom prst="rect">
              <a:avLst/>
            </a:prstGeom>
          </p:spPr>
        </p:pic>
      </p:grpSp>
      <p:sp>
        <p:nvSpPr>
          <p:cNvPr id="203" name="Oval 202">
            <a:extLst>
              <a:ext uri="{FF2B5EF4-FFF2-40B4-BE49-F238E27FC236}">
                <a16:creationId xmlns:a16="http://schemas.microsoft.com/office/drawing/2014/main" id="{C2A9565D-B9B5-4D51-9984-3ABE0CAEC824}"/>
              </a:ext>
            </a:extLst>
          </p:cNvPr>
          <p:cNvSpPr>
            <a:spLocks noChangeAspect="1"/>
          </p:cNvSpPr>
          <p:nvPr/>
        </p:nvSpPr>
        <p:spPr bwMode="auto">
          <a:xfrm>
            <a:off x="6017032" y="4364596"/>
            <a:ext cx="329184" cy="329184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sp>
        <p:nvSpPr>
          <p:cNvPr id="204" name="Oval 203">
            <a:extLst>
              <a:ext uri="{FF2B5EF4-FFF2-40B4-BE49-F238E27FC236}">
                <a16:creationId xmlns:a16="http://schemas.microsoft.com/office/drawing/2014/main" id="{2872651F-29B8-4FB4-AF1F-D3FCF40A7C86}"/>
              </a:ext>
            </a:extLst>
          </p:cNvPr>
          <p:cNvSpPr>
            <a:spLocks noChangeAspect="1"/>
          </p:cNvSpPr>
          <p:nvPr/>
        </p:nvSpPr>
        <p:spPr bwMode="auto">
          <a:xfrm>
            <a:off x="3007659" y="4915125"/>
            <a:ext cx="329184" cy="329184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25828420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raphic 102">
            <a:extLst>
              <a:ext uri="{FF2B5EF4-FFF2-40B4-BE49-F238E27FC236}">
                <a16:creationId xmlns:a16="http://schemas.microsoft.com/office/drawing/2014/main" id="{1DD42CEA-08C0-B743-AC84-1AA6A123B8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9392" y="6406198"/>
            <a:ext cx="585391" cy="348070"/>
          </a:xfrm>
          <a:prstGeom prst="rect">
            <a:avLst/>
          </a:prstGeom>
        </p:spPr>
      </p:pic>
      <p:sp>
        <p:nvSpPr>
          <p:cNvPr id="104" name="AWS copyright text">
            <a:extLst>
              <a:ext uri="{FF2B5EF4-FFF2-40B4-BE49-F238E27FC236}">
                <a16:creationId xmlns:a16="http://schemas.microsoft.com/office/drawing/2014/main" id="{E926D9DC-0FDF-1C44-85C5-53E31AA8B8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6619133"/>
            <a:ext cx="4036484" cy="14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933" b="0" i="0" dirty="0">
                <a:solidFill>
                  <a:srgbClr val="7F7F7F"/>
                </a:solidFill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© 2023, Amazon Web Services, Inc. or its affiliates. All rights reserved.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4C66A8E-F283-4763-B096-ACFA9F5EC61A}"/>
              </a:ext>
            </a:extLst>
          </p:cNvPr>
          <p:cNvSpPr txBox="1"/>
          <p:nvPr/>
        </p:nvSpPr>
        <p:spPr>
          <a:xfrm>
            <a:off x="0" y="0"/>
            <a:ext cx="110585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b="1" dirty="0">
                <a:solidFill>
                  <a:srgbClr val="232F3C"/>
                </a:solidFill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Segment Your Traffic over AWS Direct Connect by Using Several Transit VIFs and Direct Connect Gateways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B8F7425-C01F-4322-A5E8-4271654E0F7E}"/>
              </a:ext>
            </a:extLst>
          </p:cNvPr>
          <p:cNvSpPr txBox="1"/>
          <p:nvPr/>
        </p:nvSpPr>
        <p:spPr>
          <a:xfrm>
            <a:off x="0" y="551849"/>
            <a:ext cx="48628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For the architecture description, refer to the </a:t>
            </a:r>
            <a:r>
              <a:rPr lang="en-US" sz="14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  <a:hlinkClick r:id="rId5"/>
              </a:rPr>
              <a:t>full diagram</a:t>
            </a:r>
            <a:r>
              <a:rPr lang="en-US" sz="14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.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4857FEC-2049-42C7-A579-7EC375D1CE88}"/>
              </a:ext>
            </a:extLst>
          </p:cNvPr>
          <p:cNvSpPr/>
          <p:nvPr/>
        </p:nvSpPr>
        <p:spPr>
          <a:xfrm>
            <a:off x="1090732" y="937807"/>
            <a:ext cx="6875969" cy="5368344"/>
          </a:xfrm>
          <a:prstGeom prst="rect">
            <a:avLst/>
          </a:prstGeom>
          <a:noFill/>
          <a:ln w="12700">
            <a:solidFill>
              <a:srgbClr val="141B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0" tIns="9144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232F3C"/>
              </a:solidFill>
              <a:effectLst/>
              <a:uLnTx/>
              <a:uFillTx/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61BCC39-8334-49E1-99A0-3EF7793FD9EA}"/>
              </a:ext>
            </a:extLst>
          </p:cNvPr>
          <p:cNvSpPr/>
          <p:nvPr/>
        </p:nvSpPr>
        <p:spPr>
          <a:xfrm>
            <a:off x="9710303" y="2415285"/>
            <a:ext cx="2140026" cy="2810352"/>
          </a:xfrm>
          <a:prstGeom prst="rect">
            <a:avLst/>
          </a:prstGeom>
          <a:noFill/>
          <a:ln w="15875">
            <a:solidFill>
              <a:srgbClr val="7D899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5A6B86"/>
              </a:solidFill>
              <a:effectLst/>
              <a:uLnTx/>
              <a:uFillTx/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6">
            <a:extLst>
              <a:ext uri="{FF2B5EF4-FFF2-40B4-BE49-F238E27FC236}">
                <a16:creationId xmlns:a16="http://schemas.microsoft.com/office/drawing/2014/main" id="{1D943C2F-32A7-4268-A27C-54C22B3501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813868" y="4766538"/>
            <a:ext cx="73203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232F3C"/>
                </a:solidFill>
                <a:effectLst/>
                <a:uLnTx/>
                <a:uFillTx/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corporate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232F3C"/>
                </a:solidFill>
                <a:effectLst/>
                <a:uLnTx/>
                <a:uFillTx/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server</a:t>
            </a:r>
          </a:p>
        </p:txBody>
      </p:sp>
      <p:pic>
        <p:nvPicPr>
          <p:cNvPr id="11" name="Graphic 21">
            <a:extLst>
              <a:ext uri="{FF2B5EF4-FFF2-40B4-BE49-F238E27FC236}">
                <a16:creationId xmlns:a16="http://schemas.microsoft.com/office/drawing/2014/main" id="{3B90BDDC-97F5-4452-BA1D-480BE74306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07714" y="2930897"/>
            <a:ext cx="527852" cy="527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600A98A3-BF55-4033-B18B-DFA621DAF62C}"/>
              </a:ext>
            </a:extLst>
          </p:cNvPr>
          <p:cNvSpPr/>
          <p:nvPr/>
        </p:nvSpPr>
        <p:spPr>
          <a:xfrm>
            <a:off x="7747641" y="2788041"/>
            <a:ext cx="1652731" cy="1765829"/>
          </a:xfrm>
          <a:prstGeom prst="rect">
            <a:avLst/>
          </a:prstGeom>
          <a:solidFill>
            <a:schemeClr val="bg1"/>
          </a:solidFill>
          <a:ln w="15875">
            <a:solidFill>
              <a:srgbClr val="8C4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232F3C"/>
              </a:solidFill>
              <a:effectLst/>
              <a:uLnTx/>
              <a:uFillTx/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Graphic 21">
            <a:extLst>
              <a:ext uri="{FF2B5EF4-FFF2-40B4-BE49-F238E27FC236}">
                <a16:creationId xmlns:a16="http://schemas.microsoft.com/office/drawing/2014/main" id="{08EB1B00-0337-4E09-8B9D-995B9F02E3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03721" y="4268343"/>
            <a:ext cx="527852" cy="527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6">
            <a:extLst>
              <a:ext uri="{FF2B5EF4-FFF2-40B4-BE49-F238E27FC236}">
                <a16:creationId xmlns:a16="http://schemas.microsoft.com/office/drawing/2014/main" id="{1B539886-58B7-4693-8525-CE312D401F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813868" y="3438113"/>
            <a:ext cx="70755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232F3C"/>
                </a:solidFill>
                <a:effectLst/>
                <a:uLnTx/>
                <a:uFillTx/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corporate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232F3C"/>
                </a:solidFill>
                <a:effectLst/>
                <a:uLnTx/>
                <a:uFillTx/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server</a:t>
            </a:r>
          </a:p>
        </p:txBody>
      </p:sp>
      <p:sp>
        <p:nvSpPr>
          <p:cNvPr id="21" name="TextBox 6">
            <a:extLst>
              <a:ext uri="{FF2B5EF4-FFF2-40B4-BE49-F238E27FC236}">
                <a16:creationId xmlns:a16="http://schemas.microsoft.com/office/drawing/2014/main" id="{F198068F-E480-4299-AA27-E983CF8B4D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31712" y="3194823"/>
            <a:ext cx="98956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232F3C"/>
                </a:solidFill>
                <a:effectLst/>
                <a:uLnTx/>
                <a:uFillTx/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VRF A 192.168.0.0/24</a:t>
            </a:r>
          </a:p>
        </p:txBody>
      </p:sp>
      <p:sp>
        <p:nvSpPr>
          <p:cNvPr id="22" name="TextBox 6">
            <a:extLst>
              <a:ext uri="{FF2B5EF4-FFF2-40B4-BE49-F238E27FC236}">
                <a16:creationId xmlns:a16="http://schemas.microsoft.com/office/drawing/2014/main" id="{7E9BE6BE-B34F-4EF0-BCE3-E0D0B6F80B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28224" y="4532270"/>
            <a:ext cx="97134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232F3C"/>
                </a:solidFill>
                <a:effectLst/>
                <a:uLnTx/>
                <a:uFillTx/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VRF B 192.168.1.0/24</a:t>
            </a:r>
          </a:p>
        </p:txBody>
      </p:sp>
      <p:cxnSp>
        <p:nvCxnSpPr>
          <p:cNvPr id="23" name="Straight Arrow Connector 149">
            <a:extLst>
              <a:ext uri="{FF2B5EF4-FFF2-40B4-BE49-F238E27FC236}">
                <a16:creationId xmlns:a16="http://schemas.microsoft.com/office/drawing/2014/main" id="{1F487F79-7A04-4352-AA6B-2B3B8C5A1C31}"/>
              </a:ext>
            </a:extLst>
          </p:cNvPr>
          <p:cNvCxnSpPr>
            <a:cxnSpLocks/>
            <a:stCxn id="110" idx="3"/>
            <a:endCxn id="11" idx="1"/>
          </p:cNvCxnSpPr>
          <p:nvPr/>
        </p:nvCxnSpPr>
        <p:spPr>
          <a:xfrm flipV="1">
            <a:off x="9944642" y="3194823"/>
            <a:ext cx="963072" cy="457200"/>
          </a:xfrm>
          <a:prstGeom prst="bentConnector3">
            <a:avLst>
              <a:gd name="adj1" fmla="val 13247"/>
            </a:avLst>
          </a:prstGeom>
          <a:ln w="15875">
            <a:solidFill>
              <a:schemeClr val="tx1"/>
            </a:solidFill>
            <a:tailEnd type="arrow" w="med" len="sm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5" name="Straight Arrow Connector 308">
            <a:extLst>
              <a:ext uri="{FF2B5EF4-FFF2-40B4-BE49-F238E27FC236}">
                <a16:creationId xmlns:a16="http://schemas.microsoft.com/office/drawing/2014/main" id="{DDF0ACCB-88B0-49FA-B1A5-663B62F0C23C}"/>
              </a:ext>
            </a:extLst>
          </p:cNvPr>
          <p:cNvCxnSpPr>
            <a:cxnSpLocks/>
            <a:stCxn id="15" idx="1"/>
            <a:endCxn id="110" idx="3"/>
          </p:cNvCxnSpPr>
          <p:nvPr/>
        </p:nvCxnSpPr>
        <p:spPr>
          <a:xfrm rot="10800000">
            <a:off x="9944643" y="3800749"/>
            <a:ext cx="959079" cy="731520"/>
          </a:xfrm>
          <a:prstGeom prst="bentConnector3">
            <a:avLst>
              <a:gd name="adj1" fmla="val 86138"/>
            </a:avLst>
          </a:prstGeom>
          <a:ln w="15875">
            <a:solidFill>
              <a:schemeClr val="tx1"/>
            </a:solidFill>
            <a:tailEnd type="arrow" w="med" len="sm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9" name="TextBox 6">
            <a:extLst>
              <a:ext uri="{FF2B5EF4-FFF2-40B4-BE49-F238E27FC236}">
                <a16:creationId xmlns:a16="http://schemas.microsoft.com/office/drawing/2014/main" id="{1B736E1A-9C46-49D9-9ABD-26F8FF73ED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23592" y="2783294"/>
            <a:ext cx="1289362" cy="353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50" b="0" i="0" u="none" strike="noStrike" kern="1200" cap="none" spc="0" normalizeH="0" baseline="0" noProof="0" dirty="0">
                <a:ln>
                  <a:noFill/>
                </a:ln>
                <a:solidFill>
                  <a:srgbClr val="232F3C"/>
                </a:solidFill>
                <a:effectLst/>
                <a:uLnTx/>
                <a:uFillTx/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AWS Direct Connect location</a:t>
            </a:r>
          </a:p>
        </p:txBody>
      </p:sp>
      <p:sp>
        <p:nvSpPr>
          <p:cNvPr id="32" name="TextBox 6">
            <a:extLst>
              <a:ext uri="{FF2B5EF4-FFF2-40B4-BE49-F238E27FC236}">
                <a16:creationId xmlns:a16="http://schemas.microsoft.com/office/drawing/2014/main" id="{D7E1EF70-9098-4A77-96EB-A496766AF1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97304" y="2383184"/>
            <a:ext cx="174621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232F3C"/>
                </a:solidFill>
                <a:effectLst/>
                <a:uLnTx/>
                <a:uFillTx/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Corporate data center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232F3C"/>
                </a:solidFill>
                <a:effectLst/>
                <a:uLnTx/>
                <a:uFillTx/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192.168.0.0/16</a:t>
            </a:r>
          </a:p>
        </p:txBody>
      </p:sp>
      <p:sp>
        <p:nvSpPr>
          <p:cNvPr id="33" name="TextBox 6">
            <a:extLst>
              <a:ext uri="{FF2B5EF4-FFF2-40B4-BE49-F238E27FC236}">
                <a16:creationId xmlns:a16="http://schemas.microsoft.com/office/drawing/2014/main" id="{EDDF843A-91DF-425C-9FFE-3C3CB408A5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88630" y="3193935"/>
            <a:ext cx="844398" cy="23083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900" dirty="0">
                <a:solidFill>
                  <a:srgbClr val="232F3C"/>
                </a:solidFill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transit</a:t>
            </a:r>
            <a:r>
              <a:rPr kumimoji="0" lang="en-US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232F3C"/>
                </a:solidFill>
                <a:effectLst/>
                <a:uLnTx/>
                <a:uFillTx/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 VIF A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31475DF2-73E7-4ABE-938E-BFC04C1C8893}"/>
              </a:ext>
            </a:extLst>
          </p:cNvPr>
          <p:cNvSpPr/>
          <p:nvPr/>
        </p:nvSpPr>
        <p:spPr>
          <a:xfrm>
            <a:off x="1517598" y="2783294"/>
            <a:ext cx="1898612" cy="777797"/>
          </a:xfrm>
          <a:prstGeom prst="rect">
            <a:avLst/>
          </a:prstGeom>
          <a:noFill/>
          <a:ln w="15875">
            <a:solidFill>
              <a:srgbClr val="00A4A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38328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7CBD"/>
              </a:solidFill>
              <a:effectLst/>
              <a:uLnTx/>
              <a:uFillTx/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C9CCF4D9-6C05-429F-8E57-1D046B52F35D}"/>
              </a:ext>
            </a:extLst>
          </p:cNvPr>
          <p:cNvSpPr/>
          <p:nvPr/>
        </p:nvSpPr>
        <p:spPr>
          <a:xfrm>
            <a:off x="1518035" y="1909076"/>
            <a:ext cx="1888491" cy="804583"/>
          </a:xfrm>
          <a:prstGeom prst="rect">
            <a:avLst/>
          </a:prstGeom>
          <a:noFill/>
          <a:ln w="15875">
            <a:solidFill>
              <a:srgbClr val="00A4A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38328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50" b="0" i="0" u="none" strike="noStrike" kern="1200" cap="none" spc="0" normalizeH="0" baseline="0" noProof="0" dirty="0">
              <a:ln>
                <a:noFill/>
              </a:ln>
              <a:solidFill>
                <a:srgbClr val="007CBD"/>
              </a:solidFill>
              <a:effectLst/>
              <a:uLnTx/>
              <a:uFillTx/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4EBC407F-704D-40ED-AE54-1342EBD2C3F2}"/>
              </a:ext>
            </a:extLst>
          </p:cNvPr>
          <p:cNvSpPr/>
          <p:nvPr/>
        </p:nvSpPr>
        <p:spPr>
          <a:xfrm>
            <a:off x="4167857" y="2666919"/>
            <a:ext cx="1945857" cy="2155618"/>
          </a:xfrm>
          <a:prstGeom prst="rect">
            <a:avLst/>
          </a:prstGeom>
          <a:noFill/>
          <a:ln w="15875">
            <a:solidFill>
              <a:srgbClr val="8C4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0" tIns="9144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 w="0"/>
              <a:solidFill>
                <a:srgbClr val="7030A0"/>
              </a:solidFill>
              <a:effectLst/>
              <a:uLnTx/>
              <a:uFillTx/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9" name="Table 4">
            <a:extLst>
              <a:ext uri="{FF2B5EF4-FFF2-40B4-BE49-F238E27FC236}">
                <a16:creationId xmlns:a16="http://schemas.microsoft.com/office/drawing/2014/main" id="{BDEC23BD-3FD4-4D58-BC5C-94A4185965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3163827"/>
              </p:ext>
            </p:extLst>
          </p:nvPr>
        </p:nvGraphicFramePr>
        <p:xfrm>
          <a:off x="4205471" y="3040423"/>
          <a:ext cx="1869604" cy="8686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935050">
                  <a:extLst>
                    <a:ext uri="{9D8B030D-6E8A-4147-A177-3AD203B41FA5}">
                      <a16:colId xmlns:a16="http://schemas.microsoft.com/office/drawing/2014/main" val="2921333590"/>
                    </a:ext>
                  </a:extLst>
                </a:gridCol>
                <a:gridCol w="934554">
                  <a:extLst>
                    <a:ext uri="{9D8B030D-6E8A-4147-A177-3AD203B41FA5}">
                      <a16:colId xmlns:a16="http://schemas.microsoft.com/office/drawing/2014/main" val="946096682"/>
                    </a:ext>
                  </a:extLst>
                </a:gridCol>
              </a:tblGrid>
              <a:tr h="145688">
                <a:tc gridSpan="2"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S</a:t>
                      </a:r>
                      <a:r>
                        <a:rPr lang="en-ES" sz="90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egment A </a:t>
                      </a:r>
                      <a:r>
                        <a:rPr lang="en-US" sz="9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r</a:t>
                      </a:r>
                      <a:r>
                        <a:rPr lang="en-ES" sz="90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oute </a:t>
                      </a:r>
                      <a:r>
                        <a:rPr lang="en-US" sz="9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t</a:t>
                      </a:r>
                      <a:r>
                        <a:rPr lang="en-ES" sz="90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able</a:t>
                      </a:r>
                      <a:endParaRPr lang="en-ES" sz="900" dirty="0">
                        <a:latin typeface="Amazon Ember" panose="020B0603020204020204" pitchFamily="34" charset="0"/>
                        <a:ea typeface="Amazon Ember" panose="020B0603020204020204" pitchFamily="34" charset="0"/>
                        <a:cs typeface="Amazon Ember" panose="020B0603020204020204" pitchFamily="34" charset="0"/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3389939"/>
                  </a:ext>
                </a:extLst>
              </a:tr>
              <a:tr h="166235">
                <a:tc>
                  <a:txBody>
                    <a:bodyPr/>
                    <a:lstStyle/>
                    <a:p>
                      <a:pPr algn="ctr"/>
                      <a:r>
                        <a:rPr lang="en-ES" sz="800" i="1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CIDR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ES" sz="800" i="1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Attachment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3361981"/>
                  </a:ext>
                </a:extLst>
              </a:tr>
              <a:tr h="166235">
                <a:tc>
                  <a:txBody>
                    <a:bodyPr/>
                    <a:lstStyle/>
                    <a:p>
                      <a:r>
                        <a:rPr lang="en-ES" sz="8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192.168.0.0/24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8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DX gateway A</a:t>
                      </a:r>
                      <a:endParaRPr lang="en-ES" sz="800" dirty="0">
                        <a:latin typeface="Amazon Ember" panose="020B0603020204020204" pitchFamily="34" charset="0"/>
                        <a:ea typeface="Amazon Ember" panose="020B0603020204020204" pitchFamily="34" charset="0"/>
                        <a:cs typeface="Amazon Ember" panose="020B0603020204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8570497"/>
                  </a:ext>
                </a:extLst>
              </a:tr>
              <a:tr h="166235">
                <a:tc>
                  <a:txBody>
                    <a:bodyPr/>
                    <a:lstStyle/>
                    <a:p>
                      <a:r>
                        <a:rPr lang="en-ES" sz="8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10.0.0.0/16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S</a:t>
                      </a:r>
                      <a:r>
                        <a:rPr lang="en-ES" sz="8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poke VPC 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1392271"/>
                  </a:ext>
                </a:extLst>
              </a:tr>
            </a:tbl>
          </a:graphicData>
        </a:graphic>
      </p:graphicFrame>
      <p:sp>
        <p:nvSpPr>
          <p:cNvPr id="40" name="Rectangle 39">
            <a:extLst>
              <a:ext uri="{FF2B5EF4-FFF2-40B4-BE49-F238E27FC236}">
                <a16:creationId xmlns:a16="http://schemas.microsoft.com/office/drawing/2014/main" id="{4AC09DC5-ED8A-4558-8238-8170C038900F}"/>
              </a:ext>
            </a:extLst>
          </p:cNvPr>
          <p:cNvSpPr/>
          <p:nvPr/>
        </p:nvSpPr>
        <p:spPr>
          <a:xfrm>
            <a:off x="1356401" y="1677622"/>
            <a:ext cx="2125953" cy="1972832"/>
          </a:xfrm>
          <a:prstGeom prst="rect">
            <a:avLst/>
          </a:prstGeom>
          <a:noFill/>
          <a:ln w="15875">
            <a:solidFill>
              <a:srgbClr val="00A4A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9144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007CBD"/>
              </a:solidFill>
              <a:effectLst/>
              <a:uLnTx/>
              <a:uFillTx/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6987235F-30C4-48CF-BFAD-87FD10040F79}"/>
              </a:ext>
            </a:extLst>
          </p:cNvPr>
          <p:cNvSpPr/>
          <p:nvPr/>
        </p:nvSpPr>
        <p:spPr>
          <a:xfrm>
            <a:off x="1233733" y="1277512"/>
            <a:ext cx="2303012" cy="2451618"/>
          </a:xfrm>
          <a:prstGeom prst="rect">
            <a:avLst/>
          </a:prstGeom>
          <a:noFill/>
          <a:ln w="15875">
            <a:solidFill>
              <a:srgbClr val="8C4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endParaRPr lang="en-US" sz="900" dirty="0">
              <a:ln w="0"/>
              <a:solidFill>
                <a:srgbClr val="693BC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Box 6">
            <a:extLst>
              <a:ext uri="{FF2B5EF4-FFF2-40B4-BE49-F238E27FC236}">
                <a16:creationId xmlns:a16="http://schemas.microsoft.com/office/drawing/2014/main" id="{758CC478-F6B0-4EC6-A2B6-E83B91D34D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58270" y="3347540"/>
            <a:ext cx="837587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232F3C"/>
                </a:solidFill>
                <a:effectLst/>
                <a:uLnTx/>
                <a:uFillTx/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TGW ENI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7D64759F-2AEB-4787-BF69-A5702AAF4A08}"/>
              </a:ext>
            </a:extLst>
          </p:cNvPr>
          <p:cNvSpPr/>
          <p:nvPr/>
        </p:nvSpPr>
        <p:spPr>
          <a:xfrm>
            <a:off x="1515863" y="5217624"/>
            <a:ext cx="1900347" cy="807337"/>
          </a:xfrm>
          <a:prstGeom prst="rect">
            <a:avLst/>
          </a:prstGeom>
          <a:noFill/>
          <a:ln w="15875">
            <a:solidFill>
              <a:srgbClr val="00A4A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38328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50" b="0" i="0" u="none" strike="noStrike" kern="1200" cap="none" spc="0" normalizeH="0" baseline="0" noProof="0" dirty="0">
              <a:ln>
                <a:noFill/>
              </a:ln>
              <a:solidFill>
                <a:srgbClr val="007CBD"/>
              </a:solidFill>
              <a:effectLst/>
              <a:uLnTx/>
              <a:uFillTx/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C6654EBE-EBBD-4F61-A3A9-E4A88C61E263}"/>
              </a:ext>
            </a:extLst>
          </p:cNvPr>
          <p:cNvSpPr/>
          <p:nvPr/>
        </p:nvSpPr>
        <p:spPr>
          <a:xfrm>
            <a:off x="1341816" y="4159713"/>
            <a:ext cx="2140538" cy="1988310"/>
          </a:xfrm>
          <a:prstGeom prst="rect">
            <a:avLst/>
          </a:prstGeom>
          <a:noFill/>
          <a:ln w="15875">
            <a:solidFill>
              <a:srgbClr val="00A4A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9144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007CBD"/>
              </a:solidFill>
              <a:effectLst/>
              <a:uLnTx/>
              <a:uFillTx/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DB765BA7-6AF3-4556-9913-9BD99DCFD01B}"/>
              </a:ext>
            </a:extLst>
          </p:cNvPr>
          <p:cNvSpPr/>
          <p:nvPr/>
        </p:nvSpPr>
        <p:spPr>
          <a:xfrm>
            <a:off x="1233733" y="3787783"/>
            <a:ext cx="2323728" cy="2451618"/>
          </a:xfrm>
          <a:prstGeom prst="rect">
            <a:avLst/>
          </a:prstGeom>
          <a:noFill/>
          <a:ln w="15875">
            <a:solidFill>
              <a:srgbClr val="8C4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endParaRPr lang="en-US" sz="900" dirty="0">
              <a:ln w="0"/>
              <a:solidFill>
                <a:srgbClr val="693BC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5" name="Table 4">
            <a:extLst>
              <a:ext uri="{FF2B5EF4-FFF2-40B4-BE49-F238E27FC236}">
                <a16:creationId xmlns:a16="http://schemas.microsoft.com/office/drawing/2014/main" id="{977E6790-163E-4D3D-B040-6F16FDD91DD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6769534"/>
              </p:ext>
            </p:extLst>
          </p:nvPr>
        </p:nvGraphicFramePr>
        <p:xfrm>
          <a:off x="3596372" y="1273460"/>
          <a:ext cx="1590300" cy="868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949765">
                  <a:extLst>
                    <a:ext uri="{9D8B030D-6E8A-4147-A177-3AD203B41FA5}">
                      <a16:colId xmlns:a16="http://schemas.microsoft.com/office/drawing/2014/main" val="2921333590"/>
                    </a:ext>
                  </a:extLst>
                </a:gridCol>
                <a:gridCol w="640535">
                  <a:extLst>
                    <a:ext uri="{9D8B030D-6E8A-4147-A177-3AD203B41FA5}">
                      <a16:colId xmlns:a16="http://schemas.microsoft.com/office/drawing/2014/main" val="946096682"/>
                    </a:ext>
                  </a:extLst>
                </a:gridCol>
              </a:tblGrid>
              <a:tr h="166235">
                <a:tc gridSpan="2"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S</a:t>
                      </a:r>
                      <a:r>
                        <a:rPr lang="en-ES" sz="90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poke </a:t>
                      </a:r>
                      <a:r>
                        <a:rPr lang="en-ES" sz="9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VPC </a:t>
                      </a:r>
                      <a:r>
                        <a:rPr lang="en-ES" sz="90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A </a:t>
                      </a:r>
                      <a:r>
                        <a:rPr lang="en-US" sz="9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r</a:t>
                      </a:r>
                      <a:r>
                        <a:rPr lang="en-ES" sz="90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oute </a:t>
                      </a:r>
                      <a:r>
                        <a:rPr lang="en-US" sz="9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t</a:t>
                      </a:r>
                      <a:r>
                        <a:rPr lang="en-ES" sz="90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able</a:t>
                      </a:r>
                      <a:endParaRPr lang="en-ES" sz="900" dirty="0">
                        <a:latin typeface="Amazon Ember" panose="020B0603020204020204" pitchFamily="34" charset="0"/>
                        <a:ea typeface="Amazon Ember" panose="020B0603020204020204" pitchFamily="34" charset="0"/>
                        <a:cs typeface="Amazon Ember" panose="020B0603020204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3389939"/>
                  </a:ext>
                </a:extLst>
              </a:tr>
              <a:tr h="166235">
                <a:tc>
                  <a:txBody>
                    <a:bodyPr/>
                    <a:lstStyle/>
                    <a:p>
                      <a:pPr algn="ctr"/>
                      <a:r>
                        <a:rPr lang="en-ES" sz="800" i="1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Destination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ES" sz="800" i="1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Target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336198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ES" sz="8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10.0.0.0/16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8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local</a:t>
                      </a:r>
                      <a:endParaRPr lang="en-ES" sz="800" dirty="0">
                        <a:latin typeface="Amazon Ember" panose="020B0603020204020204" pitchFamily="34" charset="0"/>
                        <a:ea typeface="Amazon Ember" panose="020B0603020204020204" pitchFamily="34" charset="0"/>
                        <a:cs typeface="Amazon Ember" panose="020B0603020204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8570497"/>
                  </a:ext>
                </a:extLst>
              </a:tr>
              <a:tr h="166235">
                <a:tc>
                  <a:txBody>
                    <a:bodyPr/>
                    <a:lstStyle/>
                    <a:p>
                      <a:r>
                        <a:rPr lang="en-ES" sz="8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0.0.0.0/0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t</a:t>
                      </a:r>
                      <a:r>
                        <a:rPr lang="en-ES" sz="8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gw-id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288998"/>
                  </a:ext>
                </a:extLst>
              </a:tr>
            </a:tbl>
          </a:graphicData>
        </a:graphic>
      </p:graphicFrame>
      <p:graphicFrame>
        <p:nvGraphicFramePr>
          <p:cNvPr id="56" name="Table 4">
            <a:extLst>
              <a:ext uri="{FF2B5EF4-FFF2-40B4-BE49-F238E27FC236}">
                <a16:creationId xmlns:a16="http://schemas.microsoft.com/office/drawing/2014/main" id="{8E2BF267-C419-4EBF-84EC-D1B6C0238DA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9910166"/>
              </p:ext>
            </p:extLst>
          </p:nvPr>
        </p:nvGraphicFramePr>
        <p:xfrm>
          <a:off x="3605722" y="5153406"/>
          <a:ext cx="1675693" cy="868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000763">
                  <a:extLst>
                    <a:ext uri="{9D8B030D-6E8A-4147-A177-3AD203B41FA5}">
                      <a16:colId xmlns:a16="http://schemas.microsoft.com/office/drawing/2014/main" val="2921333590"/>
                    </a:ext>
                  </a:extLst>
                </a:gridCol>
                <a:gridCol w="674930">
                  <a:extLst>
                    <a:ext uri="{9D8B030D-6E8A-4147-A177-3AD203B41FA5}">
                      <a16:colId xmlns:a16="http://schemas.microsoft.com/office/drawing/2014/main" val="946096682"/>
                    </a:ext>
                  </a:extLst>
                </a:gridCol>
              </a:tblGrid>
              <a:tr h="166235">
                <a:tc gridSpan="2"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S</a:t>
                      </a:r>
                      <a:r>
                        <a:rPr lang="en-ES" sz="9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poke VPC B </a:t>
                      </a:r>
                      <a:r>
                        <a:rPr lang="en-US" sz="9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r</a:t>
                      </a:r>
                      <a:r>
                        <a:rPr lang="en-ES" sz="9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oute </a:t>
                      </a:r>
                      <a:r>
                        <a:rPr lang="en-US" sz="9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t</a:t>
                      </a:r>
                      <a:r>
                        <a:rPr lang="en-ES" sz="9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able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3389939"/>
                  </a:ext>
                </a:extLst>
              </a:tr>
              <a:tr h="166235">
                <a:tc>
                  <a:txBody>
                    <a:bodyPr/>
                    <a:lstStyle/>
                    <a:p>
                      <a:pPr algn="ctr"/>
                      <a:r>
                        <a:rPr lang="en-ES" sz="800" i="1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Destination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ES" sz="800" i="1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Target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336198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ES" sz="8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10.1.0.0/16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8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local</a:t>
                      </a:r>
                      <a:endParaRPr lang="en-ES" sz="800" dirty="0">
                        <a:latin typeface="Amazon Ember" panose="020B0603020204020204" pitchFamily="34" charset="0"/>
                        <a:ea typeface="Amazon Ember" panose="020B0603020204020204" pitchFamily="34" charset="0"/>
                        <a:cs typeface="Amazon Ember" panose="020B0603020204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8570497"/>
                  </a:ext>
                </a:extLst>
              </a:tr>
              <a:tr h="166235">
                <a:tc>
                  <a:txBody>
                    <a:bodyPr/>
                    <a:lstStyle/>
                    <a:p>
                      <a:r>
                        <a:rPr lang="en-ES" sz="8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0.0.0.0/0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t</a:t>
                      </a:r>
                      <a:r>
                        <a:rPr lang="en-ES" sz="8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gw-id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288998"/>
                  </a:ext>
                </a:extLst>
              </a:tr>
            </a:tbl>
          </a:graphicData>
        </a:graphic>
      </p:graphicFrame>
      <p:sp>
        <p:nvSpPr>
          <p:cNvPr id="57" name="Rectangle 56">
            <a:extLst>
              <a:ext uri="{FF2B5EF4-FFF2-40B4-BE49-F238E27FC236}">
                <a16:creationId xmlns:a16="http://schemas.microsoft.com/office/drawing/2014/main" id="{FAE4FB0E-D9CE-4634-AB5C-E95DE7DA4DAF}"/>
              </a:ext>
            </a:extLst>
          </p:cNvPr>
          <p:cNvSpPr/>
          <p:nvPr/>
        </p:nvSpPr>
        <p:spPr>
          <a:xfrm>
            <a:off x="1518035" y="4395655"/>
            <a:ext cx="1895991" cy="776391"/>
          </a:xfrm>
          <a:prstGeom prst="rect">
            <a:avLst/>
          </a:prstGeom>
          <a:noFill/>
          <a:ln w="15875">
            <a:solidFill>
              <a:srgbClr val="00A4A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38328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50" b="0" i="0" u="none" strike="noStrike" kern="1200" cap="none" spc="0" normalizeH="0" baseline="0" noProof="0" dirty="0">
              <a:ln>
                <a:noFill/>
              </a:ln>
              <a:solidFill>
                <a:srgbClr val="007CBD"/>
              </a:solidFill>
              <a:effectLst/>
              <a:uLnTx/>
              <a:uFillTx/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TextBox 6">
            <a:extLst>
              <a:ext uri="{FF2B5EF4-FFF2-40B4-BE49-F238E27FC236}">
                <a16:creationId xmlns:a16="http://schemas.microsoft.com/office/drawing/2014/main" id="{185A87BA-06A1-43FF-869B-A2CAA431ED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63186" y="2830781"/>
            <a:ext cx="79917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9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VPC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9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association</a:t>
            </a:r>
          </a:p>
        </p:txBody>
      </p:sp>
      <p:sp>
        <p:nvSpPr>
          <p:cNvPr id="65" name="TextBox 6">
            <a:extLst>
              <a:ext uri="{FF2B5EF4-FFF2-40B4-BE49-F238E27FC236}">
                <a16:creationId xmlns:a16="http://schemas.microsoft.com/office/drawing/2014/main" id="{6FBC5D52-7BD8-4B31-BD2E-5FEA46E1BF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9651" y="3993304"/>
            <a:ext cx="83533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9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VPC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9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association</a:t>
            </a:r>
          </a:p>
        </p:txBody>
      </p:sp>
      <p:sp>
        <p:nvSpPr>
          <p:cNvPr id="67" name="TextBox 6">
            <a:extLst>
              <a:ext uri="{FF2B5EF4-FFF2-40B4-BE49-F238E27FC236}">
                <a16:creationId xmlns:a16="http://schemas.microsoft.com/office/drawing/2014/main" id="{C08E6FE1-5D3A-4EDE-B583-FA79AFE4BA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88428" y="4526033"/>
            <a:ext cx="80331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232F3C"/>
                </a:solidFill>
                <a:effectLst/>
                <a:uLnTx/>
                <a:uFillTx/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Direct Connect gateway B</a:t>
            </a:r>
          </a:p>
        </p:txBody>
      </p:sp>
      <p:sp>
        <p:nvSpPr>
          <p:cNvPr id="68" name="TextBox 6">
            <a:extLst>
              <a:ext uri="{FF2B5EF4-FFF2-40B4-BE49-F238E27FC236}">
                <a16:creationId xmlns:a16="http://schemas.microsoft.com/office/drawing/2014/main" id="{BE99B5FE-C5D8-48AD-885E-36119335C9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29661" y="2827171"/>
            <a:ext cx="81622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9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DX gateway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9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association</a:t>
            </a: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1982E6FD-F18C-495A-A202-E614500C9740}"/>
              </a:ext>
            </a:extLst>
          </p:cNvPr>
          <p:cNvSpPr/>
          <p:nvPr/>
        </p:nvSpPr>
        <p:spPr>
          <a:xfrm>
            <a:off x="5957764" y="4103129"/>
            <a:ext cx="69237" cy="6629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ES" sz="1800" b="0" i="0" u="none" strike="noStrike" kern="1200" cap="none" spc="0" normalizeH="0" baseline="0" noProof="0">
              <a:ln>
                <a:noFill/>
              </a:ln>
              <a:solidFill>
                <a:srgbClr val="FAFAFA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447490C2-16B6-4BB3-BE1A-D7B2076D17A0}"/>
              </a:ext>
            </a:extLst>
          </p:cNvPr>
          <p:cNvCxnSpPr>
            <a:cxnSpLocks/>
            <a:stCxn id="111" idx="3"/>
            <a:endCxn id="39" idx="1"/>
          </p:cNvCxnSpPr>
          <p:nvPr/>
        </p:nvCxnSpPr>
        <p:spPr>
          <a:xfrm>
            <a:off x="2934148" y="3189066"/>
            <a:ext cx="1271323" cy="285697"/>
          </a:xfrm>
          <a:prstGeom prst="bentConnector3">
            <a:avLst>
              <a:gd name="adj1" fmla="val 76097"/>
            </a:avLst>
          </a:prstGeom>
          <a:ln w="15875">
            <a:solidFill>
              <a:schemeClr val="tx1"/>
            </a:solidFill>
            <a:tailEnd type="arrow" w="med" len="sm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73" name="Straight Arrow Connector 308">
            <a:extLst>
              <a:ext uri="{FF2B5EF4-FFF2-40B4-BE49-F238E27FC236}">
                <a16:creationId xmlns:a16="http://schemas.microsoft.com/office/drawing/2014/main" id="{5B897B8A-9D4B-4D2B-BB05-556F4D706344}"/>
              </a:ext>
            </a:extLst>
          </p:cNvPr>
          <p:cNvCxnSpPr>
            <a:cxnSpLocks/>
            <a:stCxn id="77" idx="1"/>
            <a:endCxn id="112" idx="3"/>
          </p:cNvCxnSpPr>
          <p:nvPr/>
        </p:nvCxnSpPr>
        <p:spPr>
          <a:xfrm rot="10800000" flipV="1">
            <a:off x="2937277" y="4350658"/>
            <a:ext cx="1273840" cy="486492"/>
          </a:xfrm>
          <a:prstGeom prst="bentConnector3">
            <a:avLst>
              <a:gd name="adj1" fmla="val 29037"/>
            </a:avLst>
          </a:prstGeom>
          <a:ln w="15875">
            <a:solidFill>
              <a:schemeClr val="tx1"/>
            </a:solidFill>
            <a:tailEnd type="arrow" w="med" len="sm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74" name="Straight Arrow Connector 308">
            <a:extLst>
              <a:ext uri="{FF2B5EF4-FFF2-40B4-BE49-F238E27FC236}">
                <a16:creationId xmlns:a16="http://schemas.microsoft.com/office/drawing/2014/main" id="{D952D64D-3BAE-420C-B5F8-CF24290917F5}"/>
              </a:ext>
            </a:extLst>
          </p:cNvPr>
          <p:cNvCxnSpPr>
            <a:cxnSpLocks/>
            <a:stCxn id="88" idx="2"/>
            <a:endCxn id="136" idx="0"/>
          </p:cNvCxnSpPr>
          <p:nvPr/>
        </p:nvCxnSpPr>
        <p:spPr>
          <a:xfrm>
            <a:off x="2774880" y="5180744"/>
            <a:ext cx="2184" cy="394247"/>
          </a:xfrm>
          <a:prstGeom prst="straightConnector1">
            <a:avLst/>
          </a:prstGeom>
          <a:ln w="15875">
            <a:solidFill>
              <a:schemeClr val="tx1"/>
            </a:solidFill>
            <a:tailEnd type="arrow" w="med" len="sm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graphicFrame>
        <p:nvGraphicFramePr>
          <p:cNvPr id="77" name="Table 4">
            <a:extLst>
              <a:ext uri="{FF2B5EF4-FFF2-40B4-BE49-F238E27FC236}">
                <a16:creationId xmlns:a16="http://schemas.microsoft.com/office/drawing/2014/main" id="{5483155B-256D-4F55-9B92-8BCCF61B52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9443267"/>
              </p:ext>
            </p:extLst>
          </p:nvPr>
        </p:nvGraphicFramePr>
        <p:xfrm>
          <a:off x="4211117" y="3916318"/>
          <a:ext cx="1869604" cy="8686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935050">
                  <a:extLst>
                    <a:ext uri="{9D8B030D-6E8A-4147-A177-3AD203B41FA5}">
                      <a16:colId xmlns:a16="http://schemas.microsoft.com/office/drawing/2014/main" val="2921333590"/>
                    </a:ext>
                  </a:extLst>
                </a:gridCol>
                <a:gridCol w="934554">
                  <a:extLst>
                    <a:ext uri="{9D8B030D-6E8A-4147-A177-3AD203B41FA5}">
                      <a16:colId xmlns:a16="http://schemas.microsoft.com/office/drawing/2014/main" val="946096682"/>
                    </a:ext>
                  </a:extLst>
                </a:gridCol>
              </a:tblGrid>
              <a:tr h="145688">
                <a:tc gridSpan="2"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S</a:t>
                      </a:r>
                      <a:r>
                        <a:rPr lang="en-ES" sz="90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egment B </a:t>
                      </a:r>
                      <a:r>
                        <a:rPr lang="en-US" sz="9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r</a:t>
                      </a:r>
                      <a:r>
                        <a:rPr lang="en-ES" sz="90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oute </a:t>
                      </a:r>
                      <a:r>
                        <a:rPr lang="en-US" sz="9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t</a:t>
                      </a:r>
                      <a:r>
                        <a:rPr lang="en-ES" sz="90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able</a:t>
                      </a:r>
                      <a:endParaRPr lang="en-ES" sz="900" dirty="0">
                        <a:latin typeface="Amazon Ember" panose="020B0603020204020204" pitchFamily="34" charset="0"/>
                        <a:ea typeface="Amazon Ember" panose="020B0603020204020204" pitchFamily="34" charset="0"/>
                        <a:cs typeface="Amazon Ember" panose="020B0603020204020204" pitchFamily="34" charset="0"/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3389939"/>
                  </a:ext>
                </a:extLst>
              </a:tr>
              <a:tr h="166235">
                <a:tc>
                  <a:txBody>
                    <a:bodyPr/>
                    <a:lstStyle/>
                    <a:p>
                      <a:pPr algn="ctr"/>
                      <a:r>
                        <a:rPr lang="en-ES" sz="800" i="1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CIDR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ES" sz="800" i="1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Attachment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3361981"/>
                  </a:ext>
                </a:extLst>
              </a:tr>
              <a:tr h="166235">
                <a:tc>
                  <a:txBody>
                    <a:bodyPr/>
                    <a:lstStyle/>
                    <a:p>
                      <a:r>
                        <a:rPr lang="en-ES" sz="8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192.168.1.0/24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8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DX gateway B</a:t>
                      </a:r>
                      <a:endParaRPr lang="en-ES" sz="800" dirty="0">
                        <a:latin typeface="Amazon Ember" panose="020B0603020204020204" pitchFamily="34" charset="0"/>
                        <a:ea typeface="Amazon Ember" panose="020B0603020204020204" pitchFamily="34" charset="0"/>
                        <a:cs typeface="Amazon Ember" panose="020B0603020204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8570497"/>
                  </a:ext>
                </a:extLst>
              </a:tr>
              <a:tr h="166235">
                <a:tc>
                  <a:txBody>
                    <a:bodyPr/>
                    <a:lstStyle/>
                    <a:p>
                      <a:r>
                        <a:rPr lang="en-ES" sz="8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10.1.0.0/16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S</a:t>
                      </a:r>
                      <a:r>
                        <a:rPr lang="en-ES" sz="8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poke VPC 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1392271"/>
                  </a:ext>
                </a:extLst>
              </a:tr>
            </a:tbl>
          </a:graphicData>
        </a:graphic>
      </p:graphicFrame>
      <p:sp>
        <p:nvSpPr>
          <p:cNvPr id="85" name="TextBox 6">
            <a:extLst>
              <a:ext uri="{FF2B5EF4-FFF2-40B4-BE49-F238E27FC236}">
                <a16:creationId xmlns:a16="http://schemas.microsoft.com/office/drawing/2014/main" id="{C54DEABA-69AA-465C-BBD4-B13A4113B9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30060" y="5187358"/>
            <a:ext cx="106319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workload subnet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10.1.1.0/24</a:t>
            </a: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FC3BA786-B614-46DC-AEC0-A17DEED04593}"/>
              </a:ext>
            </a:extLst>
          </p:cNvPr>
          <p:cNvSpPr/>
          <p:nvPr/>
        </p:nvSpPr>
        <p:spPr>
          <a:xfrm>
            <a:off x="2777364" y="5039671"/>
            <a:ext cx="113118" cy="9130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32F3C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TextBox 6">
            <a:extLst>
              <a:ext uri="{FF2B5EF4-FFF2-40B4-BE49-F238E27FC236}">
                <a16:creationId xmlns:a16="http://schemas.microsoft.com/office/drawing/2014/main" id="{C9E315B7-8DAB-4C87-BCF5-6F26F46951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31416" y="4949912"/>
            <a:ext cx="686927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232F3C"/>
                </a:solidFill>
                <a:effectLst/>
                <a:uLnTx/>
                <a:uFillTx/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TGW ENI</a:t>
            </a:r>
          </a:p>
        </p:txBody>
      </p:sp>
      <p:sp>
        <p:nvSpPr>
          <p:cNvPr id="92" name="TextBox 11">
            <a:extLst>
              <a:ext uri="{FF2B5EF4-FFF2-40B4-BE49-F238E27FC236}">
                <a16:creationId xmlns:a16="http://schemas.microsoft.com/office/drawing/2014/main" id="{C90C6C24-7438-4B04-ABF8-46EFB3E5D5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59806" y="3905042"/>
            <a:ext cx="1313591" cy="23083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232F3C"/>
                </a:solidFill>
                <a:effectLst/>
                <a:uLnTx/>
                <a:uFillTx/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Direct Connect router</a:t>
            </a:r>
          </a:p>
        </p:txBody>
      </p:sp>
      <p:sp>
        <p:nvSpPr>
          <p:cNvPr id="95" name="TextBox 6">
            <a:extLst>
              <a:ext uri="{FF2B5EF4-FFF2-40B4-BE49-F238E27FC236}">
                <a16:creationId xmlns:a16="http://schemas.microsoft.com/office/drawing/2014/main" id="{C8A838EF-F51C-44A9-AEE9-FF2D5BF7B7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79093" y="3414577"/>
            <a:ext cx="80331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232F3C"/>
                </a:solidFill>
                <a:effectLst/>
                <a:uLnTx/>
                <a:uFillTx/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Direct Connect gateway A</a:t>
            </a:r>
          </a:p>
        </p:txBody>
      </p:sp>
      <p:sp>
        <p:nvSpPr>
          <p:cNvPr id="96" name="TextBox 6">
            <a:extLst>
              <a:ext uri="{FF2B5EF4-FFF2-40B4-BE49-F238E27FC236}">
                <a16:creationId xmlns:a16="http://schemas.microsoft.com/office/drawing/2014/main" id="{19ADF2B2-83DB-4C82-87E2-FA2893FDE0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83588" y="4335169"/>
            <a:ext cx="873835" cy="23083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900" dirty="0">
                <a:solidFill>
                  <a:srgbClr val="232F3C"/>
                </a:solidFill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transit</a:t>
            </a:r>
            <a:r>
              <a:rPr kumimoji="0" lang="en-US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232F3C"/>
                </a:solidFill>
                <a:effectLst/>
                <a:uLnTx/>
                <a:uFillTx/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 VIF B</a:t>
            </a:r>
          </a:p>
        </p:txBody>
      </p:sp>
      <p:sp>
        <p:nvSpPr>
          <p:cNvPr id="97" name="TextBox 6">
            <a:extLst>
              <a:ext uri="{FF2B5EF4-FFF2-40B4-BE49-F238E27FC236}">
                <a16:creationId xmlns:a16="http://schemas.microsoft.com/office/drawing/2014/main" id="{58E4451D-E858-484D-A7B1-A49087C2CE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21627" y="4420519"/>
            <a:ext cx="106856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9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DX gateway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9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association</a:t>
            </a:r>
          </a:p>
        </p:txBody>
      </p:sp>
      <p:cxnSp>
        <p:nvCxnSpPr>
          <p:cNvPr id="98" name="Straight Arrow Connector 228">
            <a:extLst>
              <a:ext uri="{FF2B5EF4-FFF2-40B4-BE49-F238E27FC236}">
                <a16:creationId xmlns:a16="http://schemas.microsoft.com/office/drawing/2014/main" id="{A5BC9C5D-38CF-4C99-B1E5-39978199EE4F}"/>
              </a:ext>
            </a:extLst>
          </p:cNvPr>
          <p:cNvCxnSpPr>
            <a:cxnSpLocks/>
          </p:cNvCxnSpPr>
          <p:nvPr/>
        </p:nvCxnSpPr>
        <p:spPr>
          <a:xfrm>
            <a:off x="9080289" y="3667203"/>
            <a:ext cx="407153" cy="1651"/>
          </a:xfrm>
          <a:prstGeom prst="straightConnector1">
            <a:avLst/>
          </a:prstGeom>
          <a:ln w="15875">
            <a:solidFill>
              <a:schemeClr val="tx1"/>
            </a:solidFill>
            <a:tailEnd type="arrow" w="med" len="sm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99" name="Straight Arrow Connector 308">
            <a:extLst>
              <a:ext uri="{FF2B5EF4-FFF2-40B4-BE49-F238E27FC236}">
                <a16:creationId xmlns:a16="http://schemas.microsoft.com/office/drawing/2014/main" id="{A5DC14CC-3618-4471-9ABA-E5EA9DFC5025}"/>
              </a:ext>
            </a:extLst>
          </p:cNvPr>
          <p:cNvCxnSpPr>
            <a:cxnSpLocks/>
          </p:cNvCxnSpPr>
          <p:nvPr/>
        </p:nvCxnSpPr>
        <p:spPr>
          <a:xfrm flipH="1" flipV="1">
            <a:off x="9066245" y="3783379"/>
            <a:ext cx="407153" cy="1651"/>
          </a:xfrm>
          <a:prstGeom prst="straightConnector1">
            <a:avLst/>
          </a:prstGeom>
          <a:ln w="15875">
            <a:solidFill>
              <a:schemeClr val="tx1"/>
            </a:solidFill>
            <a:tailEnd type="arrow" w="med" len="sm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pic>
        <p:nvPicPr>
          <p:cNvPr id="105" name="Graphic 104" descr="VPC group icon.">
            <a:extLst>
              <a:ext uri="{FF2B5EF4-FFF2-40B4-BE49-F238E27FC236}">
                <a16:creationId xmlns:a16="http://schemas.microsoft.com/office/drawing/2014/main" id="{1C593806-92A3-44FD-BDD3-FCF29EB2967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1240386" y="1277512"/>
            <a:ext cx="329184" cy="329184"/>
          </a:xfrm>
          <a:prstGeom prst="rect">
            <a:avLst/>
          </a:prstGeom>
        </p:spPr>
      </p:pic>
      <p:pic>
        <p:nvPicPr>
          <p:cNvPr id="106" name="Graphic 105" descr="VPC group icon.">
            <a:extLst>
              <a:ext uri="{FF2B5EF4-FFF2-40B4-BE49-F238E27FC236}">
                <a16:creationId xmlns:a16="http://schemas.microsoft.com/office/drawing/2014/main" id="{9BBF7EA0-7286-4E95-9414-BE4ECC8E5F0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1233732" y="3795492"/>
            <a:ext cx="329184" cy="329184"/>
          </a:xfrm>
          <a:prstGeom prst="rect">
            <a:avLst/>
          </a:prstGeom>
        </p:spPr>
      </p:pic>
      <p:pic>
        <p:nvPicPr>
          <p:cNvPr id="107" name="Graphic 18" descr="AWS Direct Connect service icon.">
            <a:extLst>
              <a:ext uri="{FF2B5EF4-FFF2-40B4-BE49-F238E27FC236}">
                <a16:creationId xmlns:a16="http://schemas.microsoft.com/office/drawing/2014/main" id="{D8D56679-B11A-4412-8DEB-82E1F569CA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/>
        </p:blipFill>
        <p:spPr bwMode="auto">
          <a:xfrm>
            <a:off x="7749090" y="2783294"/>
            <a:ext cx="310896" cy="310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8" name="Graphic 7" descr="AWS Transit Gateway service icon.">
            <a:extLst>
              <a:ext uri="{FF2B5EF4-FFF2-40B4-BE49-F238E27FC236}">
                <a16:creationId xmlns:a16="http://schemas.microsoft.com/office/drawing/2014/main" id="{45AA5453-D79F-442E-BC8D-0EBFDB6D49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/>
        </p:blipFill>
        <p:spPr bwMode="auto">
          <a:xfrm>
            <a:off x="4169588" y="2663577"/>
            <a:ext cx="310896" cy="310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9" name="Graphic 108" descr="Customer gateway resource icon for the Amazon VPC service.&#10;">
            <a:extLst>
              <a:ext uri="{FF2B5EF4-FFF2-40B4-BE49-F238E27FC236}">
                <a16:creationId xmlns:a16="http://schemas.microsoft.com/office/drawing/2014/main" id="{045C4740-6430-454D-BCDE-A23732F0F021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8623089" y="3496401"/>
            <a:ext cx="457200" cy="457200"/>
          </a:xfrm>
          <a:prstGeom prst="rect">
            <a:avLst/>
          </a:prstGeom>
        </p:spPr>
      </p:pic>
      <p:pic>
        <p:nvPicPr>
          <p:cNvPr id="111" name="Graphic 110" descr="Elastic network interface resource icon for the Amazon VPC service.&#10;">
            <a:extLst>
              <a:ext uri="{FF2B5EF4-FFF2-40B4-BE49-F238E27FC236}">
                <a16:creationId xmlns:a16="http://schemas.microsoft.com/office/drawing/2014/main" id="{FCEDD5FA-B48D-449F-9545-B6F0BAF79B06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2623252" y="3033618"/>
            <a:ext cx="310896" cy="310896"/>
          </a:xfrm>
          <a:prstGeom prst="rect">
            <a:avLst/>
          </a:prstGeom>
        </p:spPr>
      </p:pic>
      <p:pic>
        <p:nvPicPr>
          <p:cNvPr id="112" name="Graphic 111" descr="Elastic network interface resource icon for the Amazon VPC service.&#10;">
            <a:extLst>
              <a:ext uri="{FF2B5EF4-FFF2-40B4-BE49-F238E27FC236}">
                <a16:creationId xmlns:a16="http://schemas.microsoft.com/office/drawing/2014/main" id="{AC0F5387-59E5-4767-9BC6-D50A0D872CBB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2626381" y="4681702"/>
            <a:ext cx="310896" cy="310896"/>
          </a:xfrm>
          <a:prstGeom prst="rect">
            <a:avLst/>
          </a:prstGeom>
        </p:spPr>
      </p:pic>
      <p:pic>
        <p:nvPicPr>
          <p:cNvPr id="113" name="Graphic 112" descr="Gateway resource icon for the AWS Direct Connect service.">
            <a:extLst>
              <a:ext uri="{FF2B5EF4-FFF2-40B4-BE49-F238E27FC236}">
                <a16:creationId xmlns:a16="http://schemas.microsoft.com/office/drawing/2014/main" id="{F22C5E65-7118-40A0-B8AC-08E6E7BD7257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6961837" y="2963831"/>
            <a:ext cx="457200" cy="457200"/>
          </a:xfrm>
          <a:prstGeom prst="rect">
            <a:avLst/>
          </a:prstGeom>
        </p:spPr>
      </p:pic>
      <p:pic>
        <p:nvPicPr>
          <p:cNvPr id="114" name="Graphic 113" descr="Gateway resource icon for the AWS Direct Connect service.">
            <a:extLst>
              <a:ext uri="{FF2B5EF4-FFF2-40B4-BE49-F238E27FC236}">
                <a16:creationId xmlns:a16="http://schemas.microsoft.com/office/drawing/2014/main" id="{2DCE635D-D216-41D4-A43F-712E264361BA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6961837" y="4107944"/>
            <a:ext cx="457200" cy="457200"/>
          </a:xfrm>
          <a:prstGeom prst="rect">
            <a:avLst/>
          </a:prstGeom>
        </p:spPr>
      </p:pic>
      <p:pic>
        <p:nvPicPr>
          <p:cNvPr id="115" name="Graphic 114" descr="Corporate data center group icon. ">
            <a:extLst>
              <a:ext uri="{FF2B5EF4-FFF2-40B4-BE49-F238E27FC236}">
                <a16:creationId xmlns:a16="http://schemas.microsoft.com/office/drawing/2014/main" id="{5E3519D4-5663-45C3-BDD1-417292E4531D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rcRect/>
          <a:stretch/>
        </p:blipFill>
        <p:spPr>
          <a:xfrm>
            <a:off x="9710303" y="2415226"/>
            <a:ext cx="310896" cy="310896"/>
          </a:xfrm>
          <a:prstGeom prst="rect">
            <a:avLst/>
          </a:prstGeom>
        </p:spPr>
      </p:pic>
      <p:pic>
        <p:nvPicPr>
          <p:cNvPr id="116" name="Graphic 115" descr="Private subnet group icon. ">
            <a:extLst>
              <a:ext uri="{FF2B5EF4-FFF2-40B4-BE49-F238E27FC236}">
                <a16:creationId xmlns:a16="http://schemas.microsoft.com/office/drawing/2014/main" id="{ECD9A8F3-C7A7-4332-861C-8D925B3C0BD4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96DAC541-7B7A-43D3-8B79-37D633B846F1}">
                <asvg:svgBlip xmlns:asvg="http://schemas.microsoft.com/office/drawing/2016/SVG/main" r:embed="rId22"/>
              </a:ext>
            </a:extLst>
          </a:blip>
          <a:srcRect/>
          <a:stretch/>
        </p:blipFill>
        <p:spPr>
          <a:xfrm>
            <a:off x="1524704" y="1913219"/>
            <a:ext cx="274320" cy="274320"/>
          </a:xfrm>
          <a:prstGeom prst="rect">
            <a:avLst/>
          </a:prstGeom>
        </p:spPr>
      </p:pic>
      <p:pic>
        <p:nvPicPr>
          <p:cNvPr id="117" name="Graphic 116" descr="Private subnet group icon. ">
            <a:extLst>
              <a:ext uri="{FF2B5EF4-FFF2-40B4-BE49-F238E27FC236}">
                <a16:creationId xmlns:a16="http://schemas.microsoft.com/office/drawing/2014/main" id="{E34601C9-D06C-4E49-B040-84316C4512C7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96DAC541-7B7A-43D3-8B79-37D633B846F1}">
                <asvg:svgBlip xmlns:asvg="http://schemas.microsoft.com/office/drawing/2016/SVG/main" r:embed="rId22"/>
              </a:ext>
            </a:extLst>
          </a:blip>
          <a:srcRect/>
          <a:stretch/>
        </p:blipFill>
        <p:spPr>
          <a:xfrm>
            <a:off x="1524704" y="2777763"/>
            <a:ext cx="274320" cy="274320"/>
          </a:xfrm>
          <a:prstGeom prst="rect">
            <a:avLst/>
          </a:prstGeom>
        </p:spPr>
      </p:pic>
      <p:pic>
        <p:nvPicPr>
          <p:cNvPr id="118" name="Graphic 117" descr="Private subnet group icon. ">
            <a:extLst>
              <a:ext uri="{FF2B5EF4-FFF2-40B4-BE49-F238E27FC236}">
                <a16:creationId xmlns:a16="http://schemas.microsoft.com/office/drawing/2014/main" id="{1A2D143C-25C9-4807-A4C4-95F8D4E52B20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96DAC541-7B7A-43D3-8B79-37D633B846F1}">
                <asvg:svgBlip xmlns:asvg="http://schemas.microsoft.com/office/drawing/2016/SVG/main" r:embed="rId22"/>
              </a:ext>
            </a:extLst>
          </a:blip>
          <a:srcRect/>
          <a:stretch/>
        </p:blipFill>
        <p:spPr>
          <a:xfrm>
            <a:off x="1516009" y="4396049"/>
            <a:ext cx="274320" cy="274320"/>
          </a:xfrm>
          <a:prstGeom prst="rect">
            <a:avLst/>
          </a:prstGeom>
        </p:spPr>
      </p:pic>
      <p:pic>
        <p:nvPicPr>
          <p:cNvPr id="119" name="Graphic 118" descr="Private subnet group icon. ">
            <a:extLst>
              <a:ext uri="{FF2B5EF4-FFF2-40B4-BE49-F238E27FC236}">
                <a16:creationId xmlns:a16="http://schemas.microsoft.com/office/drawing/2014/main" id="{68205FFF-7C4B-42DA-8AE3-9B9533F2556C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96DAC541-7B7A-43D3-8B79-37D633B846F1}">
                <asvg:svgBlip xmlns:asvg="http://schemas.microsoft.com/office/drawing/2016/SVG/main" r:embed="rId22"/>
              </a:ext>
            </a:extLst>
          </a:blip>
          <a:srcRect/>
          <a:stretch/>
        </p:blipFill>
        <p:spPr>
          <a:xfrm>
            <a:off x="1511063" y="5229854"/>
            <a:ext cx="274320" cy="274320"/>
          </a:xfrm>
          <a:prstGeom prst="rect">
            <a:avLst/>
          </a:prstGeom>
        </p:spPr>
      </p:pic>
      <p:pic>
        <p:nvPicPr>
          <p:cNvPr id="120" name="Graphic 119" descr="AWS logo in group.">
            <a:extLst>
              <a:ext uri="{FF2B5EF4-FFF2-40B4-BE49-F238E27FC236}">
                <a16:creationId xmlns:a16="http://schemas.microsoft.com/office/drawing/2014/main" id="{CC583CED-6949-4D2C-B298-B7B091FE788A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96DAC541-7B7A-43D3-8B79-37D633B846F1}">
                <asvg:svgBlip xmlns:asvg="http://schemas.microsoft.com/office/drawing/2016/SVG/main" r:embed="rId24"/>
              </a:ext>
            </a:extLst>
          </a:blip>
          <a:srcRect/>
          <a:stretch/>
        </p:blipFill>
        <p:spPr>
          <a:xfrm>
            <a:off x="1090733" y="937807"/>
            <a:ext cx="274320" cy="274320"/>
          </a:xfrm>
          <a:prstGeom prst="rect">
            <a:avLst/>
          </a:prstGeom>
        </p:spPr>
      </p:pic>
      <p:sp>
        <p:nvSpPr>
          <p:cNvPr id="121" name="TextBox 6">
            <a:extLst>
              <a:ext uri="{FF2B5EF4-FFF2-40B4-BE49-F238E27FC236}">
                <a16:creationId xmlns:a16="http://schemas.microsoft.com/office/drawing/2014/main" id="{0C4884D4-0D16-4707-8C18-651C4DFF4A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41815" y="956591"/>
            <a:ext cx="104625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0">
              <a:defRPr/>
            </a:pPr>
            <a:r>
              <a:rPr lang="en-US" sz="10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AWS Region</a:t>
            </a:r>
          </a:p>
        </p:txBody>
      </p:sp>
      <p:sp>
        <p:nvSpPr>
          <p:cNvPr id="122" name="TextBox 6">
            <a:extLst>
              <a:ext uri="{FF2B5EF4-FFF2-40B4-BE49-F238E27FC236}">
                <a16:creationId xmlns:a16="http://schemas.microsoft.com/office/drawing/2014/main" id="{DDF4EF6B-0058-4871-B89A-3B45C53D15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36373" y="1249662"/>
            <a:ext cx="104625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sz="1000" dirty="0">
                <a:ln w="0"/>
                <a:latin typeface="Arial" panose="020B0604020202020204" pitchFamily="34" charset="0"/>
                <a:cs typeface="Arial" panose="020B0604020202020204" pitchFamily="34" charset="0"/>
              </a:rPr>
              <a:t>Spoke VPC A </a:t>
            </a:r>
          </a:p>
          <a:p>
            <a:r>
              <a:rPr lang="en-US" sz="1000" dirty="0">
                <a:ln w="0"/>
                <a:latin typeface="Arial" panose="020B0604020202020204" pitchFamily="34" charset="0"/>
                <a:cs typeface="Arial" panose="020B0604020202020204" pitchFamily="34" charset="0"/>
              </a:rPr>
              <a:t>10.0.0.0/16</a:t>
            </a:r>
          </a:p>
        </p:txBody>
      </p:sp>
      <p:sp>
        <p:nvSpPr>
          <p:cNvPr id="123" name="TextBox 6">
            <a:extLst>
              <a:ext uri="{FF2B5EF4-FFF2-40B4-BE49-F238E27FC236}">
                <a16:creationId xmlns:a16="http://schemas.microsoft.com/office/drawing/2014/main" id="{21685A03-E760-4308-8F2D-3F1105945B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18035" y="3782374"/>
            <a:ext cx="104625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sz="1000" dirty="0">
                <a:ln w="0"/>
                <a:latin typeface="Arial" panose="020B0604020202020204" pitchFamily="34" charset="0"/>
                <a:cs typeface="Arial" panose="020B0604020202020204" pitchFamily="34" charset="0"/>
              </a:rPr>
              <a:t>Spoke VPC B </a:t>
            </a:r>
          </a:p>
          <a:p>
            <a:r>
              <a:rPr lang="en-US" sz="1000" dirty="0">
                <a:ln w="0"/>
                <a:latin typeface="Arial" panose="020B0604020202020204" pitchFamily="34" charset="0"/>
                <a:cs typeface="Arial" panose="020B0604020202020204" pitchFamily="34" charset="0"/>
              </a:rPr>
              <a:t>10.1.0.0/16</a:t>
            </a:r>
          </a:p>
        </p:txBody>
      </p:sp>
      <p:sp>
        <p:nvSpPr>
          <p:cNvPr id="124" name="TextBox 6">
            <a:extLst>
              <a:ext uri="{FF2B5EF4-FFF2-40B4-BE49-F238E27FC236}">
                <a16:creationId xmlns:a16="http://schemas.microsoft.com/office/drawing/2014/main" id="{C56BCC88-C385-4FF5-9628-A5BE42C618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65572" y="1659866"/>
            <a:ext cx="129789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0">
              <a:defRPr/>
            </a:pPr>
            <a:r>
              <a:rPr lang="en-US" sz="10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Availability Zone A</a:t>
            </a:r>
          </a:p>
        </p:txBody>
      </p:sp>
      <p:sp>
        <p:nvSpPr>
          <p:cNvPr id="125" name="TextBox 6">
            <a:extLst>
              <a:ext uri="{FF2B5EF4-FFF2-40B4-BE49-F238E27FC236}">
                <a16:creationId xmlns:a16="http://schemas.microsoft.com/office/drawing/2014/main" id="{1C104162-D51C-4FD5-978D-126BCA7BD9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85383" y="4171838"/>
            <a:ext cx="129789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0">
              <a:defRPr/>
            </a:pPr>
            <a:r>
              <a:rPr lang="en-US" sz="10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Availability Zone A</a:t>
            </a:r>
          </a:p>
        </p:txBody>
      </p:sp>
      <p:sp>
        <p:nvSpPr>
          <p:cNvPr id="126" name="TextBox 6">
            <a:extLst>
              <a:ext uri="{FF2B5EF4-FFF2-40B4-BE49-F238E27FC236}">
                <a16:creationId xmlns:a16="http://schemas.microsoft.com/office/drawing/2014/main" id="{266A5404-E747-4E5E-9ED9-0A14884F61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65572" y="1885587"/>
            <a:ext cx="129789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0">
              <a:defRPr/>
            </a:pPr>
            <a:r>
              <a:rPr 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workload subnet</a:t>
            </a:r>
          </a:p>
          <a:p>
            <a:pPr lvl="0">
              <a:defRPr/>
            </a:pPr>
            <a:r>
              <a:rPr 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10.0.1.0/24</a:t>
            </a:r>
          </a:p>
        </p:txBody>
      </p:sp>
      <p:pic>
        <p:nvPicPr>
          <p:cNvPr id="127" name="Graphic 126" descr="Instance instance icon for the Amazon EC2 service.">
            <a:extLst>
              <a:ext uri="{FF2B5EF4-FFF2-40B4-BE49-F238E27FC236}">
                <a16:creationId xmlns:a16="http://schemas.microsoft.com/office/drawing/2014/main" id="{953E68EF-4CA5-4AF1-945E-C26FE79381A8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96DAC541-7B7A-43D3-8B79-37D633B846F1}">
                <asvg:svgBlip xmlns:asvg="http://schemas.microsoft.com/office/drawing/2016/SVG/main" r:embed="rId26"/>
              </a:ext>
            </a:extLst>
          </a:blip>
          <a:stretch>
            <a:fillRect/>
          </a:stretch>
        </p:blipFill>
        <p:spPr>
          <a:xfrm>
            <a:off x="2641540" y="2198857"/>
            <a:ext cx="274320" cy="274320"/>
          </a:xfrm>
          <a:prstGeom prst="rect">
            <a:avLst/>
          </a:prstGeom>
        </p:spPr>
      </p:pic>
      <p:sp>
        <p:nvSpPr>
          <p:cNvPr id="128" name="TextBox 6">
            <a:extLst>
              <a:ext uri="{FF2B5EF4-FFF2-40B4-BE49-F238E27FC236}">
                <a16:creationId xmlns:a16="http://schemas.microsoft.com/office/drawing/2014/main" id="{5488C113-5A64-4DC9-99C2-81651E5186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15581" y="2447040"/>
            <a:ext cx="1336127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 EC2 instance</a:t>
            </a:r>
          </a:p>
        </p:txBody>
      </p:sp>
      <p:sp>
        <p:nvSpPr>
          <p:cNvPr id="129" name="TextBox 6">
            <a:extLst>
              <a:ext uri="{FF2B5EF4-FFF2-40B4-BE49-F238E27FC236}">
                <a16:creationId xmlns:a16="http://schemas.microsoft.com/office/drawing/2014/main" id="{0F442DAB-9657-4DFA-9793-DE3028761F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24898" y="2760022"/>
            <a:ext cx="89474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0">
              <a:defRPr/>
            </a:pPr>
            <a:r>
              <a:rPr 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TGW subnet</a:t>
            </a:r>
          </a:p>
          <a:p>
            <a:pPr lvl="0">
              <a:defRPr/>
            </a:pPr>
            <a:r>
              <a:rPr 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10.0.0.0/24</a:t>
            </a:r>
          </a:p>
        </p:txBody>
      </p:sp>
      <p:sp>
        <p:nvSpPr>
          <p:cNvPr id="130" name="Oval 129">
            <a:extLst>
              <a:ext uri="{FF2B5EF4-FFF2-40B4-BE49-F238E27FC236}">
                <a16:creationId xmlns:a16="http://schemas.microsoft.com/office/drawing/2014/main" id="{BDF73C21-E16B-4C41-9CC5-A4930A37FC11}"/>
              </a:ext>
            </a:extLst>
          </p:cNvPr>
          <p:cNvSpPr>
            <a:spLocks noChangeAspect="1"/>
          </p:cNvSpPr>
          <p:nvPr/>
        </p:nvSpPr>
        <p:spPr bwMode="auto">
          <a:xfrm>
            <a:off x="2945699" y="2023029"/>
            <a:ext cx="329184" cy="329184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132" name="Oval 131">
            <a:extLst>
              <a:ext uri="{FF2B5EF4-FFF2-40B4-BE49-F238E27FC236}">
                <a16:creationId xmlns:a16="http://schemas.microsoft.com/office/drawing/2014/main" id="{08AB6D94-63E9-450E-96E6-00A90E658FE8}"/>
              </a:ext>
            </a:extLst>
          </p:cNvPr>
          <p:cNvSpPr>
            <a:spLocks noChangeAspect="1"/>
          </p:cNvSpPr>
          <p:nvPr/>
        </p:nvSpPr>
        <p:spPr bwMode="auto">
          <a:xfrm>
            <a:off x="2933300" y="2809881"/>
            <a:ext cx="329184" cy="329184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134" name="TextBox 6">
            <a:extLst>
              <a:ext uri="{FF2B5EF4-FFF2-40B4-BE49-F238E27FC236}">
                <a16:creationId xmlns:a16="http://schemas.microsoft.com/office/drawing/2014/main" id="{4873BE75-5BC0-49DA-89E8-F9E9AFED07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37494" y="4386206"/>
            <a:ext cx="89474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0">
              <a:defRPr/>
            </a:pPr>
            <a:r>
              <a:rPr 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TGW subnet</a:t>
            </a:r>
          </a:p>
          <a:p>
            <a:pPr lvl="0">
              <a:defRPr/>
            </a:pPr>
            <a:r>
              <a:rPr 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10.1.0.0/24</a:t>
            </a:r>
          </a:p>
        </p:txBody>
      </p:sp>
      <p:sp>
        <p:nvSpPr>
          <p:cNvPr id="135" name="TextBox 6">
            <a:extLst>
              <a:ext uri="{FF2B5EF4-FFF2-40B4-BE49-F238E27FC236}">
                <a16:creationId xmlns:a16="http://schemas.microsoft.com/office/drawing/2014/main" id="{133DC846-EDC1-4F72-944A-36A852EEE2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74074" y="5814897"/>
            <a:ext cx="1336127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 EC2 instance</a:t>
            </a:r>
          </a:p>
        </p:txBody>
      </p:sp>
      <p:pic>
        <p:nvPicPr>
          <p:cNvPr id="136" name="Graphic 135" descr="Instance instance icon for the Amazon EC2 service.">
            <a:extLst>
              <a:ext uri="{FF2B5EF4-FFF2-40B4-BE49-F238E27FC236}">
                <a16:creationId xmlns:a16="http://schemas.microsoft.com/office/drawing/2014/main" id="{83F2E826-DA67-4CE8-846D-4592BC45F22A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96DAC541-7B7A-43D3-8B79-37D633B846F1}">
                <asvg:svgBlip xmlns:asvg="http://schemas.microsoft.com/office/drawing/2016/SVG/main" r:embed="rId26"/>
              </a:ext>
            </a:extLst>
          </a:blip>
          <a:stretch>
            <a:fillRect/>
          </a:stretch>
        </p:blipFill>
        <p:spPr>
          <a:xfrm>
            <a:off x="2639904" y="5574991"/>
            <a:ext cx="274320" cy="274320"/>
          </a:xfrm>
          <a:prstGeom prst="rect">
            <a:avLst/>
          </a:prstGeom>
        </p:spPr>
      </p:pic>
      <p:sp>
        <p:nvSpPr>
          <p:cNvPr id="141" name="TextBox 6">
            <a:extLst>
              <a:ext uri="{FF2B5EF4-FFF2-40B4-BE49-F238E27FC236}">
                <a16:creationId xmlns:a16="http://schemas.microsoft.com/office/drawing/2014/main" id="{197E613E-4E49-4CBC-AEAF-ADC117A48D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48813" y="2683999"/>
            <a:ext cx="161988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0">
              <a:defRPr/>
            </a:pPr>
            <a:r>
              <a:rPr lang="en-US" sz="1000" dirty="0">
                <a:ln w="0"/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AWS Transit Gateway</a:t>
            </a:r>
          </a:p>
        </p:txBody>
      </p:sp>
      <p:grpSp>
        <p:nvGrpSpPr>
          <p:cNvPr id="156" name="Group 155">
            <a:extLst>
              <a:ext uri="{FF2B5EF4-FFF2-40B4-BE49-F238E27FC236}">
                <a16:creationId xmlns:a16="http://schemas.microsoft.com/office/drawing/2014/main" id="{63533628-2E44-4EEC-AAB4-B64628BA9DDC}"/>
              </a:ext>
            </a:extLst>
          </p:cNvPr>
          <p:cNvGrpSpPr/>
          <p:nvPr/>
        </p:nvGrpSpPr>
        <p:grpSpPr>
          <a:xfrm>
            <a:off x="9487442" y="3496401"/>
            <a:ext cx="469121" cy="458851"/>
            <a:chOff x="8788731" y="2936192"/>
            <a:chExt cx="469121" cy="458851"/>
          </a:xfrm>
        </p:grpSpPr>
        <p:sp>
          <p:nvSpPr>
            <p:cNvPr id="155" name="Oval 154">
              <a:extLst>
                <a:ext uri="{FF2B5EF4-FFF2-40B4-BE49-F238E27FC236}">
                  <a16:creationId xmlns:a16="http://schemas.microsoft.com/office/drawing/2014/main" id="{5EB3265A-333F-4784-809E-66504E6F3A71}"/>
                </a:ext>
              </a:extLst>
            </p:cNvPr>
            <p:cNvSpPr/>
            <p:nvPr/>
          </p:nvSpPr>
          <p:spPr>
            <a:xfrm>
              <a:off x="8800652" y="2936192"/>
              <a:ext cx="457200" cy="4572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0" name="Graphic 109" descr="Customer gateway resource icon for the Amazon VPC service.&#10;">
              <a:extLst>
                <a:ext uri="{FF2B5EF4-FFF2-40B4-BE49-F238E27FC236}">
                  <a16:creationId xmlns:a16="http://schemas.microsoft.com/office/drawing/2014/main" id="{3C862B47-4F8C-41E1-BC1F-07F19F0E9E73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p:blipFill>
          <p:spPr>
            <a:xfrm>
              <a:off x="8788731" y="2937843"/>
              <a:ext cx="457200" cy="457200"/>
            </a:xfrm>
            <a:prstGeom prst="rect">
              <a:avLst/>
            </a:prstGeom>
          </p:spPr>
        </p:pic>
      </p:grpSp>
      <p:grpSp>
        <p:nvGrpSpPr>
          <p:cNvPr id="166" name="Group 165">
            <a:extLst>
              <a:ext uri="{FF2B5EF4-FFF2-40B4-BE49-F238E27FC236}">
                <a16:creationId xmlns:a16="http://schemas.microsoft.com/office/drawing/2014/main" id="{FBCB8D52-AFD8-4623-9B5F-D45C465ABFE6}"/>
              </a:ext>
            </a:extLst>
          </p:cNvPr>
          <p:cNvGrpSpPr/>
          <p:nvPr/>
        </p:nvGrpSpPr>
        <p:grpSpPr>
          <a:xfrm>
            <a:off x="9312954" y="3987719"/>
            <a:ext cx="809796" cy="338554"/>
            <a:chOff x="8186963" y="4973562"/>
            <a:chExt cx="809796" cy="338554"/>
          </a:xfrm>
        </p:grpSpPr>
        <p:sp>
          <p:nvSpPr>
            <p:cNvPr id="165" name="Rectangle 164">
              <a:extLst>
                <a:ext uri="{FF2B5EF4-FFF2-40B4-BE49-F238E27FC236}">
                  <a16:creationId xmlns:a16="http://schemas.microsoft.com/office/drawing/2014/main" id="{5D5FA3A4-E518-4470-A2B5-1352C43BB0BC}"/>
                </a:ext>
              </a:extLst>
            </p:cNvPr>
            <p:cNvSpPr/>
            <p:nvPr/>
          </p:nvSpPr>
          <p:spPr>
            <a:xfrm>
              <a:off x="8563031" y="4973562"/>
              <a:ext cx="56541" cy="3063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BB102039-FD03-4D19-A4EF-CC8036B8AF0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186963" y="4973562"/>
              <a:ext cx="809796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232F3C"/>
                  </a:solidFill>
                  <a:effectLst/>
                  <a:uLnTx/>
                  <a:uFillTx/>
                  <a:latin typeface="Arial" panose="020B0604020202020204" pitchFamily="34" charset="0"/>
                  <a:ea typeface="Amazon Ember" panose="020B0603020204020204" pitchFamily="34" charset="0"/>
                  <a:cs typeface="Arial" panose="020B0604020202020204" pitchFamily="34" charset="0"/>
                </a:rPr>
                <a:t>Customer 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232F3C"/>
                  </a:solidFill>
                  <a:effectLst/>
                  <a:uLnTx/>
                  <a:uFillTx/>
                  <a:latin typeface="Arial" panose="020B0604020202020204" pitchFamily="34" charset="0"/>
                  <a:ea typeface="Amazon Ember" panose="020B0603020204020204" pitchFamily="34" charset="0"/>
                  <a:cs typeface="Arial" panose="020B0604020202020204" pitchFamily="34" charset="0"/>
                </a:rPr>
                <a:t>gateway</a:t>
              </a:r>
            </a:p>
          </p:txBody>
        </p:sp>
      </p:grpSp>
      <p:cxnSp>
        <p:nvCxnSpPr>
          <p:cNvPr id="173" name="Straight Arrow Connector 228">
            <a:extLst>
              <a:ext uri="{FF2B5EF4-FFF2-40B4-BE49-F238E27FC236}">
                <a16:creationId xmlns:a16="http://schemas.microsoft.com/office/drawing/2014/main" id="{BB6663FA-CB74-482E-B921-2C799C090CCD}"/>
              </a:ext>
            </a:extLst>
          </p:cNvPr>
          <p:cNvCxnSpPr>
            <a:cxnSpLocks/>
            <a:stCxn id="113" idx="3"/>
            <a:endCxn id="109" idx="1"/>
          </p:cNvCxnSpPr>
          <p:nvPr/>
        </p:nvCxnSpPr>
        <p:spPr>
          <a:xfrm>
            <a:off x="7419037" y="3192431"/>
            <a:ext cx="1204052" cy="457200"/>
          </a:xfrm>
          <a:prstGeom prst="bentConnector3">
            <a:avLst>
              <a:gd name="adj1" fmla="val 88584"/>
            </a:avLst>
          </a:prstGeom>
          <a:ln w="15875">
            <a:solidFill>
              <a:schemeClr val="tx1"/>
            </a:solidFill>
            <a:tailEnd type="arrow" w="med" len="sm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76" name="Straight Arrow Connector 308">
            <a:extLst>
              <a:ext uri="{FF2B5EF4-FFF2-40B4-BE49-F238E27FC236}">
                <a16:creationId xmlns:a16="http://schemas.microsoft.com/office/drawing/2014/main" id="{7CD6EB1B-AA84-47E8-AEFE-0B115CB83C0D}"/>
              </a:ext>
            </a:extLst>
          </p:cNvPr>
          <p:cNvCxnSpPr>
            <a:cxnSpLocks/>
            <a:stCxn id="109" idx="1"/>
            <a:endCxn id="114" idx="3"/>
          </p:cNvCxnSpPr>
          <p:nvPr/>
        </p:nvCxnSpPr>
        <p:spPr>
          <a:xfrm rot="10800000" flipV="1">
            <a:off x="7419037" y="3787902"/>
            <a:ext cx="1204052" cy="548640"/>
          </a:xfrm>
          <a:prstGeom prst="bentConnector3">
            <a:avLst>
              <a:gd name="adj1" fmla="val 35301"/>
            </a:avLst>
          </a:prstGeom>
          <a:ln w="15875">
            <a:solidFill>
              <a:schemeClr val="tx1"/>
            </a:solidFill>
            <a:tailEnd type="arrow" w="med" len="sm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99" name="Straight Arrow Connector 308">
            <a:extLst>
              <a:ext uri="{FF2B5EF4-FFF2-40B4-BE49-F238E27FC236}">
                <a16:creationId xmlns:a16="http://schemas.microsoft.com/office/drawing/2014/main" id="{AF1468E3-5AAA-4B8B-9ADA-18F32F22DEA7}"/>
              </a:ext>
            </a:extLst>
          </p:cNvPr>
          <p:cNvCxnSpPr>
            <a:cxnSpLocks/>
            <a:stCxn id="114" idx="1"/>
          </p:cNvCxnSpPr>
          <p:nvPr/>
        </p:nvCxnSpPr>
        <p:spPr>
          <a:xfrm rot="10800000" flipV="1">
            <a:off x="6067855" y="4336543"/>
            <a:ext cx="893982" cy="59111"/>
          </a:xfrm>
          <a:prstGeom prst="bentConnector3">
            <a:avLst>
              <a:gd name="adj1" fmla="val 50000"/>
            </a:avLst>
          </a:prstGeom>
          <a:ln w="15875">
            <a:solidFill>
              <a:schemeClr val="tx1"/>
            </a:solidFill>
            <a:tailEnd type="arrow" w="med" len="sm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03" name="Straight Arrow Connector 228">
            <a:extLst>
              <a:ext uri="{FF2B5EF4-FFF2-40B4-BE49-F238E27FC236}">
                <a16:creationId xmlns:a16="http://schemas.microsoft.com/office/drawing/2014/main" id="{2C478C13-EA97-4205-AFA5-C6F1E6CD7FE4}"/>
              </a:ext>
            </a:extLst>
          </p:cNvPr>
          <p:cNvCxnSpPr>
            <a:cxnSpLocks/>
            <a:stCxn id="39" idx="3"/>
          </p:cNvCxnSpPr>
          <p:nvPr/>
        </p:nvCxnSpPr>
        <p:spPr>
          <a:xfrm flipV="1">
            <a:off x="6075075" y="3203149"/>
            <a:ext cx="889605" cy="271614"/>
          </a:xfrm>
          <a:prstGeom prst="bentConnector3">
            <a:avLst>
              <a:gd name="adj1" fmla="val 50000"/>
            </a:avLst>
          </a:prstGeom>
          <a:ln w="15875">
            <a:solidFill>
              <a:schemeClr val="tx1"/>
            </a:solidFill>
            <a:tailEnd type="arrow" w="med" len="sm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06" name="Oval 205">
            <a:extLst>
              <a:ext uri="{FF2B5EF4-FFF2-40B4-BE49-F238E27FC236}">
                <a16:creationId xmlns:a16="http://schemas.microsoft.com/office/drawing/2014/main" id="{3454F910-AF8D-49AF-942E-3A210646228E}"/>
              </a:ext>
            </a:extLst>
          </p:cNvPr>
          <p:cNvSpPr>
            <a:spLocks noChangeAspect="1"/>
          </p:cNvSpPr>
          <p:nvPr/>
        </p:nvSpPr>
        <p:spPr bwMode="auto">
          <a:xfrm>
            <a:off x="7185700" y="2645289"/>
            <a:ext cx="329184" cy="329184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207" name="Oval 206">
            <a:extLst>
              <a:ext uri="{FF2B5EF4-FFF2-40B4-BE49-F238E27FC236}">
                <a16:creationId xmlns:a16="http://schemas.microsoft.com/office/drawing/2014/main" id="{05C124E8-71A3-49AD-866F-80C5C30B265E}"/>
              </a:ext>
            </a:extLst>
          </p:cNvPr>
          <p:cNvSpPr>
            <a:spLocks noChangeAspect="1"/>
          </p:cNvSpPr>
          <p:nvPr/>
        </p:nvSpPr>
        <p:spPr bwMode="auto">
          <a:xfrm>
            <a:off x="10488383" y="2809888"/>
            <a:ext cx="329184" cy="329184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209" name="Oval 208">
            <a:extLst>
              <a:ext uri="{FF2B5EF4-FFF2-40B4-BE49-F238E27FC236}">
                <a16:creationId xmlns:a16="http://schemas.microsoft.com/office/drawing/2014/main" id="{D4B4F013-5372-4765-8DA6-BCB5A2A9DFC8}"/>
              </a:ext>
            </a:extLst>
          </p:cNvPr>
          <p:cNvSpPr>
            <a:spLocks noChangeAspect="1"/>
          </p:cNvSpPr>
          <p:nvPr/>
        </p:nvSpPr>
        <p:spPr bwMode="auto">
          <a:xfrm>
            <a:off x="10509373" y="4102770"/>
            <a:ext cx="329184" cy="329184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sp>
        <p:nvSpPr>
          <p:cNvPr id="211" name="Oval 210">
            <a:extLst>
              <a:ext uri="{FF2B5EF4-FFF2-40B4-BE49-F238E27FC236}">
                <a16:creationId xmlns:a16="http://schemas.microsoft.com/office/drawing/2014/main" id="{03646F9C-AD4A-4112-9943-369951C098F5}"/>
              </a:ext>
            </a:extLst>
          </p:cNvPr>
          <p:cNvSpPr>
            <a:spLocks noChangeAspect="1"/>
          </p:cNvSpPr>
          <p:nvPr/>
        </p:nvSpPr>
        <p:spPr bwMode="auto">
          <a:xfrm>
            <a:off x="7785663" y="3953250"/>
            <a:ext cx="329184" cy="329184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</a:p>
        </p:txBody>
      </p:sp>
      <p:sp>
        <p:nvSpPr>
          <p:cNvPr id="212" name="Oval 211">
            <a:extLst>
              <a:ext uri="{FF2B5EF4-FFF2-40B4-BE49-F238E27FC236}">
                <a16:creationId xmlns:a16="http://schemas.microsoft.com/office/drawing/2014/main" id="{A22338AA-423B-4F40-8D17-DF1FCE0DD0AB}"/>
              </a:ext>
            </a:extLst>
          </p:cNvPr>
          <p:cNvSpPr>
            <a:spLocks noChangeAspect="1"/>
          </p:cNvSpPr>
          <p:nvPr/>
        </p:nvSpPr>
        <p:spPr bwMode="auto">
          <a:xfrm>
            <a:off x="3014310" y="4458656"/>
            <a:ext cx="329184" cy="329184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</a:p>
        </p:txBody>
      </p:sp>
      <p:sp>
        <p:nvSpPr>
          <p:cNvPr id="213" name="Oval 212">
            <a:extLst>
              <a:ext uri="{FF2B5EF4-FFF2-40B4-BE49-F238E27FC236}">
                <a16:creationId xmlns:a16="http://schemas.microsoft.com/office/drawing/2014/main" id="{8758E964-72B6-4A19-A255-9EB1C6E9F347}"/>
              </a:ext>
            </a:extLst>
          </p:cNvPr>
          <p:cNvSpPr>
            <a:spLocks noChangeAspect="1"/>
          </p:cNvSpPr>
          <p:nvPr/>
        </p:nvSpPr>
        <p:spPr bwMode="auto">
          <a:xfrm>
            <a:off x="2996650" y="5347773"/>
            <a:ext cx="329184" cy="329184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051BFCE8-02E6-42E7-85C9-30AAB08E63B9}"/>
              </a:ext>
            </a:extLst>
          </p:cNvPr>
          <p:cNvCxnSpPr>
            <a:cxnSpLocks/>
            <a:stCxn id="128" idx="2"/>
            <a:endCxn id="111" idx="0"/>
          </p:cNvCxnSpPr>
          <p:nvPr/>
        </p:nvCxnSpPr>
        <p:spPr>
          <a:xfrm flipH="1">
            <a:off x="2778700" y="2677872"/>
            <a:ext cx="0" cy="355746"/>
          </a:xfrm>
          <a:prstGeom prst="straightConnector1">
            <a:avLst/>
          </a:prstGeom>
          <a:ln w="15875">
            <a:solidFill>
              <a:schemeClr val="tx1"/>
            </a:solidFill>
            <a:tailEnd type="arrow" w="med" len="sm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18906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95368E8E-0144-4467-A952-6548786C7CF6}"/>
              </a:ext>
            </a:extLst>
          </p:cNvPr>
          <p:cNvSpPr/>
          <p:nvPr/>
        </p:nvSpPr>
        <p:spPr>
          <a:xfrm>
            <a:off x="1090733" y="937807"/>
            <a:ext cx="7004252" cy="5368343"/>
          </a:xfrm>
          <a:prstGeom prst="rect">
            <a:avLst/>
          </a:prstGeom>
          <a:noFill/>
          <a:ln w="15875">
            <a:solidFill>
              <a:srgbClr val="141B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0" tIns="9144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000" dirty="0">
              <a:solidFill>
                <a:schemeClr val="tx1"/>
              </a:solidFill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0E49264F-0191-49F4-9A90-DCBCF53E3906}"/>
              </a:ext>
            </a:extLst>
          </p:cNvPr>
          <p:cNvSpPr/>
          <p:nvPr/>
        </p:nvSpPr>
        <p:spPr>
          <a:xfrm>
            <a:off x="7900276" y="2326486"/>
            <a:ext cx="1501536" cy="2813908"/>
          </a:xfrm>
          <a:prstGeom prst="rect">
            <a:avLst/>
          </a:prstGeom>
          <a:solidFill>
            <a:schemeClr val="bg1"/>
          </a:solidFill>
          <a:ln w="12700">
            <a:solidFill>
              <a:srgbClr val="8C4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900" dirty="0">
              <a:solidFill>
                <a:srgbClr val="7030A0"/>
              </a:solidFill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sp>
        <p:nvSpPr>
          <p:cNvPr id="170" name="Freeform 105">
            <a:extLst>
              <a:ext uri="{FF2B5EF4-FFF2-40B4-BE49-F238E27FC236}">
                <a16:creationId xmlns:a16="http://schemas.microsoft.com/office/drawing/2014/main" id="{C22659A6-70AA-4759-A01C-067693C50C06}"/>
              </a:ext>
            </a:extLst>
          </p:cNvPr>
          <p:cNvSpPr/>
          <p:nvPr/>
        </p:nvSpPr>
        <p:spPr>
          <a:xfrm rot="10800000">
            <a:off x="6197774" y="3651033"/>
            <a:ext cx="3378661" cy="187156"/>
          </a:xfrm>
          <a:custGeom>
            <a:avLst/>
            <a:gdLst>
              <a:gd name="connsiteX0" fmla="*/ 1222703 w 2051000"/>
              <a:gd name="connsiteY0" fmla="*/ 199036 h 199036"/>
              <a:gd name="connsiteX1" fmla="*/ 845731 w 2051000"/>
              <a:gd name="connsiteY1" fmla="*/ 199036 h 199036"/>
              <a:gd name="connsiteX2" fmla="*/ 844961 w 2051000"/>
              <a:gd name="connsiteY2" fmla="*/ 199036 h 199036"/>
              <a:gd name="connsiteX3" fmla="*/ 467989 w 2051000"/>
              <a:gd name="connsiteY3" fmla="*/ 199036 h 199036"/>
              <a:gd name="connsiteX4" fmla="*/ 465259 w 2051000"/>
              <a:gd name="connsiteY4" fmla="*/ 198457 h 199036"/>
              <a:gd name="connsiteX5" fmla="*/ 94464 w 2051000"/>
              <a:gd name="connsiteY5" fmla="*/ 198457 h 199036"/>
              <a:gd name="connsiteX6" fmla="*/ 0 w 2051000"/>
              <a:gd name="connsiteY6" fmla="*/ 99229 h 199036"/>
              <a:gd name="connsiteX7" fmla="*/ 94464 w 2051000"/>
              <a:gd name="connsiteY7" fmla="*/ 0 h 199036"/>
              <a:gd name="connsiteX8" fmla="*/ 472206 w 2051000"/>
              <a:gd name="connsiteY8" fmla="*/ 0 h 199036"/>
              <a:gd name="connsiteX9" fmla="*/ 474937 w 2051000"/>
              <a:gd name="connsiteY9" fmla="*/ 579 h 199036"/>
              <a:gd name="connsiteX10" fmla="*/ 844961 w 2051000"/>
              <a:gd name="connsiteY10" fmla="*/ 579 h 199036"/>
              <a:gd name="connsiteX11" fmla="*/ 845731 w 2051000"/>
              <a:gd name="connsiteY11" fmla="*/ 579 h 199036"/>
              <a:gd name="connsiteX12" fmla="*/ 1219760 w 2051000"/>
              <a:gd name="connsiteY12" fmla="*/ 579 h 199036"/>
              <a:gd name="connsiteX13" fmla="*/ 1222490 w 2051000"/>
              <a:gd name="connsiteY13" fmla="*/ 0 h 199036"/>
              <a:gd name="connsiteX14" fmla="*/ 1600232 w 2051000"/>
              <a:gd name="connsiteY14" fmla="*/ 0 h 199036"/>
              <a:gd name="connsiteX15" fmla="*/ 1602151 w 2051000"/>
              <a:gd name="connsiteY15" fmla="*/ 407 h 199036"/>
              <a:gd name="connsiteX16" fmla="*/ 1956536 w 2051000"/>
              <a:gd name="connsiteY16" fmla="*/ 407 h 199036"/>
              <a:gd name="connsiteX17" fmla="*/ 2051000 w 2051000"/>
              <a:gd name="connsiteY17" fmla="*/ 99636 h 199036"/>
              <a:gd name="connsiteX18" fmla="*/ 1956536 w 2051000"/>
              <a:gd name="connsiteY18" fmla="*/ 198864 h 199036"/>
              <a:gd name="connsiteX19" fmla="*/ 1578794 w 2051000"/>
              <a:gd name="connsiteY19" fmla="*/ 198864 h 199036"/>
              <a:gd name="connsiteX20" fmla="*/ 1576875 w 2051000"/>
              <a:gd name="connsiteY20" fmla="*/ 198457 h 199036"/>
              <a:gd name="connsiteX21" fmla="*/ 1225434 w 2051000"/>
              <a:gd name="connsiteY21" fmla="*/ 198457 h 1990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2051000" h="199036">
                <a:moveTo>
                  <a:pt x="1222703" y="199036"/>
                </a:moveTo>
                <a:lnTo>
                  <a:pt x="845731" y="199036"/>
                </a:lnTo>
                <a:lnTo>
                  <a:pt x="844961" y="199036"/>
                </a:lnTo>
                <a:lnTo>
                  <a:pt x="467989" y="199036"/>
                </a:lnTo>
                <a:lnTo>
                  <a:pt x="465259" y="198457"/>
                </a:lnTo>
                <a:lnTo>
                  <a:pt x="94464" y="198457"/>
                </a:lnTo>
                <a:cubicBezTo>
                  <a:pt x="42274" y="198457"/>
                  <a:pt x="0" y="154023"/>
                  <a:pt x="0" y="99229"/>
                </a:cubicBezTo>
                <a:cubicBezTo>
                  <a:pt x="0" y="44435"/>
                  <a:pt x="42274" y="0"/>
                  <a:pt x="94464" y="0"/>
                </a:cubicBezTo>
                <a:lnTo>
                  <a:pt x="472206" y="0"/>
                </a:lnTo>
                <a:lnTo>
                  <a:pt x="474937" y="579"/>
                </a:lnTo>
                <a:lnTo>
                  <a:pt x="844961" y="579"/>
                </a:lnTo>
                <a:lnTo>
                  <a:pt x="845731" y="579"/>
                </a:lnTo>
                <a:lnTo>
                  <a:pt x="1219760" y="579"/>
                </a:lnTo>
                <a:lnTo>
                  <a:pt x="1222490" y="0"/>
                </a:lnTo>
                <a:lnTo>
                  <a:pt x="1600232" y="0"/>
                </a:lnTo>
                <a:lnTo>
                  <a:pt x="1602151" y="407"/>
                </a:lnTo>
                <a:lnTo>
                  <a:pt x="1956536" y="407"/>
                </a:lnTo>
                <a:cubicBezTo>
                  <a:pt x="2008727" y="407"/>
                  <a:pt x="2051000" y="44842"/>
                  <a:pt x="2051000" y="99636"/>
                </a:cubicBezTo>
                <a:cubicBezTo>
                  <a:pt x="2051000" y="154430"/>
                  <a:pt x="2008727" y="198864"/>
                  <a:pt x="1956536" y="198864"/>
                </a:cubicBezTo>
                <a:lnTo>
                  <a:pt x="1578794" y="198864"/>
                </a:lnTo>
                <a:lnTo>
                  <a:pt x="1576875" y="198457"/>
                </a:lnTo>
                <a:lnTo>
                  <a:pt x="1225434" y="198457"/>
                </a:ln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E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4" name="Freeform 105">
            <a:extLst>
              <a:ext uri="{FF2B5EF4-FFF2-40B4-BE49-F238E27FC236}">
                <a16:creationId xmlns:a16="http://schemas.microsoft.com/office/drawing/2014/main" id="{71D1067E-A4DE-4B48-8541-7B601C4A51CB}"/>
              </a:ext>
            </a:extLst>
          </p:cNvPr>
          <p:cNvSpPr/>
          <p:nvPr/>
        </p:nvSpPr>
        <p:spPr>
          <a:xfrm rot="10800000">
            <a:off x="6185658" y="3384386"/>
            <a:ext cx="3394859" cy="187156"/>
          </a:xfrm>
          <a:custGeom>
            <a:avLst/>
            <a:gdLst>
              <a:gd name="connsiteX0" fmla="*/ 1222703 w 2051000"/>
              <a:gd name="connsiteY0" fmla="*/ 199036 h 199036"/>
              <a:gd name="connsiteX1" fmla="*/ 845731 w 2051000"/>
              <a:gd name="connsiteY1" fmla="*/ 199036 h 199036"/>
              <a:gd name="connsiteX2" fmla="*/ 844961 w 2051000"/>
              <a:gd name="connsiteY2" fmla="*/ 199036 h 199036"/>
              <a:gd name="connsiteX3" fmla="*/ 467989 w 2051000"/>
              <a:gd name="connsiteY3" fmla="*/ 199036 h 199036"/>
              <a:gd name="connsiteX4" fmla="*/ 465259 w 2051000"/>
              <a:gd name="connsiteY4" fmla="*/ 198457 h 199036"/>
              <a:gd name="connsiteX5" fmla="*/ 94464 w 2051000"/>
              <a:gd name="connsiteY5" fmla="*/ 198457 h 199036"/>
              <a:gd name="connsiteX6" fmla="*/ 0 w 2051000"/>
              <a:gd name="connsiteY6" fmla="*/ 99229 h 199036"/>
              <a:gd name="connsiteX7" fmla="*/ 94464 w 2051000"/>
              <a:gd name="connsiteY7" fmla="*/ 0 h 199036"/>
              <a:gd name="connsiteX8" fmla="*/ 472206 w 2051000"/>
              <a:gd name="connsiteY8" fmla="*/ 0 h 199036"/>
              <a:gd name="connsiteX9" fmla="*/ 474937 w 2051000"/>
              <a:gd name="connsiteY9" fmla="*/ 579 h 199036"/>
              <a:gd name="connsiteX10" fmla="*/ 844961 w 2051000"/>
              <a:gd name="connsiteY10" fmla="*/ 579 h 199036"/>
              <a:gd name="connsiteX11" fmla="*/ 845731 w 2051000"/>
              <a:gd name="connsiteY11" fmla="*/ 579 h 199036"/>
              <a:gd name="connsiteX12" fmla="*/ 1219760 w 2051000"/>
              <a:gd name="connsiteY12" fmla="*/ 579 h 199036"/>
              <a:gd name="connsiteX13" fmla="*/ 1222490 w 2051000"/>
              <a:gd name="connsiteY13" fmla="*/ 0 h 199036"/>
              <a:gd name="connsiteX14" fmla="*/ 1600232 w 2051000"/>
              <a:gd name="connsiteY14" fmla="*/ 0 h 199036"/>
              <a:gd name="connsiteX15" fmla="*/ 1602151 w 2051000"/>
              <a:gd name="connsiteY15" fmla="*/ 407 h 199036"/>
              <a:gd name="connsiteX16" fmla="*/ 1956536 w 2051000"/>
              <a:gd name="connsiteY16" fmla="*/ 407 h 199036"/>
              <a:gd name="connsiteX17" fmla="*/ 2051000 w 2051000"/>
              <a:gd name="connsiteY17" fmla="*/ 99636 h 199036"/>
              <a:gd name="connsiteX18" fmla="*/ 1956536 w 2051000"/>
              <a:gd name="connsiteY18" fmla="*/ 198864 h 199036"/>
              <a:gd name="connsiteX19" fmla="*/ 1578794 w 2051000"/>
              <a:gd name="connsiteY19" fmla="*/ 198864 h 199036"/>
              <a:gd name="connsiteX20" fmla="*/ 1576875 w 2051000"/>
              <a:gd name="connsiteY20" fmla="*/ 198457 h 199036"/>
              <a:gd name="connsiteX21" fmla="*/ 1225434 w 2051000"/>
              <a:gd name="connsiteY21" fmla="*/ 198457 h 1990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2051000" h="199036">
                <a:moveTo>
                  <a:pt x="1222703" y="199036"/>
                </a:moveTo>
                <a:lnTo>
                  <a:pt x="845731" y="199036"/>
                </a:lnTo>
                <a:lnTo>
                  <a:pt x="844961" y="199036"/>
                </a:lnTo>
                <a:lnTo>
                  <a:pt x="467989" y="199036"/>
                </a:lnTo>
                <a:lnTo>
                  <a:pt x="465259" y="198457"/>
                </a:lnTo>
                <a:lnTo>
                  <a:pt x="94464" y="198457"/>
                </a:lnTo>
                <a:cubicBezTo>
                  <a:pt x="42274" y="198457"/>
                  <a:pt x="0" y="154023"/>
                  <a:pt x="0" y="99229"/>
                </a:cubicBezTo>
                <a:cubicBezTo>
                  <a:pt x="0" y="44435"/>
                  <a:pt x="42274" y="0"/>
                  <a:pt x="94464" y="0"/>
                </a:cubicBezTo>
                <a:lnTo>
                  <a:pt x="472206" y="0"/>
                </a:lnTo>
                <a:lnTo>
                  <a:pt x="474937" y="579"/>
                </a:lnTo>
                <a:lnTo>
                  <a:pt x="844961" y="579"/>
                </a:lnTo>
                <a:lnTo>
                  <a:pt x="845731" y="579"/>
                </a:lnTo>
                <a:lnTo>
                  <a:pt x="1219760" y="579"/>
                </a:lnTo>
                <a:lnTo>
                  <a:pt x="1222490" y="0"/>
                </a:lnTo>
                <a:lnTo>
                  <a:pt x="1600232" y="0"/>
                </a:lnTo>
                <a:lnTo>
                  <a:pt x="1602151" y="407"/>
                </a:lnTo>
                <a:lnTo>
                  <a:pt x="1956536" y="407"/>
                </a:lnTo>
                <a:cubicBezTo>
                  <a:pt x="2008727" y="407"/>
                  <a:pt x="2051000" y="44842"/>
                  <a:pt x="2051000" y="99636"/>
                </a:cubicBezTo>
                <a:cubicBezTo>
                  <a:pt x="2051000" y="154430"/>
                  <a:pt x="2008727" y="198864"/>
                  <a:pt x="1956536" y="198864"/>
                </a:cubicBezTo>
                <a:lnTo>
                  <a:pt x="1578794" y="198864"/>
                </a:lnTo>
                <a:lnTo>
                  <a:pt x="1576875" y="198457"/>
                </a:lnTo>
                <a:lnTo>
                  <a:pt x="1225434" y="198457"/>
                </a:ln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E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3" name="Graphic 102">
            <a:extLst>
              <a:ext uri="{FF2B5EF4-FFF2-40B4-BE49-F238E27FC236}">
                <a16:creationId xmlns:a16="http://schemas.microsoft.com/office/drawing/2014/main" id="{1DD42CEA-08C0-B743-AC84-1AA6A123B8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9392" y="6406198"/>
            <a:ext cx="585391" cy="348070"/>
          </a:xfrm>
          <a:prstGeom prst="rect">
            <a:avLst/>
          </a:prstGeom>
        </p:spPr>
      </p:pic>
      <p:sp>
        <p:nvSpPr>
          <p:cNvPr id="104" name="AWS copyright text">
            <a:extLst>
              <a:ext uri="{FF2B5EF4-FFF2-40B4-BE49-F238E27FC236}">
                <a16:creationId xmlns:a16="http://schemas.microsoft.com/office/drawing/2014/main" id="{E926D9DC-0FDF-1C44-85C5-53E31AA8B8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6619133"/>
            <a:ext cx="4036484" cy="14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933" b="0" i="0" dirty="0">
                <a:solidFill>
                  <a:srgbClr val="7F7F7F"/>
                </a:solidFill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© 2023, Amazon Web Services, Inc. or its affiliates. All rights reserved.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4C66A8E-F283-4763-B096-ACFA9F5EC61A}"/>
              </a:ext>
            </a:extLst>
          </p:cNvPr>
          <p:cNvSpPr txBox="1"/>
          <p:nvPr/>
        </p:nvSpPr>
        <p:spPr>
          <a:xfrm>
            <a:off x="0" y="0"/>
            <a:ext cx="118058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Use AWS Transit Gateway Connect Attachments and AWS Direct Connect to Extend your On-Premises VRFs over Transit VIFs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B8F7425-C01F-4322-A5E8-4271654E0F7E}"/>
              </a:ext>
            </a:extLst>
          </p:cNvPr>
          <p:cNvSpPr txBox="1"/>
          <p:nvPr/>
        </p:nvSpPr>
        <p:spPr>
          <a:xfrm>
            <a:off x="0" y="551849"/>
            <a:ext cx="48628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For the architecture description, refer to the </a:t>
            </a:r>
            <a:r>
              <a:rPr lang="en-US" sz="14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  <a:hlinkClick r:id="rId5"/>
              </a:rPr>
              <a:t>full diagram</a:t>
            </a:r>
            <a:r>
              <a:rPr lang="en-US" sz="14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. </a:t>
            </a:r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803BBA90-0677-4B6B-A8CA-0668CDD1597C}"/>
              </a:ext>
            </a:extLst>
          </p:cNvPr>
          <p:cNvSpPr>
            <a:spLocks noChangeAspect="1"/>
          </p:cNvSpPr>
          <p:nvPr/>
        </p:nvSpPr>
        <p:spPr bwMode="auto">
          <a:xfrm>
            <a:off x="2539314" y="2122574"/>
            <a:ext cx="329184" cy="329184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261C7F8-C448-4AD4-9F16-55DBE004369B}"/>
              </a:ext>
            </a:extLst>
          </p:cNvPr>
          <p:cNvSpPr/>
          <p:nvPr/>
        </p:nvSpPr>
        <p:spPr>
          <a:xfrm>
            <a:off x="1339215" y="2753513"/>
            <a:ext cx="1577728" cy="887204"/>
          </a:xfrm>
          <a:prstGeom prst="rect">
            <a:avLst/>
          </a:prstGeom>
          <a:noFill/>
          <a:ln w="15875">
            <a:solidFill>
              <a:srgbClr val="00A4A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38328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800" dirty="0">
              <a:solidFill>
                <a:schemeClr val="accent3"/>
              </a:solidFill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2C6541C-2845-4B26-B310-C1BC981676C0}"/>
              </a:ext>
            </a:extLst>
          </p:cNvPr>
          <p:cNvSpPr/>
          <p:nvPr/>
        </p:nvSpPr>
        <p:spPr>
          <a:xfrm>
            <a:off x="9792817" y="2319142"/>
            <a:ext cx="2199648" cy="2810352"/>
          </a:xfrm>
          <a:prstGeom prst="rect">
            <a:avLst/>
          </a:prstGeom>
          <a:noFill/>
          <a:ln w="15875">
            <a:solidFill>
              <a:srgbClr val="7D899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900" dirty="0">
              <a:solidFill>
                <a:srgbClr val="5A6B86"/>
              </a:solidFill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05AF51A-6013-4190-9533-BAF8C5820022}"/>
              </a:ext>
            </a:extLst>
          </p:cNvPr>
          <p:cNvSpPr/>
          <p:nvPr/>
        </p:nvSpPr>
        <p:spPr>
          <a:xfrm>
            <a:off x="1339215" y="1933621"/>
            <a:ext cx="1578165" cy="777152"/>
          </a:xfrm>
          <a:prstGeom prst="rect">
            <a:avLst/>
          </a:prstGeom>
          <a:noFill/>
          <a:ln w="15875">
            <a:solidFill>
              <a:srgbClr val="00A4A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38328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750" dirty="0">
              <a:solidFill>
                <a:schemeClr val="accent3"/>
              </a:solidFill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194C783-EB8E-4011-BBD0-A89FB3B33BAE}"/>
              </a:ext>
            </a:extLst>
          </p:cNvPr>
          <p:cNvSpPr/>
          <p:nvPr/>
        </p:nvSpPr>
        <p:spPr>
          <a:xfrm>
            <a:off x="4085022" y="2460906"/>
            <a:ext cx="2078690" cy="2478750"/>
          </a:xfrm>
          <a:prstGeom prst="rect">
            <a:avLst/>
          </a:prstGeom>
          <a:noFill/>
          <a:ln w="12700">
            <a:solidFill>
              <a:srgbClr val="8C4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0" tIns="9144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900" dirty="0">
              <a:ln w="0"/>
              <a:solidFill>
                <a:srgbClr val="7030A0"/>
              </a:solidFill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4" name="Table 4">
            <a:extLst>
              <a:ext uri="{FF2B5EF4-FFF2-40B4-BE49-F238E27FC236}">
                <a16:creationId xmlns:a16="http://schemas.microsoft.com/office/drawing/2014/main" id="{081D8292-678F-4EC3-BBF4-C2CFF5C7D0B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6967045"/>
              </p:ext>
            </p:extLst>
          </p:nvPr>
        </p:nvGraphicFramePr>
        <p:xfrm>
          <a:off x="4192593" y="2865840"/>
          <a:ext cx="1869604" cy="8686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935050">
                  <a:extLst>
                    <a:ext uri="{9D8B030D-6E8A-4147-A177-3AD203B41FA5}">
                      <a16:colId xmlns:a16="http://schemas.microsoft.com/office/drawing/2014/main" val="2921333590"/>
                    </a:ext>
                  </a:extLst>
                </a:gridCol>
                <a:gridCol w="934554">
                  <a:extLst>
                    <a:ext uri="{9D8B030D-6E8A-4147-A177-3AD203B41FA5}">
                      <a16:colId xmlns:a16="http://schemas.microsoft.com/office/drawing/2014/main" val="946096682"/>
                    </a:ext>
                  </a:extLst>
                </a:gridCol>
              </a:tblGrid>
              <a:tr h="145688">
                <a:tc gridSpan="2"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S</a:t>
                      </a:r>
                      <a:r>
                        <a:rPr lang="en-ES" sz="9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egment A </a:t>
                      </a:r>
                      <a:r>
                        <a:rPr lang="en-US" sz="9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r</a:t>
                      </a:r>
                      <a:r>
                        <a:rPr lang="en-ES" sz="9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oute </a:t>
                      </a:r>
                      <a:r>
                        <a:rPr lang="en-US" sz="9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t</a:t>
                      </a:r>
                      <a:r>
                        <a:rPr lang="en-ES" sz="9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able</a:t>
                      </a:r>
                    </a:p>
                  </a:txBody>
                  <a:tcPr>
                    <a:solidFill>
                      <a:srgbClr val="7030A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3389939"/>
                  </a:ext>
                </a:extLst>
              </a:tr>
              <a:tr h="166235">
                <a:tc>
                  <a:txBody>
                    <a:bodyPr/>
                    <a:lstStyle/>
                    <a:p>
                      <a:pPr algn="ctr"/>
                      <a:r>
                        <a:rPr lang="en-ES" sz="800" i="1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CIDR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ES" sz="800" i="1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Attachment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3361981"/>
                  </a:ext>
                </a:extLst>
              </a:tr>
              <a:tr h="166235">
                <a:tc>
                  <a:txBody>
                    <a:bodyPr/>
                    <a:lstStyle/>
                    <a:p>
                      <a:r>
                        <a:rPr lang="en-ES" sz="8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192.168.0.0/24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8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TGW Connect A</a:t>
                      </a:r>
                      <a:endParaRPr lang="en-ES" sz="800" dirty="0">
                        <a:latin typeface="Amazon Ember" panose="020B0603020204020204" pitchFamily="34" charset="0"/>
                        <a:ea typeface="Amazon Ember" panose="020B0603020204020204" pitchFamily="34" charset="0"/>
                        <a:cs typeface="Amazon Ember" panose="020B0603020204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8570497"/>
                  </a:ext>
                </a:extLst>
              </a:tr>
              <a:tr h="166235">
                <a:tc>
                  <a:txBody>
                    <a:bodyPr/>
                    <a:lstStyle/>
                    <a:p>
                      <a:r>
                        <a:rPr lang="en-ES" sz="8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10.0.0.0/16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S</a:t>
                      </a:r>
                      <a:r>
                        <a:rPr lang="en-ES" sz="8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poke VPC 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1392271"/>
                  </a:ext>
                </a:extLst>
              </a:tr>
            </a:tbl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5C22B02B-0049-4EC3-9081-D69484BB3A36}"/>
              </a:ext>
            </a:extLst>
          </p:cNvPr>
          <p:cNvSpPr/>
          <p:nvPr/>
        </p:nvSpPr>
        <p:spPr>
          <a:xfrm>
            <a:off x="1245081" y="1678926"/>
            <a:ext cx="1735824" cy="2048639"/>
          </a:xfrm>
          <a:prstGeom prst="rect">
            <a:avLst/>
          </a:prstGeom>
          <a:noFill/>
          <a:ln w="15875">
            <a:solidFill>
              <a:srgbClr val="00A4A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9144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900" dirty="0">
              <a:solidFill>
                <a:schemeClr val="accent3"/>
              </a:solidFill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43A56FA-AC9C-455F-B605-D0DD6F80B744}"/>
              </a:ext>
            </a:extLst>
          </p:cNvPr>
          <p:cNvSpPr/>
          <p:nvPr/>
        </p:nvSpPr>
        <p:spPr>
          <a:xfrm>
            <a:off x="1155871" y="1287894"/>
            <a:ext cx="1918678" cy="2500721"/>
          </a:xfrm>
          <a:prstGeom prst="rect">
            <a:avLst/>
          </a:prstGeom>
          <a:noFill/>
          <a:ln w="15875">
            <a:solidFill>
              <a:srgbClr val="8C4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endParaRPr lang="en-US" sz="900" dirty="0">
              <a:ln w="0"/>
              <a:solidFill>
                <a:srgbClr val="693BC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6">
            <a:extLst>
              <a:ext uri="{FF2B5EF4-FFF2-40B4-BE49-F238E27FC236}">
                <a16:creationId xmlns:a16="http://schemas.microsoft.com/office/drawing/2014/main" id="{8F8DAD05-9872-4CD3-AD41-378627BEAC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48918" y="3415540"/>
            <a:ext cx="832256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TGW ENI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FEBD25D-9FF8-44A6-902B-FDA8B7EB850D}"/>
              </a:ext>
            </a:extLst>
          </p:cNvPr>
          <p:cNvSpPr/>
          <p:nvPr/>
        </p:nvSpPr>
        <p:spPr>
          <a:xfrm>
            <a:off x="1329129" y="5258291"/>
            <a:ext cx="1585642" cy="818043"/>
          </a:xfrm>
          <a:prstGeom prst="rect">
            <a:avLst/>
          </a:prstGeom>
          <a:noFill/>
          <a:ln w="15875">
            <a:solidFill>
              <a:srgbClr val="00A4A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38328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750" dirty="0">
              <a:solidFill>
                <a:schemeClr val="accent3"/>
              </a:solidFill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F1550694-E98C-4CB7-B80C-1B0645549EE5}"/>
              </a:ext>
            </a:extLst>
          </p:cNvPr>
          <p:cNvSpPr/>
          <p:nvPr/>
        </p:nvSpPr>
        <p:spPr>
          <a:xfrm>
            <a:off x="1238505" y="4250646"/>
            <a:ext cx="1742399" cy="1906805"/>
          </a:xfrm>
          <a:prstGeom prst="rect">
            <a:avLst/>
          </a:prstGeom>
          <a:noFill/>
          <a:ln w="15875">
            <a:solidFill>
              <a:srgbClr val="00A4A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9144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900" dirty="0">
              <a:solidFill>
                <a:schemeClr val="accent3"/>
              </a:solidFill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61D7B6E-D2D3-49CE-B3CB-0E39EA502B4D}"/>
              </a:ext>
            </a:extLst>
          </p:cNvPr>
          <p:cNvSpPr/>
          <p:nvPr/>
        </p:nvSpPr>
        <p:spPr>
          <a:xfrm>
            <a:off x="1155871" y="3901758"/>
            <a:ext cx="1918677" cy="2329435"/>
          </a:xfrm>
          <a:prstGeom prst="rect">
            <a:avLst/>
          </a:prstGeom>
          <a:noFill/>
          <a:ln w="15875">
            <a:solidFill>
              <a:srgbClr val="8C4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endParaRPr lang="en-US" sz="900" dirty="0">
              <a:ln w="0"/>
              <a:solidFill>
                <a:srgbClr val="693BC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8" name="Table 4">
            <a:extLst>
              <a:ext uri="{FF2B5EF4-FFF2-40B4-BE49-F238E27FC236}">
                <a16:creationId xmlns:a16="http://schemas.microsoft.com/office/drawing/2014/main" id="{72517D8D-5A23-42D3-B4E5-C58B0373CA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9755046"/>
              </p:ext>
            </p:extLst>
          </p:nvPr>
        </p:nvGraphicFramePr>
        <p:xfrm>
          <a:off x="3096006" y="1255178"/>
          <a:ext cx="1590300" cy="868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949765">
                  <a:extLst>
                    <a:ext uri="{9D8B030D-6E8A-4147-A177-3AD203B41FA5}">
                      <a16:colId xmlns:a16="http://schemas.microsoft.com/office/drawing/2014/main" val="2921333590"/>
                    </a:ext>
                  </a:extLst>
                </a:gridCol>
                <a:gridCol w="640535">
                  <a:extLst>
                    <a:ext uri="{9D8B030D-6E8A-4147-A177-3AD203B41FA5}">
                      <a16:colId xmlns:a16="http://schemas.microsoft.com/office/drawing/2014/main" val="946096682"/>
                    </a:ext>
                  </a:extLst>
                </a:gridCol>
              </a:tblGrid>
              <a:tr h="166235">
                <a:tc gridSpan="2"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S</a:t>
                      </a:r>
                      <a:r>
                        <a:rPr lang="en-ES" sz="90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poke </a:t>
                      </a:r>
                      <a:r>
                        <a:rPr lang="en-ES" sz="9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VPC </a:t>
                      </a:r>
                      <a:r>
                        <a:rPr lang="en-ES" sz="90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A </a:t>
                      </a:r>
                      <a:r>
                        <a:rPr lang="en-US" sz="9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r</a:t>
                      </a:r>
                      <a:r>
                        <a:rPr lang="en-ES" sz="90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oute </a:t>
                      </a:r>
                      <a:r>
                        <a:rPr lang="en-US" sz="9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t</a:t>
                      </a:r>
                      <a:r>
                        <a:rPr lang="en-ES" sz="90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able</a:t>
                      </a:r>
                      <a:endParaRPr lang="en-ES" sz="900" dirty="0">
                        <a:latin typeface="Amazon Ember" panose="020B0603020204020204" pitchFamily="34" charset="0"/>
                        <a:ea typeface="Amazon Ember" panose="020B0603020204020204" pitchFamily="34" charset="0"/>
                        <a:cs typeface="Amazon Ember" panose="020B0603020204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3389939"/>
                  </a:ext>
                </a:extLst>
              </a:tr>
              <a:tr h="166235">
                <a:tc>
                  <a:txBody>
                    <a:bodyPr/>
                    <a:lstStyle/>
                    <a:p>
                      <a:pPr algn="ctr"/>
                      <a:r>
                        <a:rPr lang="en-ES" sz="800" i="1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Destination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ES" sz="800" i="1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Target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336198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ES" sz="8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10.0.0.0/16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8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local</a:t>
                      </a:r>
                      <a:endParaRPr lang="en-ES" sz="800" dirty="0">
                        <a:latin typeface="Amazon Ember" panose="020B0603020204020204" pitchFamily="34" charset="0"/>
                        <a:ea typeface="Amazon Ember" panose="020B0603020204020204" pitchFamily="34" charset="0"/>
                        <a:cs typeface="Amazon Ember" panose="020B0603020204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8570497"/>
                  </a:ext>
                </a:extLst>
              </a:tr>
              <a:tr h="166235">
                <a:tc>
                  <a:txBody>
                    <a:bodyPr/>
                    <a:lstStyle/>
                    <a:p>
                      <a:r>
                        <a:rPr lang="en-ES" sz="8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0.0.0.0/0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t</a:t>
                      </a:r>
                      <a:r>
                        <a:rPr lang="en-ES" sz="8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gw-id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288998"/>
                  </a:ext>
                </a:extLst>
              </a:tr>
            </a:tbl>
          </a:graphicData>
        </a:graphic>
      </p:graphicFrame>
      <p:graphicFrame>
        <p:nvGraphicFramePr>
          <p:cNvPr id="29" name="Table 4">
            <a:extLst>
              <a:ext uri="{FF2B5EF4-FFF2-40B4-BE49-F238E27FC236}">
                <a16:creationId xmlns:a16="http://schemas.microsoft.com/office/drawing/2014/main" id="{DDAF4358-867C-46AA-BC9D-148D89C8860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3888481"/>
              </p:ext>
            </p:extLst>
          </p:nvPr>
        </p:nvGraphicFramePr>
        <p:xfrm>
          <a:off x="3122898" y="5315808"/>
          <a:ext cx="1675693" cy="868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000763">
                  <a:extLst>
                    <a:ext uri="{9D8B030D-6E8A-4147-A177-3AD203B41FA5}">
                      <a16:colId xmlns:a16="http://schemas.microsoft.com/office/drawing/2014/main" val="2921333590"/>
                    </a:ext>
                  </a:extLst>
                </a:gridCol>
                <a:gridCol w="674930">
                  <a:extLst>
                    <a:ext uri="{9D8B030D-6E8A-4147-A177-3AD203B41FA5}">
                      <a16:colId xmlns:a16="http://schemas.microsoft.com/office/drawing/2014/main" val="946096682"/>
                    </a:ext>
                  </a:extLst>
                </a:gridCol>
              </a:tblGrid>
              <a:tr h="166235">
                <a:tc gridSpan="2"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S</a:t>
                      </a:r>
                      <a:r>
                        <a:rPr lang="en-ES" sz="9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poke VPC B </a:t>
                      </a:r>
                      <a:r>
                        <a:rPr lang="en-US" sz="9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r</a:t>
                      </a:r>
                      <a:r>
                        <a:rPr lang="en-ES" sz="9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oute </a:t>
                      </a:r>
                      <a:r>
                        <a:rPr lang="en-US" sz="9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t</a:t>
                      </a:r>
                      <a:r>
                        <a:rPr lang="en-ES" sz="9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able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3389939"/>
                  </a:ext>
                </a:extLst>
              </a:tr>
              <a:tr h="166235">
                <a:tc>
                  <a:txBody>
                    <a:bodyPr/>
                    <a:lstStyle/>
                    <a:p>
                      <a:pPr algn="ctr"/>
                      <a:r>
                        <a:rPr lang="en-ES" sz="800" i="1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Destination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ES" sz="800" i="1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Target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336198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ES" sz="8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10.1.0.0/16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8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local</a:t>
                      </a:r>
                      <a:endParaRPr lang="en-ES" sz="800" dirty="0">
                        <a:latin typeface="Amazon Ember" panose="020B0603020204020204" pitchFamily="34" charset="0"/>
                        <a:ea typeface="Amazon Ember" panose="020B0603020204020204" pitchFamily="34" charset="0"/>
                        <a:cs typeface="Amazon Ember" panose="020B0603020204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8570497"/>
                  </a:ext>
                </a:extLst>
              </a:tr>
              <a:tr h="166235">
                <a:tc>
                  <a:txBody>
                    <a:bodyPr/>
                    <a:lstStyle/>
                    <a:p>
                      <a:r>
                        <a:rPr lang="en-ES" sz="8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0.0.0.0/0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t</a:t>
                      </a:r>
                      <a:r>
                        <a:rPr lang="en-ES" sz="8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gw-id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288998"/>
                  </a:ext>
                </a:extLst>
              </a:tr>
            </a:tbl>
          </a:graphicData>
        </a:graphic>
      </p:graphicFrame>
      <p:sp>
        <p:nvSpPr>
          <p:cNvPr id="30" name="Rectangle 29">
            <a:extLst>
              <a:ext uri="{FF2B5EF4-FFF2-40B4-BE49-F238E27FC236}">
                <a16:creationId xmlns:a16="http://schemas.microsoft.com/office/drawing/2014/main" id="{E0CFCF0E-3429-4FCA-8484-53B254254A3E}"/>
              </a:ext>
            </a:extLst>
          </p:cNvPr>
          <p:cNvSpPr/>
          <p:nvPr/>
        </p:nvSpPr>
        <p:spPr>
          <a:xfrm>
            <a:off x="1329129" y="4431808"/>
            <a:ext cx="1587814" cy="791184"/>
          </a:xfrm>
          <a:prstGeom prst="rect">
            <a:avLst/>
          </a:prstGeom>
          <a:noFill/>
          <a:ln w="15875">
            <a:solidFill>
              <a:srgbClr val="00A4A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38328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800" dirty="0">
              <a:solidFill>
                <a:schemeClr val="accent3"/>
              </a:solidFill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Box 6">
            <a:extLst>
              <a:ext uri="{FF2B5EF4-FFF2-40B4-BE49-F238E27FC236}">
                <a16:creationId xmlns:a16="http://schemas.microsoft.com/office/drawing/2014/main" id="{CCA73D6F-CB89-4FB4-ACD7-7F5CE701B4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02737" y="3300967"/>
            <a:ext cx="79917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VPC</a:t>
            </a:r>
          </a:p>
          <a:p>
            <a:pPr algn="ctr" eaLnBrk="1" hangingPunct="1"/>
            <a:r>
              <a:rPr lang="en-US" alt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association</a:t>
            </a:r>
          </a:p>
        </p:txBody>
      </p:sp>
      <p:sp>
        <p:nvSpPr>
          <p:cNvPr id="38" name="TextBox 6">
            <a:extLst>
              <a:ext uri="{FF2B5EF4-FFF2-40B4-BE49-F238E27FC236}">
                <a16:creationId xmlns:a16="http://schemas.microsoft.com/office/drawing/2014/main" id="{6314C485-E873-48C8-92E9-33F103FC11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19260" y="4404009"/>
            <a:ext cx="80834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VPC</a:t>
            </a:r>
          </a:p>
          <a:p>
            <a:pPr algn="ctr" eaLnBrk="1" hangingPunct="1"/>
            <a:r>
              <a:rPr lang="en-US" alt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association</a:t>
            </a:r>
          </a:p>
        </p:txBody>
      </p:sp>
      <p:sp>
        <p:nvSpPr>
          <p:cNvPr id="39" name="Direct Access Storage 5">
            <a:extLst>
              <a:ext uri="{FF2B5EF4-FFF2-40B4-BE49-F238E27FC236}">
                <a16:creationId xmlns:a16="http://schemas.microsoft.com/office/drawing/2014/main" id="{01782BF3-7A2A-49E8-A2BE-367586F69CCD}"/>
              </a:ext>
            </a:extLst>
          </p:cNvPr>
          <p:cNvSpPr/>
          <p:nvPr/>
        </p:nvSpPr>
        <p:spPr>
          <a:xfrm>
            <a:off x="8867421" y="926401"/>
            <a:ext cx="575068" cy="202216"/>
          </a:xfrm>
          <a:prstGeom prst="flowChartMagneticDrum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AF09A42-A55A-4657-9CEB-07C1E4C7516B}"/>
              </a:ext>
            </a:extLst>
          </p:cNvPr>
          <p:cNvSpPr txBox="1"/>
          <p:nvPr/>
        </p:nvSpPr>
        <p:spPr>
          <a:xfrm>
            <a:off x="9499199" y="916104"/>
            <a:ext cx="78157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GRE tunnel</a:t>
            </a:r>
            <a:endParaRPr lang="en-IT" sz="900" dirty="0"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Box 6">
            <a:extLst>
              <a:ext uri="{FF2B5EF4-FFF2-40B4-BE49-F238E27FC236}">
                <a16:creationId xmlns:a16="http://schemas.microsoft.com/office/drawing/2014/main" id="{80F24A01-2B40-40A0-8825-B026A594A2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236294" y="4684577"/>
            <a:ext cx="73203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corporate </a:t>
            </a:r>
          </a:p>
          <a:p>
            <a:pPr algn="ctr" eaLnBrk="1" hangingPunct="1"/>
            <a:r>
              <a:rPr lang="en-US" alt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server</a:t>
            </a:r>
          </a:p>
        </p:txBody>
      </p:sp>
      <p:pic>
        <p:nvPicPr>
          <p:cNvPr id="44" name="Graphic 21">
            <a:extLst>
              <a:ext uri="{FF2B5EF4-FFF2-40B4-BE49-F238E27FC236}">
                <a16:creationId xmlns:a16="http://schemas.microsoft.com/office/drawing/2014/main" id="{BEF26844-AFBE-475A-BBC8-C89171CFCA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26151" y="2841998"/>
            <a:ext cx="527852" cy="527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" name="TextBox 6">
            <a:extLst>
              <a:ext uri="{FF2B5EF4-FFF2-40B4-BE49-F238E27FC236}">
                <a16:creationId xmlns:a16="http://schemas.microsoft.com/office/drawing/2014/main" id="{9440D240-9EEE-41F3-B566-2E5F2AB0FF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75128" y="3805551"/>
            <a:ext cx="803316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Direct Connect gateway</a:t>
            </a:r>
          </a:p>
        </p:txBody>
      </p:sp>
      <p:sp>
        <p:nvSpPr>
          <p:cNvPr id="48" name="TextBox 6">
            <a:extLst>
              <a:ext uri="{FF2B5EF4-FFF2-40B4-BE49-F238E27FC236}">
                <a16:creationId xmlns:a16="http://schemas.microsoft.com/office/drawing/2014/main" id="{F2B32E69-F712-4C45-A060-24ECFB3883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42489" y="1240522"/>
            <a:ext cx="87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DX gateway</a:t>
            </a:r>
          </a:p>
          <a:p>
            <a:pPr algn="ctr" eaLnBrk="1" hangingPunct="1"/>
            <a:r>
              <a:rPr lang="en-US" alt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association</a:t>
            </a:r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E765E5B4-09AA-4491-8325-445CE0467D3A}"/>
              </a:ext>
            </a:extLst>
          </p:cNvPr>
          <p:cNvCxnSpPr>
            <a:cxnSpLocks/>
            <a:stCxn id="117" idx="3"/>
            <a:endCxn id="14" idx="1"/>
          </p:cNvCxnSpPr>
          <p:nvPr/>
        </p:nvCxnSpPr>
        <p:spPr>
          <a:xfrm flipV="1">
            <a:off x="2504679" y="3300180"/>
            <a:ext cx="1687914" cy="4079"/>
          </a:xfrm>
          <a:prstGeom prst="straightConnector1">
            <a:avLst/>
          </a:prstGeom>
          <a:ln w="15875">
            <a:solidFill>
              <a:schemeClr val="tx1"/>
            </a:solidFill>
            <a:tailEnd type="arrow" w="med" len="sm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7" name="Straight Arrow Connector 308">
            <a:extLst>
              <a:ext uri="{FF2B5EF4-FFF2-40B4-BE49-F238E27FC236}">
                <a16:creationId xmlns:a16="http://schemas.microsoft.com/office/drawing/2014/main" id="{6B947183-A273-42BF-8BA0-3FBB89D8632A}"/>
              </a:ext>
            </a:extLst>
          </p:cNvPr>
          <p:cNvCxnSpPr>
            <a:cxnSpLocks/>
            <a:stCxn id="65" idx="1"/>
            <a:endCxn id="118" idx="3"/>
          </p:cNvCxnSpPr>
          <p:nvPr/>
        </p:nvCxnSpPr>
        <p:spPr>
          <a:xfrm rot="10800000" flipV="1">
            <a:off x="2503325" y="4399411"/>
            <a:ext cx="1696530" cy="434540"/>
          </a:xfrm>
          <a:prstGeom prst="bentConnector3">
            <a:avLst>
              <a:gd name="adj1" fmla="val 58693"/>
            </a:avLst>
          </a:prstGeom>
          <a:ln w="15875">
            <a:solidFill>
              <a:schemeClr val="tx1"/>
            </a:solidFill>
            <a:tailEnd type="arrow" w="med" len="sm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58" name="Straight Arrow Connector 308">
            <a:extLst>
              <a:ext uri="{FF2B5EF4-FFF2-40B4-BE49-F238E27FC236}">
                <a16:creationId xmlns:a16="http://schemas.microsoft.com/office/drawing/2014/main" id="{306D2F53-919D-4A16-B681-6B3FE55F6235}"/>
              </a:ext>
            </a:extLst>
          </p:cNvPr>
          <p:cNvCxnSpPr>
            <a:cxnSpLocks/>
            <a:stCxn id="106" idx="2"/>
            <a:endCxn id="135" idx="0"/>
          </p:cNvCxnSpPr>
          <p:nvPr/>
        </p:nvCxnSpPr>
        <p:spPr>
          <a:xfrm flipH="1">
            <a:off x="2326893" y="5191335"/>
            <a:ext cx="1546" cy="358442"/>
          </a:xfrm>
          <a:prstGeom prst="straightConnector1">
            <a:avLst/>
          </a:prstGeom>
          <a:ln w="15875">
            <a:solidFill>
              <a:schemeClr val="tx1"/>
            </a:solidFill>
            <a:tailEnd type="arrow" w="med" len="sm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pic>
        <p:nvPicPr>
          <p:cNvPr id="62" name="Graphic 21">
            <a:extLst>
              <a:ext uri="{FF2B5EF4-FFF2-40B4-BE49-F238E27FC236}">
                <a16:creationId xmlns:a16="http://schemas.microsoft.com/office/drawing/2014/main" id="{6C4D89D1-EBBD-4849-8AC5-79FF2DE779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24638" y="4178863"/>
            <a:ext cx="527852" cy="527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" name="TextBox 11">
            <a:extLst>
              <a:ext uri="{FF2B5EF4-FFF2-40B4-BE49-F238E27FC236}">
                <a16:creationId xmlns:a16="http://schemas.microsoft.com/office/drawing/2014/main" id="{0A31302B-B40E-43CC-BDDC-2E31EA8BFC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31112" y="3822274"/>
            <a:ext cx="97902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Direct Connect router</a:t>
            </a:r>
          </a:p>
        </p:txBody>
      </p:sp>
      <p:sp>
        <p:nvSpPr>
          <p:cNvPr id="64" name="TextBox 6">
            <a:extLst>
              <a:ext uri="{FF2B5EF4-FFF2-40B4-BE49-F238E27FC236}">
                <a16:creationId xmlns:a16="http://schemas.microsoft.com/office/drawing/2014/main" id="{48304F84-D6FE-4104-BCEC-209B468734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236297" y="3326449"/>
            <a:ext cx="70755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corporate </a:t>
            </a:r>
          </a:p>
          <a:p>
            <a:pPr algn="ctr" eaLnBrk="1" hangingPunct="1"/>
            <a:r>
              <a:rPr lang="en-US" alt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server</a:t>
            </a:r>
          </a:p>
        </p:txBody>
      </p:sp>
      <p:graphicFrame>
        <p:nvGraphicFramePr>
          <p:cNvPr id="65" name="Table 4">
            <a:extLst>
              <a:ext uri="{FF2B5EF4-FFF2-40B4-BE49-F238E27FC236}">
                <a16:creationId xmlns:a16="http://schemas.microsoft.com/office/drawing/2014/main" id="{B6FDC343-C058-44F4-8624-92F8BDD6728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1948692"/>
              </p:ext>
            </p:extLst>
          </p:nvPr>
        </p:nvGraphicFramePr>
        <p:xfrm>
          <a:off x="4199855" y="3965071"/>
          <a:ext cx="1869604" cy="8686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935050">
                  <a:extLst>
                    <a:ext uri="{9D8B030D-6E8A-4147-A177-3AD203B41FA5}">
                      <a16:colId xmlns:a16="http://schemas.microsoft.com/office/drawing/2014/main" val="2921333590"/>
                    </a:ext>
                  </a:extLst>
                </a:gridCol>
                <a:gridCol w="934554">
                  <a:extLst>
                    <a:ext uri="{9D8B030D-6E8A-4147-A177-3AD203B41FA5}">
                      <a16:colId xmlns:a16="http://schemas.microsoft.com/office/drawing/2014/main" val="946096682"/>
                    </a:ext>
                  </a:extLst>
                </a:gridCol>
              </a:tblGrid>
              <a:tr h="145688">
                <a:tc gridSpan="2"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S</a:t>
                      </a:r>
                      <a:r>
                        <a:rPr lang="en-ES" sz="9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egment B </a:t>
                      </a:r>
                      <a:r>
                        <a:rPr lang="en-US" sz="9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r</a:t>
                      </a:r>
                      <a:r>
                        <a:rPr lang="en-ES" sz="9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oute </a:t>
                      </a:r>
                      <a:r>
                        <a:rPr lang="en-US" sz="9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t</a:t>
                      </a:r>
                      <a:r>
                        <a:rPr lang="en-ES" sz="9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able</a:t>
                      </a:r>
                    </a:p>
                  </a:txBody>
                  <a:tcPr>
                    <a:solidFill>
                      <a:srgbClr val="7030A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3389939"/>
                  </a:ext>
                </a:extLst>
              </a:tr>
              <a:tr h="166235">
                <a:tc>
                  <a:txBody>
                    <a:bodyPr/>
                    <a:lstStyle/>
                    <a:p>
                      <a:pPr algn="ctr"/>
                      <a:r>
                        <a:rPr lang="en-ES" sz="800" i="1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CIDR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ES" sz="800" i="1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Attachment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3361981"/>
                  </a:ext>
                </a:extLst>
              </a:tr>
              <a:tr h="166235">
                <a:tc>
                  <a:txBody>
                    <a:bodyPr/>
                    <a:lstStyle/>
                    <a:p>
                      <a:r>
                        <a:rPr lang="en-ES" sz="8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192.168.1.0/24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8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TGW Connect B</a:t>
                      </a:r>
                      <a:endParaRPr lang="en-ES" sz="800" dirty="0">
                        <a:latin typeface="Amazon Ember" panose="020B0603020204020204" pitchFamily="34" charset="0"/>
                        <a:ea typeface="Amazon Ember" panose="020B0603020204020204" pitchFamily="34" charset="0"/>
                        <a:cs typeface="Amazon Ember" panose="020B0603020204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8570497"/>
                  </a:ext>
                </a:extLst>
              </a:tr>
              <a:tr h="166235">
                <a:tc>
                  <a:txBody>
                    <a:bodyPr/>
                    <a:lstStyle/>
                    <a:p>
                      <a:r>
                        <a:rPr lang="en-ES" sz="8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10.1.0.0/16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S</a:t>
                      </a:r>
                      <a:r>
                        <a:rPr lang="en-ES" sz="8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poke VPC 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1392271"/>
                  </a:ext>
                </a:extLst>
              </a:tr>
            </a:tbl>
          </a:graphicData>
        </a:graphic>
      </p:graphicFrame>
      <p:sp>
        <p:nvSpPr>
          <p:cNvPr id="86" name="TextBox 6">
            <a:extLst>
              <a:ext uri="{FF2B5EF4-FFF2-40B4-BE49-F238E27FC236}">
                <a16:creationId xmlns:a16="http://schemas.microsoft.com/office/drawing/2014/main" id="{E2D73924-F3A5-49CF-8DFC-76F33CEA80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86033" y="3127221"/>
            <a:ext cx="96041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VRF A 192.168.0.0/24</a:t>
            </a:r>
          </a:p>
        </p:txBody>
      </p:sp>
      <p:sp>
        <p:nvSpPr>
          <p:cNvPr id="87" name="TextBox 6">
            <a:extLst>
              <a:ext uri="{FF2B5EF4-FFF2-40B4-BE49-F238E27FC236}">
                <a16:creationId xmlns:a16="http://schemas.microsoft.com/office/drawing/2014/main" id="{16B0988F-36AF-4662-A086-BAB8F0AD22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19240" y="4495813"/>
            <a:ext cx="102278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VRF B 192.168.1.0/24</a:t>
            </a:r>
          </a:p>
        </p:txBody>
      </p:sp>
      <p:cxnSp>
        <p:nvCxnSpPr>
          <p:cNvPr id="88" name="Straight Arrow Connector 149">
            <a:extLst>
              <a:ext uri="{FF2B5EF4-FFF2-40B4-BE49-F238E27FC236}">
                <a16:creationId xmlns:a16="http://schemas.microsoft.com/office/drawing/2014/main" id="{4BEF109F-73D9-4F2E-B2ED-42EBA0A34B1F}"/>
              </a:ext>
            </a:extLst>
          </p:cNvPr>
          <p:cNvCxnSpPr>
            <a:cxnSpLocks/>
          </p:cNvCxnSpPr>
          <p:nvPr/>
        </p:nvCxnSpPr>
        <p:spPr>
          <a:xfrm>
            <a:off x="6069459" y="3484230"/>
            <a:ext cx="1097279" cy="0"/>
          </a:xfrm>
          <a:prstGeom prst="bentConnector3">
            <a:avLst>
              <a:gd name="adj1" fmla="val 50000"/>
            </a:avLst>
          </a:prstGeom>
          <a:ln w="15875">
            <a:solidFill>
              <a:schemeClr val="tx1"/>
            </a:solidFill>
            <a:tailEnd type="arrow" w="med" len="sm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90" name="Straight Arrow Connector 149">
            <a:extLst>
              <a:ext uri="{FF2B5EF4-FFF2-40B4-BE49-F238E27FC236}">
                <a16:creationId xmlns:a16="http://schemas.microsoft.com/office/drawing/2014/main" id="{FB1CEE35-C740-46C8-881F-B3657046D93B}"/>
              </a:ext>
            </a:extLst>
          </p:cNvPr>
          <p:cNvCxnSpPr>
            <a:cxnSpLocks/>
          </p:cNvCxnSpPr>
          <p:nvPr/>
        </p:nvCxnSpPr>
        <p:spPr>
          <a:xfrm flipV="1">
            <a:off x="10031460" y="3098519"/>
            <a:ext cx="1371600" cy="411480"/>
          </a:xfrm>
          <a:prstGeom prst="bentConnector3">
            <a:avLst>
              <a:gd name="adj1" fmla="val 14373"/>
            </a:avLst>
          </a:prstGeom>
          <a:ln w="15875">
            <a:solidFill>
              <a:schemeClr val="tx1"/>
            </a:solidFill>
            <a:tailEnd type="arrow" w="med" len="sm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92" name="Straight Arrow Connector 308">
            <a:extLst>
              <a:ext uri="{FF2B5EF4-FFF2-40B4-BE49-F238E27FC236}">
                <a16:creationId xmlns:a16="http://schemas.microsoft.com/office/drawing/2014/main" id="{2FCBE558-1757-4C77-9609-8E7D71FB76F6}"/>
              </a:ext>
            </a:extLst>
          </p:cNvPr>
          <p:cNvCxnSpPr>
            <a:cxnSpLocks/>
          </p:cNvCxnSpPr>
          <p:nvPr/>
        </p:nvCxnSpPr>
        <p:spPr>
          <a:xfrm rot="10800000">
            <a:off x="10026859" y="3684281"/>
            <a:ext cx="1371600" cy="822960"/>
          </a:xfrm>
          <a:prstGeom prst="bentConnector3">
            <a:avLst>
              <a:gd name="adj1" fmla="val 84409"/>
            </a:avLst>
          </a:prstGeom>
          <a:ln w="15875">
            <a:solidFill>
              <a:schemeClr val="tx1"/>
            </a:solidFill>
            <a:tailEnd type="arrow" w="med" len="sm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94" name="Straight Arrow Connector 308">
            <a:extLst>
              <a:ext uri="{FF2B5EF4-FFF2-40B4-BE49-F238E27FC236}">
                <a16:creationId xmlns:a16="http://schemas.microsoft.com/office/drawing/2014/main" id="{C1FE448E-8054-4A45-89E7-3DAA7872DB94}"/>
              </a:ext>
            </a:extLst>
          </p:cNvPr>
          <p:cNvCxnSpPr>
            <a:cxnSpLocks/>
          </p:cNvCxnSpPr>
          <p:nvPr/>
        </p:nvCxnSpPr>
        <p:spPr>
          <a:xfrm rot="10800000" flipV="1">
            <a:off x="6085274" y="3722829"/>
            <a:ext cx="1039566" cy="703630"/>
          </a:xfrm>
          <a:prstGeom prst="bentConnector3">
            <a:avLst>
              <a:gd name="adj1" fmla="val 81211"/>
            </a:avLst>
          </a:prstGeom>
          <a:ln w="15875">
            <a:solidFill>
              <a:schemeClr val="tx1"/>
            </a:solidFill>
            <a:tailEnd type="arrow" w="med" len="sm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98" name="TextBox 6">
            <a:extLst>
              <a:ext uri="{FF2B5EF4-FFF2-40B4-BE49-F238E27FC236}">
                <a16:creationId xmlns:a16="http://schemas.microsoft.com/office/drawing/2014/main" id="{CC37DEC1-B958-4D86-B08A-ED00AD206D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60123" y="2306714"/>
            <a:ext cx="129151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AWS Direct Connect location</a:t>
            </a:r>
          </a:p>
        </p:txBody>
      </p:sp>
      <p:sp>
        <p:nvSpPr>
          <p:cNvPr id="99" name="TextBox 11">
            <a:extLst>
              <a:ext uri="{FF2B5EF4-FFF2-40B4-BE49-F238E27FC236}">
                <a16:creationId xmlns:a16="http://schemas.microsoft.com/office/drawing/2014/main" id="{42266AD5-A8B4-46A0-B043-E58EF53194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02411" y="2352119"/>
            <a:ext cx="138334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corporate data center</a:t>
            </a:r>
          </a:p>
          <a:p>
            <a:pPr>
              <a:defRPr/>
            </a:pPr>
            <a:r>
              <a:rPr 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192.168.0.0/16</a:t>
            </a: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F20559CB-DB30-4AB8-A739-6E500A2BA3CB}"/>
              </a:ext>
            </a:extLst>
          </p:cNvPr>
          <p:cNvSpPr/>
          <p:nvPr/>
        </p:nvSpPr>
        <p:spPr>
          <a:xfrm>
            <a:off x="2220149" y="4939660"/>
            <a:ext cx="113118" cy="9130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" name="TextBox 6">
            <a:extLst>
              <a:ext uri="{FF2B5EF4-FFF2-40B4-BE49-F238E27FC236}">
                <a16:creationId xmlns:a16="http://schemas.microsoft.com/office/drawing/2014/main" id="{E441F445-C8F2-492C-B4FD-AF1C090BC1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4975" y="4960503"/>
            <a:ext cx="686927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TGW ENI</a:t>
            </a:r>
          </a:p>
        </p:txBody>
      </p:sp>
      <p:sp>
        <p:nvSpPr>
          <p:cNvPr id="108" name="TextBox 6">
            <a:extLst>
              <a:ext uri="{FF2B5EF4-FFF2-40B4-BE49-F238E27FC236}">
                <a16:creationId xmlns:a16="http://schemas.microsoft.com/office/drawing/2014/main" id="{6DDB6A38-26C4-427E-8E05-282BFB5891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39625" y="2435807"/>
            <a:ext cx="1410446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 EC2 instance</a:t>
            </a:r>
          </a:p>
        </p:txBody>
      </p:sp>
      <p:pic>
        <p:nvPicPr>
          <p:cNvPr id="111" name="Graphic 110" descr="VPC group icon.">
            <a:extLst>
              <a:ext uri="{FF2B5EF4-FFF2-40B4-BE49-F238E27FC236}">
                <a16:creationId xmlns:a16="http://schemas.microsoft.com/office/drawing/2014/main" id="{7CFD587E-6821-49DE-858C-4C29768CDD4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1151243" y="1294420"/>
            <a:ext cx="329184" cy="329184"/>
          </a:xfrm>
          <a:prstGeom prst="rect">
            <a:avLst/>
          </a:prstGeom>
        </p:spPr>
      </p:pic>
      <p:pic>
        <p:nvPicPr>
          <p:cNvPr id="112" name="Graphic 111" descr="VPC group icon.">
            <a:extLst>
              <a:ext uri="{FF2B5EF4-FFF2-40B4-BE49-F238E27FC236}">
                <a16:creationId xmlns:a16="http://schemas.microsoft.com/office/drawing/2014/main" id="{D440CDD2-666E-4F5C-83C2-4674880BA4E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1164537" y="3895110"/>
            <a:ext cx="329184" cy="329184"/>
          </a:xfrm>
          <a:prstGeom prst="rect">
            <a:avLst/>
          </a:prstGeom>
        </p:spPr>
      </p:pic>
      <p:pic>
        <p:nvPicPr>
          <p:cNvPr id="113" name="Graphic 18" descr="AWS Direct Connect service icon.">
            <a:extLst>
              <a:ext uri="{FF2B5EF4-FFF2-40B4-BE49-F238E27FC236}">
                <a16:creationId xmlns:a16="http://schemas.microsoft.com/office/drawing/2014/main" id="{FDDACB33-96AA-421F-83F3-A0C6C6ACCA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/>
        </p:blipFill>
        <p:spPr bwMode="auto">
          <a:xfrm>
            <a:off x="7900276" y="2322197"/>
            <a:ext cx="310896" cy="310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4" name="Graphic 7" descr="AWS Transit Gateway service icon.">
            <a:extLst>
              <a:ext uri="{FF2B5EF4-FFF2-40B4-BE49-F238E27FC236}">
                <a16:creationId xmlns:a16="http://schemas.microsoft.com/office/drawing/2014/main" id="{0733AEA9-66EB-448F-B02B-1E785FA206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/>
        </p:blipFill>
        <p:spPr bwMode="auto">
          <a:xfrm>
            <a:off x="4082053" y="2460906"/>
            <a:ext cx="310896" cy="310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5" name="Graphic 114" descr="Customer gateway resource icon for the Amazon VPC service.&#10;">
            <a:extLst>
              <a:ext uri="{FF2B5EF4-FFF2-40B4-BE49-F238E27FC236}">
                <a16:creationId xmlns:a16="http://schemas.microsoft.com/office/drawing/2014/main" id="{1B12BBC7-036E-439D-8D70-F41D6539668E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8596611" y="3378994"/>
            <a:ext cx="457200" cy="457200"/>
          </a:xfrm>
          <a:prstGeom prst="rect">
            <a:avLst/>
          </a:prstGeom>
        </p:spPr>
      </p:pic>
      <p:pic>
        <p:nvPicPr>
          <p:cNvPr id="117" name="Graphic 116" descr="Elastic network interface resource icon for the Amazon VPC service.&#10;">
            <a:extLst>
              <a:ext uri="{FF2B5EF4-FFF2-40B4-BE49-F238E27FC236}">
                <a16:creationId xmlns:a16="http://schemas.microsoft.com/office/drawing/2014/main" id="{1D0CAB83-D086-4389-A80A-76EA34836C30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2193783" y="3148811"/>
            <a:ext cx="310896" cy="310896"/>
          </a:xfrm>
          <a:prstGeom prst="rect">
            <a:avLst/>
          </a:prstGeom>
        </p:spPr>
      </p:pic>
      <p:pic>
        <p:nvPicPr>
          <p:cNvPr id="118" name="Graphic 117" descr="Elastic network interface resource icon for the Amazon VPC service.&#10;">
            <a:extLst>
              <a:ext uri="{FF2B5EF4-FFF2-40B4-BE49-F238E27FC236}">
                <a16:creationId xmlns:a16="http://schemas.microsoft.com/office/drawing/2014/main" id="{4A8C97B5-00AD-4420-B493-53E4F13B4677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2192429" y="4678503"/>
            <a:ext cx="310896" cy="310896"/>
          </a:xfrm>
          <a:prstGeom prst="rect">
            <a:avLst/>
          </a:prstGeom>
        </p:spPr>
      </p:pic>
      <p:pic>
        <p:nvPicPr>
          <p:cNvPr id="119" name="Graphic 118" descr="Gateway resource icon for the AWS Direct Connect service.">
            <a:extLst>
              <a:ext uri="{FF2B5EF4-FFF2-40B4-BE49-F238E27FC236}">
                <a16:creationId xmlns:a16="http://schemas.microsoft.com/office/drawing/2014/main" id="{4FDB3E37-63BE-40AA-827F-1CC11D96B1D6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7119860" y="3378994"/>
            <a:ext cx="457200" cy="457200"/>
          </a:xfrm>
          <a:prstGeom prst="rect">
            <a:avLst/>
          </a:prstGeom>
        </p:spPr>
      </p:pic>
      <p:pic>
        <p:nvPicPr>
          <p:cNvPr id="120" name="Graphic 119" descr="Corporate data center group icon. ">
            <a:extLst>
              <a:ext uri="{FF2B5EF4-FFF2-40B4-BE49-F238E27FC236}">
                <a16:creationId xmlns:a16="http://schemas.microsoft.com/office/drawing/2014/main" id="{4DCC4E01-25DD-4D8A-A087-C47F828B860C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rcRect/>
          <a:stretch/>
        </p:blipFill>
        <p:spPr>
          <a:xfrm>
            <a:off x="9791515" y="2315586"/>
            <a:ext cx="310896" cy="310896"/>
          </a:xfrm>
          <a:prstGeom prst="rect">
            <a:avLst/>
          </a:prstGeom>
        </p:spPr>
      </p:pic>
      <p:pic>
        <p:nvPicPr>
          <p:cNvPr id="121" name="Graphic 120" descr="Private subnet group icon. ">
            <a:extLst>
              <a:ext uri="{FF2B5EF4-FFF2-40B4-BE49-F238E27FC236}">
                <a16:creationId xmlns:a16="http://schemas.microsoft.com/office/drawing/2014/main" id="{F267A245-8432-4E3C-B0A7-DEAE955C4557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96DAC541-7B7A-43D3-8B79-37D633B846F1}">
                <asvg:svgBlip xmlns:asvg="http://schemas.microsoft.com/office/drawing/2016/SVG/main" r:embed="rId22"/>
              </a:ext>
            </a:extLst>
          </a:blip>
          <a:srcRect/>
          <a:stretch/>
        </p:blipFill>
        <p:spPr>
          <a:xfrm>
            <a:off x="1329129" y="1938683"/>
            <a:ext cx="274320" cy="274320"/>
          </a:xfrm>
          <a:prstGeom prst="rect">
            <a:avLst/>
          </a:prstGeom>
        </p:spPr>
      </p:pic>
      <p:pic>
        <p:nvPicPr>
          <p:cNvPr id="122" name="Graphic 121" descr="Private subnet group icon. ">
            <a:extLst>
              <a:ext uri="{FF2B5EF4-FFF2-40B4-BE49-F238E27FC236}">
                <a16:creationId xmlns:a16="http://schemas.microsoft.com/office/drawing/2014/main" id="{62CD0644-1856-4D0D-9434-728171CFC16B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96DAC541-7B7A-43D3-8B79-37D633B846F1}">
                <asvg:svgBlip xmlns:asvg="http://schemas.microsoft.com/office/drawing/2016/SVG/main" r:embed="rId22"/>
              </a:ext>
            </a:extLst>
          </a:blip>
          <a:srcRect/>
          <a:stretch/>
        </p:blipFill>
        <p:spPr>
          <a:xfrm>
            <a:off x="1339215" y="2753203"/>
            <a:ext cx="274320" cy="274320"/>
          </a:xfrm>
          <a:prstGeom prst="rect">
            <a:avLst/>
          </a:prstGeom>
        </p:spPr>
      </p:pic>
      <p:pic>
        <p:nvPicPr>
          <p:cNvPr id="123" name="Graphic 122" descr="Private subnet group icon. ">
            <a:extLst>
              <a:ext uri="{FF2B5EF4-FFF2-40B4-BE49-F238E27FC236}">
                <a16:creationId xmlns:a16="http://schemas.microsoft.com/office/drawing/2014/main" id="{02FD4EFC-A13F-499C-B48D-79F3BDE79ECD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96DAC541-7B7A-43D3-8B79-37D633B846F1}">
                <asvg:svgBlip xmlns:asvg="http://schemas.microsoft.com/office/drawing/2016/SVG/main" r:embed="rId22"/>
              </a:ext>
            </a:extLst>
          </a:blip>
          <a:srcRect/>
          <a:stretch/>
        </p:blipFill>
        <p:spPr>
          <a:xfrm>
            <a:off x="1316945" y="4427332"/>
            <a:ext cx="274320" cy="274320"/>
          </a:xfrm>
          <a:prstGeom prst="rect">
            <a:avLst/>
          </a:prstGeom>
        </p:spPr>
      </p:pic>
      <p:pic>
        <p:nvPicPr>
          <p:cNvPr id="124" name="Graphic 123" descr="Private subnet group icon. ">
            <a:extLst>
              <a:ext uri="{FF2B5EF4-FFF2-40B4-BE49-F238E27FC236}">
                <a16:creationId xmlns:a16="http://schemas.microsoft.com/office/drawing/2014/main" id="{C95EB169-75EE-43CA-AFDC-9F067050838B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96DAC541-7B7A-43D3-8B79-37D633B846F1}">
                <asvg:svgBlip xmlns:asvg="http://schemas.microsoft.com/office/drawing/2016/SVG/main" r:embed="rId22"/>
              </a:ext>
            </a:extLst>
          </a:blip>
          <a:srcRect/>
          <a:stretch/>
        </p:blipFill>
        <p:spPr>
          <a:xfrm>
            <a:off x="1332695" y="5251388"/>
            <a:ext cx="274320" cy="274320"/>
          </a:xfrm>
          <a:prstGeom prst="rect">
            <a:avLst/>
          </a:prstGeom>
        </p:spPr>
      </p:pic>
      <p:pic>
        <p:nvPicPr>
          <p:cNvPr id="125" name="Graphic 124" descr="AWS logo in group.">
            <a:extLst>
              <a:ext uri="{FF2B5EF4-FFF2-40B4-BE49-F238E27FC236}">
                <a16:creationId xmlns:a16="http://schemas.microsoft.com/office/drawing/2014/main" id="{CCD5DA7E-64F4-45F4-AD99-6FB1CC0A6D79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96DAC541-7B7A-43D3-8B79-37D633B846F1}">
                <asvg:svgBlip xmlns:asvg="http://schemas.microsoft.com/office/drawing/2016/SVG/main" r:embed="rId24"/>
              </a:ext>
            </a:extLst>
          </a:blip>
          <a:srcRect/>
          <a:stretch/>
        </p:blipFill>
        <p:spPr>
          <a:xfrm>
            <a:off x="1090733" y="937807"/>
            <a:ext cx="274320" cy="274320"/>
          </a:xfrm>
          <a:prstGeom prst="rect">
            <a:avLst/>
          </a:prstGeom>
        </p:spPr>
      </p:pic>
      <p:sp>
        <p:nvSpPr>
          <p:cNvPr id="126" name="TextBox 125">
            <a:extLst>
              <a:ext uri="{FF2B5EF4-FFF2-40B4-BE49-F238E27FC236}">
                <a16:creationId xmlns:a16="http://schemas.microsoft.com/office/drawing/2014/main" id="{C4DDAEB2-006A-4775-B596-25DE21C40830}"/>
              </a:ext>
            </a:extLst>
          </p:cNvPr>
          <p:cNvSpPr txBox="1"/>
          <p:nvPr/>
        </p:nvSpPr>
        <p:spPr>
          <a:xfrm>
            <a:off x="1339215" y="951182"/>
            <a:ext cx="9389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AWS Region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AC0C0BB2-8956-4A1A-AA51-85DA184261EA}"/>
              </a:ext>
            </a:extLst>
          </p:cNvPr>
          <p:cNvSpPr txBox="1"/>
          <p:nvPr/>
        </p:nvSpPr>
        <p:spPr>
          <a:xfrm>
            <a:off x="1449189" y="1266087"/>
            <a:ext cx="10554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n w="0"/>
                <a:latin typeface="Arial" panose="020B0604020202020204" pitchFamily="34" charset="0"/>
                <a:cs typeface="Arial" panose="020B0604020202020204" pitchFamily="34" charset="0"/>
              </a:rPr>
              <a:t>Spoke VPC A </a:t>
            </a:r>
          </a:p>
          <a:p>
            <a:r>
              <a:rPr lang="en-US" sz="1000" dirty="0">
                <a:ln w="0"/>
                <a:latin typeface="Arial" panose="020B0604020202020204" pitchFamily="34" charset="0"/>
                <a:cs typeface="Arial" panose="020B0604020202020204" pitchFamily="34" charset="0"/>
              </a:rPr>
              <a:t>10.0.0.0/16</a:t>
            </a: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D9928477-1BD1-4F7D-A0D7-37A60E42EBF6}"/>
              </a:ext>
            </a:extLst>
          </p:cNvPr>
          <p:cNvSpPr txBox="1"/>
          <p:nvPr/>
        </p:nvSpPr>
        <p:spPr>
          <a:xfrm>
            <a:off x="1446694" y="3859074"/>
            <a:ext cx="11785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n w="0"/>
                <a:latin typeface="Arial" panose="020B0604020202020204" pitchFamily="34" charset="0"/>
                <a:cs typeface="Arial" panose="020B0604020202020204" pitchFamily="34" charset="0"/>
              </a:rPr>
              <a:t>Spoke VPC B </a:t>
            </a:r>
          </a:p>
          <a:p>
            <a:r>
              <a:rPr lang="en-US" sz="1000" dirty="0">
                <a:ln w="0"/>
                <a:latin typeface="Arial" panose="020B0604020202020204" pitchFamily="34" charset="0"/>
                <a:cs typeface="Arial" panose="020B0604020202020204" pitchFamily="34" charset="0"/>
              </a:rPr>
              <a:t>10.1.0.0/16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E9D5803D-3DD9-4EC7-B21F-A2BB2D4CFB8E}"/>
              </a:ext>
            </a:extLst>
          </p:cNvPr>
          <p:cNvSpPr txBox="1"/>
          <p:nvPr/>
        </p:nvSpPr>
        <p:spPr>
          <a:xfrm>
            <a:off x="1518505" y="1668839"/>
            <a:ext cx="121513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Availability Zone A</a:t>
            </a: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030008CD-00F7-4F8B-8929-E37FB845BD58}"/>
              </a:ext>
            </a:extLst>
          </p:cNvPr>
          <p:cNvSpPr txBox="1"/>
          <p:nvPr/>
        </p:nvSpPr>
        <p:spPr>
          <a:xfrm>
            <a:off x="1554674" y="1901792"/>
            <a:ext cx="12151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workload subnet</a:t>
            </a:r>
          </a:p>
          <a:p>
            <a:r>
              <a:rPr 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10.0.1.0/24</a:t>
            </a:r>
          </a:p>
        </p:txBody>
      </p:sp>
      <p:pic>
        <p:nvPicPr>
          <p:cNvPr id="131" name="Graphic 130" descr="Instance instance icon for the Amazon EC2 service.">
            <a:extLst>
              <a:ext uri="{FF2B5EF4-FFF2-40B4-BE49-F238E27FC236}">
                <a16:creationId xmlns:a16="http://schemas.microsoft.com/office/drawing/2014/main" id="{0593D7F1-D4BE-4957-AB0C-FBBBCDB81E6D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96DAC541-7B7A-43D3-8B79-37D633B846F1}">
                <asvg:svgBlip xmlns:asvg="http://schemas.microsoft.com/office/drawing/2016/SVG/main" r:embed="rId26"/>
              </a:ext>
            </a:extLst>
          </a:blip>
          <a:stretch>
            <a:fillRect/>
          </a:stretch>
        </p:blipFill>
        <p:spPr>
          <a:xfrm>
            <a:off x="2218692" y="2185037"/>
            <a:ext cx="274320" cy="274320"/>
          </a:xfrm>
          <a:prstGeom prst="rect">
            <a:avLst/>
          </a:prstGeom>
        </p:spPr>
      </p:pic>
      <p:sp>
        <p:nvSpPr>
          <p:cNvPr id="132" name="TextBox 131">
            <a:extLst>
              <a:ext uri="{FF2B5EF4-FFF2-40B4-BE49-F238E27FC236}">
                <a16:creationId xmlns:a16="http://schemas.microsoft.com/office/drawing/2014/main" id="{FFE6BADD-20CB-4361-AFB0-DA804464E274}"/>
              </a:ext>
            </a:extLst>
          </p:cNvPr>
          <p:cNvSpPr txBox="1"/>
          <p:nvPr/>
        </p:nvSpPr>
        <p:spPr>
          <a:xfrm>
            <a:off x="1544850" y="2724682"/>
            <a:ext cx="930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TGW subnet</a:t>
            </a:r>
          </a:p>
          <a:p>
            <a:r>
              <a:rPr 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10.0.0.0/24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C6F07FEB-F8AC-478E-B39F-858AA7F28239}"/>
              </a:ext>
            </a:extLst>
          </p:cNvPr>
          <p:cNvCxnSpPr>
            <a:cxnSpLocks/>
            <a:stCxn id="108" idx="2"/>
            <a:endCxn id="117" idx="0"/>
          </p:cNvCxnSpPr>
          <p:nvPr/>
        </p:nvCxnSpPr>
        <p:spPr>
          <a:xfrm>
            <a:off x="2344848" y="2666639"/>
            <a:ext cx="0" cy="482172"/>
          </a:xfrm>
          <a:prstGeom prst="straightConnector1">
            <a:avLst/>
          </a:prstGeom>
          <a:ln w="15875">
            <a:solidFill>
              <a:schemeClr val="tx1"/>
            </a:solidFill>
            <a:tailEnd type="arrow" w="med" len="sm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33" name="TextBox 132">
            <a:extLst>
              <a:ext uri="{FF2B5EF4-FFF2-40B4-BE49-F238E27FC236}">
                <a16:creationId xmlns:a16="http://schemas.microsoft.com/office/drawing/2014/main" id="{28390E80-A045-4A07-B0CB-9E0329D215F0}"/>
              </a:ext>
            </a:extLst>
          </p:cNvPr>
          <p:cNvSpPr txBox="1"/>
          <p:nvPr/>
        </p:nvSpPr>
        <p:spPr>
          <a:xfrm>
            <a:off x="1537842" y="4239885"/>
            <a:ext cx="121513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Availability Zone A</a:t>
            </a:r>
          </a:p>
        </p:txBody>
      </p:sp>
      <p:sp>
        <p:nvSpPr>
          <p:cNvPr id="134" name="TextBox 6">
            <a:extLst>
              <a:ext uri="{FF2B5EF4-FFF2-40B4-BE49-F238E27FC236}">
                <a16:creationId xmlns:a16="http://schemas.microsoft.com/office/drawing/2014/main" id="{E71950AE-CBBD-4C99-908D-D7C0B8BE7C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18808" y="5820408"/>
            <a:ext cx="1410446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 EC2 instance</a:t>
            </a:r>
          </a:p>
        </p:txBody>
      </p:sp>
      <p:pic>
        <p:nvPicPr>
          <p:cNvPr id="135" name="Graphic 134" descr="Instance instance icon for the Amazon EC2 service.">
            <a:extLst>
              <a:ext uri="{FF2B5EF4-FFF2-40B4-BE49-F238E27FC236}">
                <a16:creationId xmlns:a16="http://schemas.microsoft.com/office/drawing/2014/main" id="{440DB829-2703-4955-A616-35A22AF2F457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96DAC541-7B7A-43D3-8B79-37D633B846F1}">
                <asvg:svgBlip xmlns:asvg="http://schemas.microsoft.com/office/drawing/2016/SVG/main" r:embed="rId26"/>
              </a:ext>
            </a:extLst>
          </a:blip>
          <a:stretch>
            <a:fillRect/>
          </a:stretch>
        </p:blipFill>
        <p:spPr>
          <a:xfrm>
            <a:off x="2189733" y="5549777"/>
            <a:ext cx="274320" cy="274320"/>
          </a:xfrm>
          <a:prstGeom prst="rect">
            <a:avLst/>
          </a:prstGeom>
        </p:spPr>
      </p:pic>
      <p:sp>
        <p:nvSpPr>
          <p:cNvPr id="136" name="TextBox 135">
            <a:extLst>
              <a:ext uri="{FF2B5EF4-FFF2-40B4-BE49-F238E27FC236}">
                <a16:creationId xmlns:a16="http://schemas.microsoft.com/office/drawing/2014/main" id="{DB0D739D-4227-4F17-AA75-CF8AF6B1FF2F}"/>
              </a:ext>
            </a:extLst>
          </p:cNvPr>
          <p:cNvSpPr txBox="1"/>
          <p:nvPr/>
        </p:nvSpPr>
        <p:spPr>
          <a:xfrm>
            <a:off x="1529011" y="5242317"/>
            <a:ext cx="85381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workload subnet</a:t>
            </a:r>
          </a:p>
          <a:p>
            <a:r>
              <a:rPr 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10.1.1.0/24</a:t>
            </a: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AB6FF2AE-02E4-42FB-BD18-C3FA0937E114}"/>
              </a:ext>
            </a:extLst>
          </p:cNvPr>
          <p:cNvSpPr txBox="1"/>
          <p:nvPr/>
        </p:nvSpPr>
        <p:spPr>
          <a:xfrm>
            <a:off x="1520480" y="4406282"/>
            <a:ext cx="8538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TGW subnet</a:t>
            </a:r>
          </a:p>
          <a:p>
            <a:r>
              <a:rPr 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10.1.0.0/24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18F27A83-7962-4DC3-BE4B-AD654FB38E81}"/>
              </a:ext>
            </a:extLst>
          </p:cNvPr>
          <p:cNvGrpSpPr/>
          <p:nvPr/>
        </p:nvGrpSpPr>
        <p:grpSpPr>
          <a:xfrm>
            <a:off x="9566058" y="3365074"/>
            <a:ext cx="457615" cy="457200"/>
            <a:chOff x="9405277" y="3327071"/>
            <a:chExt cx="457615" cy="457200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2848B1BF-CD49-41FD-B8FF-13F5A57E4D92}"/>
                </a:ext>
              </a:extLst>
            </p:cNvPr>
            <p:cNvSpPr/>
            <p:nvPr/>
          </p:nvSpPr>
          <p:spPr>
            <a:xfrm>
              <a:off x="9405277" y="3340991"/>
              <a:ext cx="457200" cy="43257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16" name="Graphic 115" descr="Customer gateway resource icon for the Amazon VPC service.&#10;">
              <a:extLst>
                <a:ext uri="{FF2B5EF4-FFF2-40B4-BE49-F238E27FC236}">
                  <a16:creationId xmlns:a16="http://schemas.microsoft.com/office/drawing/2014/main" id="{563A88EE-A4C2-44AB-B32F-A882E0D065CE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p:blipFill>
          <p:spPr>
            <a:xfrm>
              <a:off x="9405692" y="3327071"/>
              <a:ext cx="457200" cy="457200"/>
            </a:xfrm>
            <a:prstGeom prst="rect">
              <a:avLst/>
            </a:prstGeom>
          </p:spPr>
        </p:pic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743A69DB-0A7E-4436-94CC-239C4BE813FE}"/>
              </a:ext>
            </a:extLst>
          </p:cNvPr>
          <p:cNvGrpSpPr/>
          <p:nvPr/>
        </p:nvGrpSpPr>
        <p:grpSpPr>
          <a:xfrm>
            <a:off x="9395603" y="3866208"/>
            <a:ext cx="809796" cy="369332"/>
            <a:chOff x="9395603" y="3866208"/>
            <a:chExt cx="809796" cy="369332"/>
          </a:xfrm>
        </p:grpSpPr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C923DB42-60CE-4DFE-AA39-A87D0B9B8954}"/>
                </a:ext>
              </a:extLst>
            </p:cNvPr>
            <p:cNvSpPr/>
            <p:nvPr/>
          </p:nvSpPr>
          <p:spPr>
            <a:xfrm>
              <a:off x="9754674" y="3901758"/>
              <a:ext cx="90079" cy="3099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" name="TextBox 11">
              <a:extLst>
                <a:ext uri="{FF2B5EF4-FFF2-40B4-BE49-F238E27FC236}">
                  <a16:creationId xmlns:a16="http://schemas.microsoft.com/office/drawing/2014/main" id="{8658E5E1-A102-4606-93DF-D319B54E070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395603" y="3866208"/>
              <a:ext cx="80979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900" dirty="0">
                  <a:latin typeface="Arial" panose="020B0604020202020204" pitchFamily="34" charset="0"/>
                  <a:ea typeface="Amazon Ember" panose="020B0603020204020204" pitchFamily="34" charset="0"/>
                  <a:cs typeface="Arial" panose="020B0604020202020204" pitchFamily="34" charset="0"/>
                </a:rPr>
                <a:t>customer </a:t>
              </a:r>
            </a:p>
            <a:p>
              <a:pPr algn="ctr" eaLnBrk="1" hangingPunct="1"/>
              <a:r>
                <a:rPr lang="en-US" altLang="en-US" sz="900" dirty="0">
                  <a:latin typeface="Arial" panose="020B0604020202020204" pitchFamily="34" charset="0"/>
                  <a:ea typeface="Amazon Ember" panose="020B0603020204020204" pitchFamily="34" charset="0"/>
                  <a:cs typeface="Arial" panose="020B0604020202020204" pitchFamily="34" charset="0"/>
                </a:rPr>
                <a:t>gateway</a:t>
              </a:r>
            </a:p>
          </p:txBody>
        </p:sp>
      </p:grpSp>
      <p:cxnSp>
        <p:nvCxnSpPr>
          <p:cNvPr id="138" name="Straight Arrow Connector 149">
            <a:extLst>
              <a:ext uri="{FF2B5EF4-FFF2-40B4-BE49-F238E27FC236}">
                <a16:creationId xmlns:a16="http://schemas.microsoft.com/office/drawing/2014/main" id="{22F6428E-1593-40DA-AFDD-1824294DFEF3}"/>
              </a:ext>
            </a:extLst>
          </p:cNvPr>
          <p:cNvCxnSpPr>
            <a:cxnSpLocks/>
          </p:cNvCxnSpPr>
          <p:nvPr/>
        </p:nvCxnSpPr>
        <p:spPr>
          <a:xfrm>
            <a:off x="9038207" y="3477964"/>
            <a:ext cx="512662" cy="0"/>
          </a:xfrm>
          <a:prstGeom prst="bentConnector3">
            <a:avLst>
              <a:gd name="adj1" fmla="val 50000"/>
            </a:avLst>
          </a:prstGeom>
          <a:ln w="15875">
            <a:solidFill>
              <a:schemeClr val="tx1"/>
            </a:solidFill>
            <a:tailEnd type="arrow" w="med" len="sm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39" name="Straight Arrow Connector 308">
            <a:extLst>
              <a:ext uri="{FF2B5EF4-FFF2-40B4-BE49-F238E27FC236}">
                <a16:creationId xmlns:a16="http://schemas.microsoft.com/office/drawing/2014/main" id="{481B90AA-40B1-4812-887F-0535A4A834E6}"/>
              </a:ext>
            </a:extLst>
          </p:cNvPr>
          <p:cNvCxnSpPr>
            <a:cxnSpLocks/>
          </p:cNvCxnSpPr>
          <p:nvPr/>
        </p:nvCxnSpPr>
        <p:spPr>
          <a:xfrm rot="10800000">
            <a:off x="9034458" y="3732607"/>
            <a:ext cx="512662" cy="0"/>
          </a:xfrm>
          <a:prstGeom prst="bentConnector3">
            <a:avLst>
              <a:gd name="adj1" fmla="val 50000"/>
            </a:avLst>
          </a:prstGeom>
          <a:ln w="15875">
            <a:solidFill>
              <a:schemeClr val="tx1"/>
            </a:solidFill>
            <a:tailEnd type="arrow" w="med" len="sm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41" name="Straight Arrow Connector 149">
            <a:extLst>
              <a:ext uri="{FF2B5EF4-FFF2-40B4-BE49-F238E27FC236}">
                <a16:creationId xmlns:a16="http://schemas.microsoft.com/office/drawing/2014/main" id="{0AA9038E-3BFE-4CA0-8555-42494E004086}"/>
              </a:ext>
            </a:extLst>
          </p:cNvPr>
          <p:cNvCxnSpPr>
            <a:cxnSpLocks/>
          </p:cNvCxnSpPr>
          <p:nvPr/>
        </p:nvCxnSpPr>
        <p:spPr>
          <a:xfrm>
            <a:off x="7577060" y="3477964"/>
            <a:ext cx="1019551" cy="0"/>
          </a:xfrm>
          <a:prstGeom prst="bentConnector3">
            <a:avLst>
              <a:gd name="adj1" fmla="val 50000"/>
            </a:avLst>
          </a:prstGeom>
          <a:ln w="15875">
            <a:solidFill>
              <a:schemeClr val="tx1"/>
            </a:solidFill>
            <a:tailEnd type="arrow" w="med" len="sm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42" name="Straight Arrow Connector 308">
            <a:extLst>
              <a:ext uri="{FF2B5EF4-FFF2-40B4-BE49-F238E27FC236}">
                <a16:creationId xmlns:a16="http://schemas.microsoft.com/office/drawing/2014/main" id="{BCD7CC3C-86D8-4A01-B59D-95E18F9ACEC2}"/>
              </a:ext>
            </a:extLst>
          </p:cNvPr>
          <p:cNvCxnSpPr>
            <a:cxnSpLocks/>
          </p:cNvCxnSpPr>
          <p:nvPr/>
        </p:nvCxnSpPr>
        <p:spPr>
          <a:xfrm rot="10800000">
            <a:off x="7577059" y="3722829"/>
            <a:ext cx="1019551" cy="0"/>
          </a:xfrm>
          <a:prstGeom prst="bentConnector3">
            <a:avLst>
              <a:gd name="adj1" fmla="val 50000"/>
            </a:avLst>
          </a:prstGeom>
          <a:ln w="15875">
            <a:solidFill>
              <a:schemeClr val="tx1"/>
            </a:solidFill>
            <a:tailEnd type="arrow" w="med" len="sm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46" name="TextBox 11">
            <a:extLst>
              <a:ext uri="{FF2B5EF4-FFF2-40B4-BE49-F238E27FC236}">
                <a16:creationId xmlns:a16="http://schemas.microsoft.com/office/drawing/2014/main" id="{EF5382A4-5304-469D-A90F-DAF0BB3C2D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49570" y="2500010"/>
            <a:ext cx="1349655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sz="900" dirty="0">
                <a:ln w="0"/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AWS Transit Gateway</a:t>
            </a:r>
          </a:p>
        </p:txBody>
      </p:sp>
      <p:sp>
        <p:nvSpPr>
          <p:cNvPr id="181" name="Oval 180">
            <a:extLst>
              <a:ext uri="{FF2B5EF4-FFF2-40B4-BE49-F238E27FC236}">
                <a16:creationId xmlns:a16="http://schemas.microsoft.com/office/drawing/2014/main" id="{0B41A2F5-0073-4CCF-8027-80A5B661D59C}"/>
              </a:ext>
            </a:extLst>
          </p:cNvPr>
          <p:cNvSpPr>
            <a:spLocks noChangeAspect="1"/>
          </p:cNvSpPr>
          <p:nvPr/>
        </p:nvSpPr>
        <p:spPr bwMode="auto">
          <a:xfrm>
            <a:off x="2523196" y="2878728"/>
            <a:ext cx="329184" cy="329184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182" name="Oval 181">
            <a:extLst>
              <a:ext uri="{FF2B5EF4-FFF2-40B4-BE49-F238E27FC236}">
                <a16:creationId xmlns:a16="http://schemas.microsoft.com/office/drawing/2014/main" id="{4EC7D9F9-F148-413F-B822-26D49540A652}"/>
              </a:ext>
            </a:extLst>
          </p:cNvPr>
          <p:cNvSpPr>
            <a:spLocks noChangeAspect="1"/>
          </p:cNvSpPr>
          <p:nvPr/>
        </p:nvSpPr>
        <p:spPr bwMode="auto">
          <a:xfrm>
            <a:off x="7192296" y="2981280"/>
            <a:ext cx="329184" cy="329184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183" name="Oval 182">
            <a:extLst>
              <a:ext uri="{FF2B5EF4-FFF2-40B4-BE49-F238E27FC236}">
                <a16:creationId xmlns:a16="http://schemas.microsoft.com/office/drawing/2014/main" id="{4FDF7FB4-A32B-4070-9F90-94A7C9751143}"/>
              </a:ext>
            </a:extLst>
          </p:cNvPr>
          <p:cNvSpPr>
            <a:spLocks noChangeAspect="1"/>
          </p:cNvSpPr>
          <p:nvPr/>
        </p:nvSpPr>
        <p:spPr bwMode="auto">
          <a:xfrm>
            <a:off x="9823600" y="2882595"/>
            <a:ext cx="329184" cy="329184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184" name="Oval 183">
            <a:extLst>
              <a:ext uri="{FF2B5EF4-FFF2-40B4-BE49-F238E27FC236}">
                <a16:creationId xmlns:a16="http://schemas.microsoft.com/office/drawing/2014/main" id="{B50E77FA-37A2-4B64-B40B-3ACE101A1366}"/>
              </a:ext>
            </a:extLst>
          </p:cNvPr>
          <p:cNvSpPr>
            <a:spLocks noChangeAspect="1"/>
          </p:cNvSpPr>
          <p:nvPr/>
        </p:nvSpPr>
        <p:spPr bwMode="auto">
          <a:xfrm>
            <a:off x="10268227" y="4102624"/>
            <a:ext cx="329184" cy="329184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sp>
        <p:nvSpPr>
          <p:cNvPr id="185" name="Oval 184">
            <a:extLst>
              <a:ext uri="{FF2B5EF4-FFF2-40B4-BE49-F238E27FC236}">
                <a16:creationId xmlns:a16="http://schemas.microsoft.com/office/drawing/2014/main" id="{67A30DA1-4F59-4036-BEBE-CF7E87EAB8F2}"/>
              </a:ext>
            </a:extLst>
          </p:cNvPr>
          <p:cNvSpPr>
            <a:spLocks noChangeAspect="1"/>
          </p:cNvSpPr>
          <p:nvPr/>
        </p:nvSpPr>
        <p:spPr bwMode="auto">
          <a:xfrm>
            <a:off x="8068579" y="3886282"/>
            <a:ext cx="329184" cy="329184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</a:p>
        </p:txBody>
      </p:sp>
      <p:sp>
        <p:nvSpPr>
          <p:cNvPr id="186" name="Oval 185">
            <a:extLst>
              <a:ext uri="{FF2B5EF4-FFF2-40B4-BE49-F238E27FC236}">
                <a16:creationId xmlns:a16="http://schemas.microsoft.com/office/drawing/2014/main" id="{C4BA7429-C470-4101-BC74-DE090A53FC2C}"/>
              </a:ext>
            </a:extLst>
          </p:cNvPr>
          <p:cNvSpPr>
            <a:spLocks noChangeAspect="1"/>
          </p:cNvSpPr>
          <p:nvPr/>
        </p:nvSpPr>
        <p:spPr bwMode="auto">
          <a:xfrm>
            <a:off x="2542462" y="4450022"/>
            <a:ext cx="329184" cy="329184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</a:p>
        </p:txBody>
      </p:sp>
      <p:sp>
        <p:nvSpPr>
          <p:cNvPr id="187" name="Oval 186">
            <a:extLst>
              <a:ext uri="{FF2B5EF4-FFF2-40B4-BE49-F238E27FC236}">
                <a16:creationId xmlns:a16="http://schemas.microsoft.com/office/drawing/2014/main" id="{68A6FDD1-CECF-4D4B-BC34-DE2D4570BF40}"/>
              </a:ext>
            </a:extLst>
          </p:cNvPr>
          <p:cNvSpPr>
            <a:spLocks noChangeAspect="1"/>
          </p:cNvSpPr>
          <p:nvPr/>
        </p:nvSpPr>
        <p:spPr bwMode="auto">
          <a:xfrm>
            <a:off x="2511303" y="5398472"/>
            <a:ext cx="329184" cy="329184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</a:p>
        </p:txBody>
      </p:sp>
      <p:cxnSp>
        <p:nvCxnSpPr>
          <p:cNvPr id="2" name="Straight Arrow Connector 308">
            <a:extLst>
              <a:ext uri="{FF2B5EF4-FFF2-40B4-BE49-F238E27FC236}">
                <a16:creationId xmlns:a16="http://schemas.microsoft.com/office/drawing/2014/main" id="{EE5EECB1-DC12-55BC-51B2-3307151CF3B4}"/>
              </a:ext>
            </a:extLst>
          </p:cNvPr>
          <p:cNvCxnSpPr>
            <a:cxnSpLocks/>
          </p:cNvCxnSpPr>
          <p:nvPr/>
        </p:nvCxnSpPr>
        <p:spPr>
          <a:xfrm flipH="1">
            <a:off x="6152245" y="3615488"/>
            <a:ext cx="1003026" cy="0"/>
          </a:xfrm>
          <a:prstGeom prst="straightConnector1">
            <a:avLst/>
          </a:prstGeom>
          <a:ln w="1587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7" name="Straight Arrow Connector 308">
            <a:extLst>
              <a:ext uri="{FF2B5EF4-FFF2-40B4-BE49-F238E27FC236}">
                <a16:creationId xmlns:a16="http://schemas.microsoft.com/office/drawing/2014/main" id="{03251C7A-A252-5EA1-0745-D5341DA111F1}"/>
              </a:ext>
            </a:extLst>
          </p:cNvPr>
          <p:cNvCxnSpPr>
            <a:cxnSpLocks/>
          </p:cNvCxnSpPr>
          <p:nvPr/>
        </p:nvCxnSpPr>
        <p:spPr>
          <a:xfrm flipH="1">
            <a:off x="8858274" y="1406482"/>
            <a:ext cx="536653" cy="0"/>
          </a:xfrm>
          <a:prstGeom prst="straightConnector1">
            <a:avLst/>
          </a:prstGeom>
          <a:ln w="1587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1" name="Straight Arrow Connector 308">
            <a:extLst>
              <a:ext uri="{FF2B5EF4-FFF2-40B4-BE49-F238E27FC236}">
                <a16:creationId xmlns:a16="http://schemas.microsoft.com/office/drawing/2014/main" id="{CFD56457-830B-8482-8378-D85EEAED05E4}"/>
              </a:ext>
            </a:extLst>
          </p:cNvPr>
          <p:cNvCxnSpPr>
            <a:cxnSpLocks/>
          </p:cNvCxnSpPr>
          <p:nvPr/>
        </p:nvCxnSpPr>
        <p:spPr>
          <a:xfrm flipH="1">
            <a:off x="7558332" y="3615488"/>
            <a:ext cx="1038278" cy="0"/>
          </a:xfrm>
          <a:prstGeom prst="straightConnector1">
            <a:avLst/>
          </a:prstGeom>
          <a:ln w="15875">
            <a:prstDash val="dashDot"/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7" name="Straight Arrow Connector 308">
            <a:extLst>
              <a:ext uri="{FF2B5EF4-FFF2-40B4-BE49-F238E27FC236}">
                <a16:creationId xmlns:a16="http://schemas.microsoft.com/office/drawing/2014/main" id="{33B848CB-8D2C-7EFD-6C52-F6F184CBBF8C}"/>
              </a:ext>
            </a:extLst>
          </p:cNvPr>
          <p:cNvCxnSpPr>
            <a:cxnSpLocks/>
          </p:cNvCxnSpPr>
          <p:nvPr/>
        </p:nvCxnSpPr>
        <p:spPr>
          <a:xfrm flipH="1">
            <a:off x="8841980" y="1816552"/>
            <a:ext cx="559832" cy="0"/>
          </a:xfrm>
          <a:prstGeom prst="straightConnector1">
            <a:avLst/>
          </a:prstGeom>
          <a:ln w="15875">
            <a:prstDash val="dashDot"/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2" name="TextBox 6">
            <a:extLst>
              <a:ext uri="{FF2B5EF4-FFF2-40B4-BE49-F238E27FC236}">
                <a16:creationId xmlns:a16="http://schemas.microsoft.com/office/drawing/2014/main" id="{0E9FF69F-A7A2-3CD5-E4B3-3DE5454F0A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10138" y="1682359"/>
            <a:ext cx="1108807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transit VIF</a:t>
            </a:r>
          </a:p>
        </p:txBody>
      </p:sp>
      <p:sp>
        <p:nvSpPr>
          <p:cNvPr id="33" name="TextBox 6">
            <a:extLst>
              <a:ext uri="{FF2B5EF4-FFF2-40B4-BE49-F238E27FC236}">
                <a16:creationId xmlns:a16="http://schemas.microsoft.com/office/drawing/2014/main" id="{8C3324C7-F157-A3B4-B382-52754DD17D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53565" y="3015054"/>
            <a:ext cx="87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connect attachment A  </a:t>
            </a:r>
          </a:p>
        </p:txBody>
      </p:sp>
      <p:sp>
        <p:nvSpPr>
          <p:cNvPr id="34" name="TextBox 6">
            <a:extLst>
              <a:ext uri="{FF2B5EF4-FFF2-40B4-BE49-F238E27FC236}">
                <a16:creationId xmlns:a16="http://schemas.microsoft.com/office/drawing/2014/main" id="{6872CAC8-8777-8403-F03C-8720A0905E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53565" y="3822274"/>
            <a:ext cx="87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connect attachment B  </a:t>
            </a:r>
          </a:p>
        </p:txBody>
      </p:sp>
      <p:cxnSp>
        <p:nvCxnSpPr>
          <p:cNvPr id="36" name="Straight Arrow Connector 308">
            <a:extLst>
              <a:ext uri="{FF2B5EF4-FFF2-40B4-BE49-F238E27FC236}">
                <a16:creationId xmlns:a16="http://schemas.microsoft.com/office/drawing/2014/main" id="{1DDAE8BD-A620-1B04-48D2-BDCAAD30F293}"/>
              </a:ext>
            </a:extLst>
          </p:cNvPr>
          <p:cNvCxnSpPr>
            <a:cxnSpLocks/>
          </p:cNvCxnSpPr>
          <p:nvPr/>
        </p:nvCxnSpPr>
        <p:spPr>
          <a:xfrm flipH="1">
            <a:off x="9053811" y="3613213"/>
            <a:ext cx="512247" cy="0"/>
          </a:xfrm>
          <a:prstGeom prst="straightConnector1">
            <a:avLst/>
          </a:prstGeom>
          <a:ln>
            <a:prstDash val="dashDot"/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3837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raphic 102">
            <a:extLst>
              <a:ext uri="{FF2B5EF4-FFF2-40B4-BE49-F238E27FC236}">
                <a16:creationId xmlns:a16="http://schemas.microsoft.com/office/drawing/2014/main" id="{1DD42CEA-08C0-B743-AC84-1AA6A123B8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9392" y="6406198"/>
            <a:ext cx="585391" cy="348070"/>
          </a:xfrm>
          <a:prstGeom prst="rect">
            <a:avLst/>
          </a:prstGeom>
        </p:spPr>
      </p:pic>
      <p:sp>
        <p:nvSpPr>
          <p:cNvPr id="104" name="AWS copyright text">
            <a:extLst>
              <a:ext uri="{FF2B5EF4-FFF2-40B4-BE49-F238E27FC236}">
                <a16:creationId xmlns:a16="http://schemas.microsoft.com/office/drawing/2014/main" id="{E926D9DC-0FDF-1C44-85C5-53E31AA8B8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6619133"/>
            <a:ext cx="4036484" cy="14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933" b="0" i="0" dirty="0">
                <a:solidFill>
                  <a:srgbClr val="7F7F7F"/>
                </a:solidFill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© 2023, Amazon Web Services, Inc. or its affiliates. All rights reserved.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4C66A8E-F283-4763-B096-ACFA9F5EC61A}"/>
              </a:ext>
            </a:extLst>
          </p:cNvPr>
          <p:cNvSpPr txBox="1"/>
          <p:nvPr/>
        </p:nvSpPr>
        <p:spPr>
          <a:xfrm>
            <a:off x="0" y="0"/>
            <a:ext cx="118058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Use AWS Site-to-Site VPN Attachments (Public VIFs) and AWS Direct Connect to Extend </a:t>
            </a:r>
            <a:r>
              <a:rPr lang="en-US" b="1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your On-Premises </a:t>
            </a:r>
            <a:r>
              <a:rPr lang="en-US" b="1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VRFs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B8F7425-C01F-4322-A5E8-4271654E0F7E}"/>
              </a:ext>
            </a:extLst>
          </p:cNvPr>
          <p:cNvSpPr txBox="1"/>
          <p:nvPr/>
        </p:nvSpPr>
        <p:spPr>
          <a:xfrm>
            <a:off x="0" y="551849"/>
            <a:ext cx="48628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For the architecture description, refer to the </a:t>
            </a:r>
            <a:r>
              <a:rPr lang="en-US" sz="14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  <a:hlinkClick r:id="rId5"/>
              </a:rPr>
              <a:t>full diagram</a:t>
            </a:r>
            <a:r>
              <a:rPr lang="en-US" sz="14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. </a:t>
            </a:r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803BBA90-0677-4B6B-A8CA-0668CDD1597C}"/>
              </a:ext>
            </a:extLst>
          </p:cNvPr>
          <p:cNvSpPr>
            <a:spLocks noChangeAspect="1"/>
          </p:cNvSpPr>
          <p:nvPr/>
        </p:nvSpPr>
        <p:spPr bwMode="auto">
          <a:xfrm>
            <a:off x="2830986" y="2049261"/>
            <a:ext cx="329184" cy="329184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B3E1AAE-99C5-4E77-86AB-6510019F7654}"/>
              </a:ext>
            </a:extLst>
          </p:cNvPr>
          <p:cNvSpPr/>
          <p:nvPr/>
        </p:nvSpPr>
        <p:spPr>
          <a:xfrm>
            <a:off x="9971098" y="2396715"/>
            <a:ext cx="1834721" cy="2810352"/>
          </a:xfrm>
          <a:prstGeom prst="rect">
            <a:avLst/>
          </a:prstGeom>
          <a:noFill/>
          <a:ln w="15875">
            <a:solidFill>
              <a:srgbClr val="7D899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900" dirty="0">
              <a:solidFill>
                <a:schemeClr val="tx1"/>
              </a:solidFill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C095C78-FE51-4208-AB36-E907195AC38A}"/>
              </a:ext>
            </a:extLst>
          </p:cNvPr>
          <p:cNvSpPr/>
          <p:nvPr/>
        </p:nvSpPr>
        <p:spPr>
          <a:xfrm>
            <a:off x="1370582" y="2721484"/>
            <a:ext cx="1838060" cy="841020"/>
          </a:xfrm>
          <a:prstGeom prst="rect">
            <a:avLst/>
          </a:prstGeom>
          <a:noFill/>
          <a:ln w="15875">
            <a:solidFill>
              <a:srgbClr val="00A4A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38328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800" dirty="0">
              <a:solidFill>
                <a:schemeClr val="accent3"/>
              </a:solidFill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DF56609-48BE-4E67-89AB-5943F0FE5EDB}"/>
              </a:ext>
            </a:extLst>
          </p:cNvPr>
          <p:cNvSpPr/>
          <p:nvPr/>
        </p:nvSpPr>
        <p:spPr>
          <a:xfrm>
            <a:off x="1365053" y="1894529"/>
            <a:ext cx="1843589" cy="770220"/>
          </a:xfrm>
          <a:prstGeom prst="rect">
            <a:avLst/>
          </a:prstGeom>
          <a:noFill/>
          <a:ln w="15875">
            <a:solidFill>
              <a:srgbClr val="00A4A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38328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750" dirty="0">
              <a:solidFill>
                <a:schemeClr val="accent3"/>
              </a:solidFill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42B9864-F246-4E28-B851-EB636B28647C}"/>
              </a:ext>
            </a:extLst>
          </p:cNvPr>
          <p:cNvSpPr/>
          <p:nvPr/>
        </p:nvSpPr>
        <p:spPr>
          <a:xfrm>
            <a:off x="1090733" y="937807"/>
            <a:ext cx="6803520" cy="5041508"/>
          </a:xfrm>
          <a:prstGeom prst="rect">
            <a:avLst/>
          </a:prstGeom>
          <a:noFill/>
          <a:ln w="12700">
            <a:solidFill>
              <a:srgbClr val="141B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0" tIns="9144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000" dirty="0">
              <a:solidFill>
                <a:schemeClr val="tx1"/>
              </a:solidFill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08DB8AB-ABC4-4E51-B641-98064B2A9CC1}"/>
              </a:ext>
            </a:extLst>
          </p:cNvPr>
          <p:cNvSpPr/>
          <p:nvPr/>
        </p:nvSpPr>
        <p:spPr>
          <a:xfrm>
            <a:off x="4050103" y="2302260"/>
            <a:ext cx="2150991" cy="2520487"/>
          </a:xfrm>
          <a:prstGeom prst="rect">
            <a:avLst/>
          </a:prstGeom>
          <a:noFill/>
          <a:ln w="15875">
            <a:solidFill>
              <a:srgbClr val="8C4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0" tIns="9144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900" dirty="0">
              <a:ln w="0"/>
              <a:solidFill>
                <a:srgbClr val="7030A0"/>
              </a:solidFill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3" name="Table 4">
            <a:extLst>
              <a:ext uri="{FF2B5EF4-FFF2-40B4-BE49-F238E27FC236}">
                <a16:creationId xmlns:a16="http://schemas.microsoft.com/office/drawing/2014/main" id="{C3D00F6A-421D-4A06-BCE9-5A7D117D89E3}"/>
              </a:ext>
            </a:extLst>
          </p:cNvPr>
          <p:cNvGraphicFramePr>
            <a:graphicFrameLocks noGrp="1"/>
          </p:cNvGraphicFramePr>
          <p:nvPr/>
        </p:nvGraphicFramePr>
        <p:xfrm>
          <a:off x="4080533" y="2818158"/>
          <a:ext cx="2082857" cy="8686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041705">
                  <a:extLst>
                    <a:ext uri="{9D8B030D-6E8A-4147-A177-3AD203B41FA5}">
                      <a16:colId xmlns:a16="http://schemas.microsoft.com/office/drawing/2014/main" val="2921333590"/>
                    </a:ext>
                  </a:extLst>
                </a:gridCol>
                <a:gridCol w="1041152">
                  <a:extLst>
                    <a:ext uri="{9D8B030D-6E8A-4147-A177-3AD203B41FA5}">
                      <a16:colId xmlns:a16="http://schemas.microsoft.com/office/drawing/2014/main" val="946096682"/>
                    </a:ext>
                  </a:extLst>
                </a:gridCol>
              </a:tblGrid>
              <a:tr h="145688">
                <a:tc gridSpan="2"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S</a:t>
                      </a:r>
                      <a:r>
                        <a:rPr lang="en-ES" sz="9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egment A </a:t>
                      </a:r>
                      <a:r>
                        <a:rPr lang="en-US" sz="9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r</a:t>
                      </a:r>
                      <a:r>
                        <a:rPr lang="en-ES" sz="9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oute </a:t>
                      </a:r>
                      <a:r>
                        <a:rPr lang="en-US" sz="9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t</a:t>
                      </a:r>
                      <a:r>
                        <a:rPr lang="en-ES" sz="9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able</a:t>
                      </a:r>
                    </a:p>
                  </a:txBody>
                  <a:tcPr>
                    <a:solidFill>
                      <a:srgbClr val="7030A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3389939"/>
                  </a:ext>
                </a:extLst>
              </a:tr>
              <a:tr h="166235">
                <a:tc>
                  <a:txBody>
                    <a:bodyPr/>
                    <a:lstStyle/>
                    <a:p>
                      <a:pPr algn="ctr"/>
                      <a:r>
                        <a:rPr lang="en-ES" sz="800" i="1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CIDR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ES" sz="800" i="1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Attachment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3361981"/>
                  </a:ext>
                </a:extLst>
              </a:tr>
              <a:tr h="166235">
                <a:tc>
                  <a:txBody>
                    <a:bodyPr/>
                    <a:lstStyle/>
                    <a:p>
                      <a:r>
                        <a:rPr lang="en-ES" sz="8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192.168.0.0/24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8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Site-to-Site VPN A</a:t>
                      </a:r>
                      <a:endParaRPr lang="en-ES" sz="800" dirty="0">
                        <a:latin typeface="Amazon Ember" panose="020B0603020204020204" pitchFamily="34" charset="0"/>
                        <a:ea typeface="Amazon Ember" panose="020B0603020204020204" pitchFamily="34" charset="0"/>
                        <a:cs typeface="Amazon Ember" panose="020B0603020204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8570497"/>
                  </a:ext>
                </a:extLst>
              </a:tr>
              <a:tr h="166235">
                <a:tc>
                  <a:txBody>
                    <a:bodyPr/>
                    <a:lstStyle/>
                    <a:p>
                      <a:r>
                        <a:rPr lang="en-ES" sz="8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10.0.0.0/16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S</a:t>
                      </a:r>
                      <a:r>
                        <a:rPr lang="en-ES" sz="8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poke VPC 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1392271"/>
                  </a:ext>
                </a:extLst>
              </a:tr>
            </a:tbl>
          </a:graphicData>
        </a:graphic>
      </p:graphicFrame>
      <p:sp>
        <p:nvSpPr>
          <p:cNvPr id="14" name="Rectangle 13">
            <a:extLst>
              <a:ext uri="{FF2B5EF4-FFF2-40B4-BE49-F238E27FC236}">
                <a16:creationId xmlns:a16="http://schemas.microsoft.com/office/drawing/2014/main" id="{2BD7B055-32B0-4091-9FAC-6ECCA7C0A84D}"/>
              </a:ext>
            </a:extLst>
          </p:cNvPr>
          <p:cNvSpPr/>
          <p:nvPr/>
        </p:nvSpPr>
        <p:spPr>
          <a:xfrm>
            <a:off x="1253449" y="1655882"/>
            <a:ext cx="2074406" cy="1961234"/>
          </a:xfrm>
          <a:prstGeom prst="rect">
            <a:avLst/>
          </a:prstGeom>
          <a:noFill/>
          <a:ln w="15875">
            <a:solidFill>
              <a:srgbClr val="00A4A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9144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900" dirty="0">
              <a:solidFill>
                <a:schemeClr val="accent3"/>
              </a:solidFill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EE9372E-7222-4F65-8847-ABFC43FC6DBC}"/>
              </a:ext>
            </a:extLst>
          </p:cNvPr>
          <p:cNvSpPr/>
          <p:nvPr/>
        </p:nvSpPr>
        <p:spPr>
          <a:xfrm>
            <a:off x="1191017" y="1290308"/>
            <a:ext cx="2235897" cy="2405483"/>
          </a:xfrm>
          <a:prstGeom prst="rect">
            <a:avLst/>
          </a:prstGeom>
          <a:noFill/>
          <a:ln w="15875">
            <a:solidFill>
              <a:srgbClr val="8C4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endParaRPr lang="en-US" sz="900" dirty="0">
              <a:ln w="0"/>
              <a:solidFill>
                <a:srgbClr val="693BC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6">
            <a:extLst>
              <a:ext uri="{FF2B5EF4-FFF2-40B4-BE49-F238E27FC236}">
                <a16:creationId xmlns:a16="http://schemas.microsoft.com/office/drawing/2014/main" id="{8A3DD4CB-E985-4A66-90E1-E2C97A19BF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7050" y="3335924"/>
            <a:ext cx="798528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TGW ENI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2AB1B1B-21B3-4053-A02D-A1439EEB6136}"/>
              </a:ext>
            </a:extLst>
          </p:cNvPr>
          <p:cNvSpPr/>
          <p:nvPr/>
        </p:nvSpPr>
        <p:spPr>
          <a:xfrm>
            <a:off x="1365053" y="5063257"/>
            <a:ext cx="1843588" cy="722570"/>
          </a:xfrm>
          <a:prstGeom prst="rect">
            <a:avLst/>
          </a:prstGeom>
          <a:noFill/>
          <a:ln w="12700">
            <a:solidFill>
              <a:srgbClr val="00A4A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38328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750" dirty="0">
              <a:solidFill>
                <a:schemeClr val="accent3"/>
              </a:solidFill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4EA9181-7AC6-4E7D-9941-B792346BBE12}"/>
              </a:ext>
            </a:extLst>
          </p:cNvPr>
          <p:cNvSpPr/>
          <p:nvPr/>
        </p:nvSpPr>
        <p:spPr>
          <a:xfrm>
            <a:off x="1253449" y="4126375"/>
            <a:ext cx="2074406" cy="1705012"/>
          </a:xfrm>
          <a:prstGeom prst="rect">
            <a:avLst/>
          </a:prstGeom>
          <a:noFill/>
          <a:ln w="15875">
            <a:solidFill>
              <a:srgbClr val="00A4A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9144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900" dirty="0">
              <a:solidFill>
                <a:schemeClr val="accent3"/>
              </a:solidFill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2EA6E6F-7ED5-4E0D-855D-608A488D3AC7}"/>
              </a:ext>
            </a:extLst>
          </p:cNvPr>
          <p:cNvSpPr/>
          <p:nvPr/>
        </p:nvSpPr>
        <p:spPr>
          <a:xfrm>
            <a:off x="1200461" y="3754445"/>
            <a:ext cx="2235897" cy="2155617"/>
          </a:xfrm>
          <a:prstGeom prst="rect">
            <a:avLst/>
          </a:prstGeom>
          <a:noFill/>
          <a:ln w="15875">
            <a:solidFill>
              <a:srgbClr val="8C4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endParaRPr lang="en-US" sz="900" dirty="0">
              <a:ln w="0"/>
              <a:solidFill>
                <a:srgbClr val="693BC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6">
            <a:extLst>
              <a:ext uri="{FF2B5EF4-FFF2-40B4-BE49-F238E27FC236}">
                <a16:creationId xmlns:a16="http://schemas.microsoft.com/office/drawing/2014/main" id="{5C08488E-810E-489D-BD35-9C4544203D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32868" y="5543896"/>
            <a:ext cx="1386238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 EC2 instance</a:t>
            </a:r>
          </a:p>
        </p:txBody>
      </p:sp>
      <p:graphicFrame>
        <p:nvGraphicFramePr>
          <p:cNvPr id="27" name="Table 4">
            <a:extLst>
              <a:ext uri="{FF2B5EF4-FFF2-40B4-BE49-F238E27FC236}">
                <a16:creationId xmlns:a16="http://schemas.microsoft.com/office/drawing/2014/main" id="{E2D34DD6-901F-4A1D-8680-E2B7A433D1F8}"/>
              </a:ext>
            </a:extLst>
          </p:cNvPr>
          <p:cNvGraphicFramePr>
            <a:graphicFrameLocks noGrp="1"/>
          </p:cNvGraphicFramePr>
          <p:nvPr/>
        </p:nvGraphicFramePr>
        <p:xfrm>
          <a:off x="3504956" y="1321851"/>
          <a:ext cx="1626120" cy="868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971157">
                  <a:extLst>
                    <a:ext uri="{9D8B030D-6E8A-4147-A177-3AD203B41FA5}">
                      <a16:colId xmlns:a16="http://schemas.microsoft.com/office/drawing/2014/main" val="2921333590"/>
                    </a:ext>
                  </a:extLst>
                </a:gridCol>
                <a:gridCol w="654963">
                  <a:extLst>
                    <a:ext uri="{9D8B030D-6E8A-4147-A177-3AD203B41FA5}">
                      <a16:colId xmlns:a16="http://schemas.microsoft.com/office/drawing/2014/main" val="946096682"/>
                    </a:ext>
                  </a:extLst>
                </a:gridCol>
              </a:tblGrid>
              <a:tr h="166235">
                <a:tc gridSpan="2"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S</a:t>
                      </a:r>
                      <a:r>
                        <a:rPr lang="en-ES" sz="90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poke </a:t>
                      </a:r>
                      <a:r>
                        <a:rPr lang="en-ES" sz="9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VPC </a:t>
                      </a:r>
                      <a:r>
                        <a:rPr lang="en-ES" sz="90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A </a:t>
                      </a:r>
                      <a:r>
                        <a:rPr lang="en-US" sz="9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r</a:t>
                      </a:r>
                      <a:r>
                        <a:rPr lang="en-ES" sz="90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oute </a:t>
                      </a:r>
                      <a:r>
                        <a:rPr lang="en-US" sz="9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t</a:t>
                      </a:r>
                      <a:r>
                        <a:rPr lang="en-ES" sz="90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able</a:t>
                      </a:r>
                      <a:endParaRPr lang="en-ES" sz="900" dirty="0">
                        <a:latin typeface="Amazon Ember" panose="020B0603020204020204" pitchFamily="34" charset="0"/>
                        <a:ea typeface="Amazon Ember" panose="020B0603020204020204" pitchFamily="34" charset="0"/>
                        <a:cs typeface="Amazon Ember" panose="020B0603020204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3389939"/>
                  </a:ext>
                </a:extLst>
              </a:tr>
              <a:tr h="166235">
                <a:tc>
                  <a:txBody>
                    <a:bodyPr/>
                    <a:lstStyle/>
                    <a:p>
                      <a:pPr algn="ctr"/>
                      <a:r>
                        <a:rPr lang="en-ES" sz="800" i="1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Destination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ES" sz="800" i="1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Target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336198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ES" sz="8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10.0.0.0/16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8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local</a:t>
                      </a:r>
                      <a:endParaRPr lang="en-ES" sz="800" dirty="0">
                        <a:latin typeface="Amazon Ember" panose="020B0603020204020204" pitchFamily="34" charset="0"/>
                        <a:ea typeface="Amazon Ember" panose="020B0603020204020204" pitchFamily="34" charset="0"/>
                        <a:cs typeface="Amazon Ember" panose="020B0603020204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8570497"/>
                  </a:ext>
                </a:extLst>
              </a:tr>
              <a:tr h="166235">
                <a:tc>
                  <a:txBody>
                    <a:bodyPr/>
                    <a:lstStyle/>
                    <a:p>
                      <a:r>
                        <a:rPr lang="en-ES" sz="8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0.0.0.0/0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t</a:t>
                      </a:r>
                      <a:r>
                        <a:rPr lang="en-ES" sz="8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gw-id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288998"/>
                  </a:ext>
                </a:extLst>
              </a:tr>
            </a:tbl>
          </a:graphicData>
        </a:graphic>
      </p:graphicFrame>
      <p:graphicFrame>
        <p:nvGraphicFramePr>
          <p:cNvPr id="28" name="Table 4">
            <a:extLst>
              <a:ext uri="{FF2B5EF4-FFF2-40B4-BE49-F238E27FC236}">
                <a16:creationId xmlns:a16="http://schemas.microsoft.com/office/drawing/2014/main" id="{C1BB4D15-56AE-4A18-A234-229954D850F6}"/>
              </a:ext>
            </a:extLst>
          </p:cNvPr>
          <p:cNvGraphicFramePr>
            <a:graphicFrameLocks noGrp="1"/>
          </p:cNvGraphicFramePr>
          <p:nvPr/>
        </p:nvGraphicFramePr>
        <p:xfrm>
          <a:off x="3524678" y="4984830"/>
          <a:ext cx="1624144" cy="868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969976">
                  <a:extLst>
                    <a:ext uri="{9D8B030D-6E8A-4147-A177-3AD203B41FA5}">
                      <a16:colId xmlns:a16="http://schemas.microsoft.com/office/drawing/2014/main" val="2921333590"/>
                    </a:ext>
                  </a:extLst>
                </a:gridCol>
                <a:gridCol w="654168">
                  <a:extLst>
                    <a:ext uri="{9D8B030D-6E8A-4147-A177-3AD203B41FA5}">
                      <a16:colId xmlns:a16="http://schemas.microsoft.com/office/drawing/2014/main" val="946096682"/>
                    </a:ext>
                  </a:extLst>
                </a:gridCol>
              </a:tblGrid>
              <a:tr h="166235">
                <a:tc gridSpan="2"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S</a:t>
                      </a:r>
                      <a:r>
                        <a:rPr lang="en-ES" sz="9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poke VPC B </a:t>
                      </a:r>
                      <a:r>
                        <a:rPr lang="en-US" sz="9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r</a:t>
                      </a:r>
                      <a:r>
                        <a:rPr lang="en-ES" sz="9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oute </a:t>
                      </a:r>
                      <a:r>
                        <a:rPr lang="en-US" sz="9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t</a:t>
                      </a:r>
                      <a:r>
                        <a:rPr lang="en-ES" sz="9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able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3389939"/>
                  </a:ext>
                </a:extLst>
              </a:tr>
              <a:tr h="166235">
                <a:tc>
                  <a:txBody>
                    <a:bodyPr/>
                    <a:lstStyle/>
                    <a:p>
                      <a:pPr algn="ctr"/>
                      <a:r>
                        <a:rPr lang="en-ES" sz="800" i="1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Destination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ES" sz="800" i="1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Target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336198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ES" sz="8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10.1.0.0/16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8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local</a:t>
                      </a:r>
                      <a:endParaRPr lang="en-ES" sz="800" dirty="0">
                        <a:latin typeface="Amazon Ember" panose="020B0603020204020204" pitchFamily="34" charset="0"/>
                        <a:ea typeface="Amazon Ember" panose="020B0603020204020204" pitchFamily="34" charset="0"/>
                        <a:cs typeface="Amazon Ember" panose="020B0603020204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8570497"/>
                  </a:ext>
                </a:extLst>
              </a:tr>
              <a:tr h="166235">
                <a:tc>
                  <a:txBody>
                    <a:bodyPr/>
                    <a:lstStyle/>
                    <a:p>
                      <a:r>
                        <a:rPr lang="en-ES" sz="8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0.0.0.0/0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t</a:t>
                      </a:r>
                      <a:r>
                        <a:rPr lang="en-ES" sz="8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gw-id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288998"/>
                  </a:ext>
                </a:extLst>
              </a:tr>
            </a:tbl>
          </a:graphicData>
        </a:graphic>
      </p:graphicFrame>
      <p:sp>
        <p:nvSpPr>
          <p:cNvPr id="29" name="Rectangle 28">
            <a:extLst>
              <a:ext uri="{FF2B5EF4-FFF2-40B4-BE49-F238E27FC236}">
                <a16:creationId xmlns:a16="http://schemas.microsoft.com/office/drawing/2014/main" id="{3E9C3DA8-0D16-4999-B587-0A0AA3BD8244}"/>
              </a:ext>
            </a:extLst>
          </p:cNvPr>
          <p:cNvSpPr/>
          <p:nvPr/>
        </p:nvSpPr>
        <p:spPr>
          <a:xfrm>
            <a:off x="1365052" y="4322900"/>
            <a:ext cx="1843589" cy="679299"/>
          </a:xfrm>
          <a:prstGeom prst="rect">
            <a:avLst/>
          </a:prstGeom>
          <a:noFill/>
          <a:ln w="12700">
            <a:solidFill>
              <a:srgbClr val="00A4A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38328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800" dirty="0">
              <a:solidFill>
                <a:schemeClr val="accent3"/>
              </a:solidFill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6">
            <a:extLst>
              <a:ext uri="{FF2B5EF4-FFF2-40B4-BE49-F238E27FC236}">
                <a16:creationId xmlns:a16="http://schemas.microsoft.com/office/drawing/2014/main" id="{D51F786A-7D89-4595-80E5-7739B9D7EC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51328" y="3219413"/>
            <a:ext cx="97064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VPC</a:t>
            </a:r>
          </a:p>
          <a:p>
            <a:pPr algn="ctr" eaLnBrk="1" hangingPunct="1"/>
            <a:r>
              <a:rPr lang="en-US" alt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association</a:t>
            </a:r>
          </a:p>
        </p:txBody>
      </p:sp>
      <p:sp>
        <p:nvSpPr>
          <p:cNvPr id="37" name="TextBox 6">
            <a:extLst>
              <a:ext uri="{FF2B5EF4-FFF2-40B4-BE49-F238E27FC236}">
                <a16:creationId xmlns:a16="http://schemas.microsoft.com/office/drawing/2014/main" id="{3081DB22-A06A-4FAE-8424-4056F0AF9C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54305" y="4363459"/>
            <a:ext cx="97064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VPC</a:t>
            </a:r>
          </a:p>
          <a:p>
            <a:pPr algn="ctr" eaLnBrk="1" hangingPunct="1"/>
            <a:r>
              <a:rPr lang="en-US" alt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association</a:t>
            </a:r>
          </a:p>
        </p:txBody>
      </p:sp>
      <p:sp>
        <p:nvSpPr>
          <p:cNvPr id="38" name="TextBox 6">
            <a:extLst>
              <a:ext uri="{FF2B5EF4-FFF2-40B4-BE49-F238E27FC236}">
                <a16:creationId xmlns:a16="http://schemas.microsoft.com/office/drawing/2014/main" id="{DED580BF-E763-4091-A715-0E54201A2A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67479" y="4746891"/>
            <a:ext cx="73203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corporate </a:t>
            </a:r>
          </a:p>
          <a:p>
            <a:pPr algn="ctr" eaLnBrk="1" hangingPunct="1"/>
            <a:r>
              <a:rPr lang="en-US" alt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server</a:t>
            </a:r>
          </a:p>
        </p:txBody>
      </p:sp>
      <p:pic>
        <p:nvPicPr>
          <p:cNvPr id="41" name="Graphic 21">
            <a:extLst>
              <a:ext uri="{FF2B5EF4-FFF2-40B4-BE49-F238E27FC236}">
                <a16:creationId xmlns:a16="http://schemas.microsoft.com/office/drawing/2014/main" id="{7CC231C1-0001-45D1-A4EA-F100577970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1325" y="2911250"/>
            <a:ext cx="527852" cy="527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" name="Oval 43">
            <a:extLst>
              <a:ext uri="{FF2B5EF4-FFF2-40B4-BE49-F238E27FC236}">
                <a16:creationId xmlns:a16="http://schemas.microsoft.com/office/drawing/2014/main" id="{D4BE9D1F-9556-4FE6-8700-8C20B76FDFC2}"/>
              </a:ext>
            </a:extLst>
          </p:cNvPr>
          <p:cNvSpPr/>
          <p:nvPr/>
        </p:nvSpPr>
        <p:spPr>
          <a:xfrm>
            <a:off x="5447711" y="4069791"/>
            <a:ext cx="69237" cy="6629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02F6C7C8-3369-4145-9FC7-23D0FB4F73F7}"/>
              </a:ext>
            </a:extLst>
          </p:cNvPr>
          <p:cNvCxnSpPr>
            <a:cxnSpLocks/>
            <a:stCxn id="100" idx="2"/>
            <a:endCxn id="112" idx="0"/>
          </p:cNvCxnSpPr>
          <p:nvPr/>
        </p:nvCxnSpPr>
        <p:spPr>
          <a:xfrm>
            <a:off x="2547616" y="2664748"/>
            <a:ext cx="2793" cy="394587"/>
          </a:xfrm>
          <a:prstGeom prst="straightConnector1">
            <a:avLst/>
          </a:prstGeom>
          <a:ln w="15875">
            <a:solidFill>
              <a:schemeClr val="tx1"/>
            </a:solidFill>
            <a:tailEnd type="arrow" w="med" len="sm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CA170F29-164A-4527-A8A4-485063EEF81D}"/>
              </a:ext>
            </a:extLst>
          </p:cNvPr>
          <p:cNvCxnSpPr>
            <a:cxnSpLocks/>
            <a:stCxn id="112" idx="3"/>
            <a:endCxn id="13" idx="1"/>
          </p:cNvCxnSpPr>
          <p:nvPr/>
        </p:nvCxnSpPr>
        <p:spPr>
          <a:xfrm>
            <a:off x="2705857" y="3214783"/>
            <a:ext cx="1374676" cy="0"/>
          </a:xfrm>
          <a:prstGeom prst="straightConnector1">
            <a:avLst/>
          </a:prstGeom>
          <a:ln w="15875">
            <a:solidFill>
              <a:schemeClr val="tx1"/>
            </a:solidFill>
            <a:tailEnd type="arrow" w="med" len="sm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9" name="Straight Arrow Connector 308">
            <a:extLst>
              <a:ext uri="{FF2B5EF4-FFF2-40B4-BE49-F238E27FC236}">
                <a16:creationId xmlns:a16="http://schemas.microsoft.com/office/drawing/2014/main" id="{00B73D05-5C2A-4EF4-8DC3-43E8F4BD0DEA}"/>
              </a:ext>
            </a:extLst>
          </p:cNvPr>
          <p:cNvCxnSpPr>
            <a:cxnSpLocks/>
            <a:stCxn id="59" idx="1"/>
            <a:endCxn id="113" idx="3"/>
          </p:cNvCxnSpPr>
          <p:nvPr/>
        </p:nvCxnSpPr>
        <p:spPr>
          <a:xfrm rot="10800000" flipV="1">
            <a:off x="2699476" y="4350868"/>
            <a:ext cx="1382107" cy="268686"/>
          </a:xfrm>
          <a:prstGeom prst="bentConnector3">
            <a:avLst>
              <a:gd name="adj1" fmla="val 50000"/>
            </a:avLst>
          </a:prstGeom>
          <a:ln w="15875">
            <a:solidFill>
              <a:schemeClr val="tx1"/>
            </a:solidFill>
            <a:tailEnd type="arrow" w="med" len="sm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50" name="Straight Arrow Connector 308">
            <a:extLst>
              <a:ext uri="{FF2B5EF4-FFF2-40B4-BE49-F238E27FC236}">
                <a16:creationId xmlns:a16="http://schemas.microsoft.com/office/drawing/2014/main" id="{FEA1AA0C-803E-461B-97AB-0C2000B7E09B}"/>
              </a:ext>
            </a:extLst>
          </p:cNvPr>
          <p:cNvCxnSpPr>
            <a:cxnSpLocks/>
            <a:stCxn id="101" idx="2"/>
            <a:endCxn id="182" idx="0"/>
          </p:cNvCxnSpPr>
          <p:nvPr/>
        </p:nvCxnSpPr>
        <p:spPr>
          <a:xfrm>
            <a:off x="2547616" y="4972005"/>
            <a:ext cx="0" cy="315377"/>
          </a:xfrm>
          <a:prstGeom prst="straightConnector1">
            <a:avLst/>
          </a:prstGeom>
          <a:ln w="15875">
            <a:solidFill>
              <a:schemeClr val="tx1"/>
            </a:solidFill>
            <a:tailEnd type="arrow" w="med" len="sm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55" name="Rectangle 54">
            <a:extLst>
              <a:ext uri="{FF2B5EF4-FFF2-40B4-BE49-F238E27FC236}">
                <a16:creationId xmlns:a16="http://schemas.microsoft.com/office/drawing/2014/main" id="{6C2131FC-068D-461C-8805-C3652544C8A6}"/>
              </a:ext>
            </a:extLst>
          </p:cNvPr>
          <p:cNvSpPr/>
          <p:nvPr/>
        </p:nvSpPr>
        <p:spPr>
          <a:xfrm>
            <a:off x="7721612" y="2154767"/>
            <a:ext cx="1550977" cy="2948104"/>
          </a:xfrm>
          <a:prstGeom prst="rect">
            <a:avLst/>
          </a:prstGeom>
          <a:solidFill>
            <a:schemeClr val="bg1"/>
          </a:solidFill>
          <a:ln w="15875">
            <a:solidFill>
              <a:srgbClr val="8C4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900" dirty="0">
              <a:solidFill>
                <a:srgbClr val="7030A0"/>
              </a:solidFill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pic>
        <p:nvPicPr>
          <p:cNvPr id="56" name="Graphic 21">
            <a:extLst>
              <a:ext uri="{FF2B5EF4-FFF2-40B4-BE49-F238E27FC236}">
                <a16:creationId xmlns:a16="http://schemas.microsoft.com/office/drawing/2014/main" id="{4816904B-1D7E-4556-9C7C-91978C24E1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57332" y="4248696"/>
            <a:ext cx="527852" cy="527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" name="TextBox 11">
            <a:extLst>
              <a:ext uri="{FF2B5EF4-FFF2-40B4-BE49-F238E27FC236}">
                <a16:creationId xmlns:a16="http://schemas.microsoft.com/office/drawing/2014/main" id="{DFDBCD92-7001-4370-A91F-26339F1341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2553" y="3752544"/>
            <a:ext cx="97694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Direct Connect router</a:t>
            </a:r>
          </a:p>
        </p:txBody>
      </p:sp>
      <p:sp>
        <p:nvSpPr>
          <p:cNvPr id="58" name="TextBox 6">
            <a:extLst>
              <a:ext uri="{FF2B5EF4-FFF2-40B4-BE49-F238E27FC236}">
                <a16:creationId xmlns:a16="http://schemas.microsoft.com/office/drawing/2014/main" id="{8B8F4F78-FF15-43F6-B5A7-7356D87D4C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67479" y="3418466"/>
            <a:ext cx="70755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corporate </a:t>
            </a:r>
          </a:p>
          <a:p>
            <a:pPr algn="ctr" eaLnBrk="1" hangingPunct="1"/>
            <a:r>
              <a:rPr lang="en-US" alt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server</a:t>
            </a:r>
          </a:p>
        </p:txBody>
      </p:sp>
      <p:graphicFrame>
        <p:nvGraphicFramePr>
          <p:cNvPr id="59" name="Table 4">
            <a:extLst>
              <a:ext uri="{FF2B5EF4-FFF2-40B4-BE49-F238E27FC236}">
                <a16:creationId xmlns:a16="http://schemas.microsoft.com/office/drawing/2014/main" id="{B0BDDD0C-3618-4D97-B379-59D083218C80}"/>
              </a:ext>
            </a:extLst>
          </p:cNvPr>
          <p:cNvGraphicFramePr>
            <a:graphicFrameLocks noGrp="1"/>
          </p:cNvGraphicFramePr>
          <p:nvPr/>
        </p:nvGraphicFramePr>
        <p:xfrm>
          <a:off x="4081582" y="3916528"/>
          <a:ext cx="2086519" cy="8686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043536">
                  <a:extLst>
                    <a:ext uri="{9D8B030D-6E8A-4147-A177-3AD203B41FA5}">
                      <a16:colId xmlns:a16="http://schemas.microsoft.com/office/drawing/2014/main" val="2921333590"/>
                    </a:ext>
                  </a:extLst>
                </a:gridCol>
                <a:gridCol w="1042983">
                  <a:extLst>
                    <a:ext uri="{9D8B030D-6E8A-4147-A177-3AD203B41FA5}">
                      <a16:colId xmlns:a16="http://schemas.microsoft.com/office/drawing/2014/main" val="946096682"/>
                    </a:ext>
                  </a:extLst>
                </a:gridCol>
              </a:tblGrid>
              <a:tr h="145688">
                <a:tc gridSpan="2"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S</a:t>
                      </a:r>
                      <a:r>
                        <a:rPr lang="en-ES" sz="90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egment B </a:t>
                      </a:r>
                      <a:r>
                        <a:rPr lang="en-US" sz="9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r</a:t>
                      </a:r>
                      <a:r>
                        <a:rPr lang="en-ES" sz="90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oute </a:t>
                      </a:r>
                      <a:r>
                        <a:rPr lang="en-US" sz="9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t</a:t>
                      </a:r>
                      <a:r>
                        <a:rPr lang="en-ES" sz="90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able</a:t>
                      </a:r>
                      <a:endParaRPr lang="en-ES" sz="900" dirty="0">
                        <a:latin typeface="Amazon Ember" panose="020B0603020204020204" pitchFamily="34" charset="0"/>
                        <a:ea typeface="Amazon Ember" panose="020B0603020204020204" pitchFamily="34" charset="0"/>
                        <a:cs typeface="Amazon Ember" panose="020B0603020204020204" pitchFamily="34" charset="0"/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3389939"/>
                  </a:ext>
                </a:extLst>
              </a:tr>
              <a:tr h="166235">
                <a:tc>
                  <a:txBody>
                    <a:bodyPr/>
                    <a:lstStyle/>
                    <a:p>
                      <a:pPr algn="ctr"/>
                      <a:r>
                        <a:rPr lang="en-ES" sz="800" i="1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CIDR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ES" sz="800" i="1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Attachment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3361981"/>
                  </a:ext>
                </a:extLst>
              </a:tr>
              <a:tr h="166235">
                <a:tc>
                  <a:txBody>
                    <a:bodyPr/>
                    <a:lstStyle/>
                    <a:p>
                      <a:r>
                        <a:rPr lang="en-ES" sz="8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192.168.1.0/24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8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Site-to-Site VPN B</a:t>
                      </a:r>
                      <a:endParaRPr lang="en-ES" sz="800" dirty="0">
                        <a:latin typeface="Amazon Ember" panose="020B0603020204020204" pitchFamily="34" charset="0"/>
                        <a:ea typeface="Amazon Ember" panose="020B0603020204020204" pitchFamily="34" charset="0"/>
                        <a:cs typeface="Amazon Ember" panose="020B0603020204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8570497"/>
                  </a:ext>
                </a:extLst>
              </a:tr>
              <a:tr h="166235">
                <a:tc>
                  <a:txBody>
                    <a:bodyPr/>
                    <a:lstStyle/>
                    <a:p>
                      <a:r>
                        <a:rPr lang="en-ES" sz="8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10.1.0.0/16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S</a:t>
                      </a:r>
                      <a:r>
                        <a:rPr lang="en-ES" sz="8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poke VPC 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1392271"/>
                  </a:ext>
                </a:extLst>
              </a:tr>
            </a:tbl>
          </a:graphicData>
        </a:graphic>
      </p:graphicFrame>
      <p:sp>
        <p:nvSpPr>
          <p:cNvPr id="65" name="TextBox 6">
            <a:extLst>
              <a:ext uri="{FF2B5EF4-FFF2-40B4-BE49-F238E27FC236}">
                <a16:creationId xmlns:a16="http://schemas.microsoft.com/office/drawing/2014/main" id="{42FAABD6-4474-4063-8F1A-2F91200FEF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09794" y="2897170"/>
            <a:ext cx="128604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AWS Site-to-Site VPN connection A</a:t>
            </a:r>
          </a:p>
        </p:txBody>
      </p:sp>
      <p:sp>
        <p:nvSpPr>
          <p:cNvPr id="74" name="TextBox 6">
            <a:extLst>
              <a:ext uri="{FF2B5EF4-FFF2-40B4-BE49-F238E27FC236}">
                <a16:creationId xmlns:a16="http://schemas.microsoft.com/office/drawing/2014/main" id="{18AD07E1-068A-4F5A-83E9-6378C804FB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12428" y="3160908"/>
            <a:ext cx="981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VRF A 192.168.0.0/24</a:t>
            </a:r>
          </a:p>
        </p:txBody>
      </p:sp>
      <p:sp>
        <p:nvSpPr>
          <p:cNvPr id="75" name="TextBox 6">
            <a:extLst>
              <a:ext uri="{FF2B5EF4-FFF2-40B4-BE49-F238E27FC236}">
                <a16:creationId xmlns:a16="http://schemas.microsoft.com/office/drawing/2014/main" id="{E0B3E94F-A97A-45FB-934F-D4F16DE2C4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58463" y="4512622"/>
            <a:ext cx="100083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VRF B 192.168.1.0/24</a:t>
            </a:r>
          </a:p>
        </p:txBody>
      </p:sp>
      <p:cxnSp>
        <p:nvCxnSpPr>
          <p:cNvPr id="76" name="Straight Arrow Connector 149">
            <a:extLst>
              <a:ext uri="{FF2B5EF4-FFF2-40B4-BE49-F238E27FC236}">
                <a16:creationId xmlns:a16="http://schemas.microsoft.com/office/drawing/2014/main" id="{8F11A7AE-37D1-44A9-89F5-15DD0192424C}"/>
              </a:ext>
            </a:extLst>
          </p:cNvPr>
          <p:cNvCxnSpPr>
            <a:cxnSpLocks/>
            <a:stCxn id="13" idx="3"/>
          </p:cNvCxnSpPr>
          <p:nvPr/>
        </p:nvCxnSpPr>
        <p:spPr>
          <a:xfrm>
            <a:off x="6163390" y="3252498"/>
            <a:ext cx="1671598" cy="204664"/>
          </a:xfrm>
          <a:prstGeom prst="bentConnector3">
            <a:avLst>
              <a:gd name="adj1" fmla="val 81969"/>
            </a:avLst>
          </a:prstGeom>
          <a:ln w="15875">
            <a:solidFill>
              <a:schemeClr val="tx1"/>
            </a:solidFill>
            <a:tailEnd type="arrow" w="med" len="sm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78" name="Straight Arrow Connector 149">
            <a:extLst>
              <a:ext uri="{FF2B5EF4-FFF2-40B4-BE49-F238E27FC236}">
                <a16:creationId xmlns:a16="http://schemas.microsoft.com/office/drawing/2014/main" id="{09387C38-F127-427A-9974-4020786B964D}"/>
              </a:ext>
            </a:extLst>
          </p:cNvPr>
          <p:cNvCxnSpPr>
            <a:cxnSpLocks/>
            <a:endCxn id="41" idx="1"/>
          </p:cNvCxnSpPr>
          <p:nvPr/>
        </p:nvCxnSpPr>
        <p:spPr>
          <a:xfrm flipV="1">
            <a:off x="10191323" y="3175176"/>
            <a:ext cx="1070002" cy="278254"/>
          </a:xfrm>
          <a:prstGeom prst="bentConnector3">
            <a:avLst>
              <a:gd name="adj1" fmla="val 16150"/>
            </a:avLst>
          </a:prstGeom>
          <a:ln w="15875">
            <a:solidFill>
              <a:schemeClr val="tx1"/>
            </a:solidFill>
            <a:tailEnd type="arrow" w="med" len="sm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80" name="Straight Arrow Connector 308">
            <a:extLst>
              <a:ext uri="{FF2B5EF4-FFF2-40B4-BE49-F238E27FC236}">
                <a16:creationId xmlns:a16="http://schemas.microsoft.com/office/drawing/2014/main" id="{E6B44FD4-D19E-43A4-A172-25C9F0A592BA}"/>
              </a:ext>
            </a:extLst>
          </p:cNvPr>
          <p:cNvCxnSpPr>
            <a:cxnSpLocks/>
            <a:stCxn id="56" idx="1"/>
          </p:cNvCxnSpPr>
          <p:nvPr/>
        </p:nvCxnSpPr>
        <p:spPr>
          <a:xfrm rot="10800000">
            <a:off x="10197604" y="3682392"/>
            <a:ext cx="1059729" cy="830230"/>
          </a:xfrm>
          <a:prstGeom prst="bentConnector3">
            <a:avLst>
              <a:gd name="adj1" fmla="val 82497"/>
            </a:avLst>
          </a:prstGeom>
          <a:ln w="15875">
            <a:solidFill>
              <a:schemeClr val="tx1"/>
            </a:solidFill>
            <a:tailEnd type="arrow" w="med" len="sm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83" name="Straight Arrow Connector 308">
            <a:extLst>
              <a:ext uri="{FF2B5EF4-FFF2-40B4-BE49-F238E27FC236}">
                <a16:creationId xmlns:a16="http://schemas.microsoft.com/office/drawing/2014/main" id="{4707F487-EE39-4E43-B5CE-BD29CA3DDFAA}"/>
              </a:ext>
            </a:extLst>
          </p:cNvPr>
          <p:cNvCxnSpPr>
            <a:cxnSpLocks/>
          </p:cNvCxnSpPr>
          <p:nvPr/>
        </p:nvCxnSpPr>
        <p:spPr>
          <a:xfrm rot="10800000" flipV="1">
            <a:off x="6161125" y="3676282"/>
            <a:ext cx="1666813" cy="492906"/>
          </a:xfrm>
          <a:prstGeom prst="bentConnector3">
            <a:avLst>
              <a:gd name="adj1" fmla="val 17583"/>
            </a:avLst>
          </a:prstGeom>
          <a:ln w="15875">
            <a:solidFill>
              <a:schemeClr val="tx1"/>
            </a:solidFill>
            <a:tailEnd type="arrow" w="med" len="sm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85" name="TextBox 6">
            <a:extLst>
              <a:ext uri="{FF2B5EF4-FFF2-40B4-BE49-F238E27FC236}">
                <a16:creationId xmlns:a16="http://schemas.microsoft.com/office/drawing/2014/main" id="{614F4690-CCD3-4730-BB28-1837779BCD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20280" y="4183438"/>
            <a:ext cx="126739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AWS Site-to-Site VPN connection B</a:t>
            </a:r>
          </a:p>
        </p:txBody>
      </p:sp>
      <p:sp>
        <p:nvSpPr>
          <p:cNvPr id="92" name="TextBox 6">
            <a:extLst>
              <a:ext uri="{FF2B5EF4-FFF2-40B4-BE49-F238E27FC236}">
                <a16:creationId xmlns:a16="http://schemas.microsoft.com/office/drawing/2014/main" id="{291EBF27-E5F3-41C9-8658-32308002F4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83580" y="2708392"/>
            <a:ext cx="93846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TGW subnet</a:t>
            </a:r>
          </a:p>
          <a:p>
            <a:r>
              <a:rPr 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10.0.0.0/24</a:t>
            </a:r>
          </a:p>
        </p:txBody>
      </p:sp>
      <p:sp>
        <p:nvSpPr>
          <p:cNvPr id="96" name="TextBox 11">
            <a:extLst>
              <a:ext uri="{FF2B5EF4-FFF2-40B4-BE49-F238E27FC236}">
                <a16:creationId xmlns:a16="http://schemas.microsoft.com/office/drawing/2014/main" id="{FCEB41C8-B33E-4713-A26E-5857D89861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93250" y="2121103"/>
            <a:ext cx="1426468" cy="380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AWS Direct Connect location</a:t>
            </a:r>
          </a:p>
        </p:txBody>
      </p:sp>
      <p:sp>
        <p:nvSpPr>
          <p:cNvPr id="97" name="TextBox 11">
            <a:extLst>
              <a:ext uri="{FF2B5EF4-FFF2-40B4-BE49-F238E27FC236}">
                <a16:creationId xmlns:a16="http://schemas.microsoft.com/office/drawing/2014/main" id="{B3BF67EC-A0A2-4DD4-99A9-593C3E2FDA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93856" y="2412847"/>
            <a:ext cx="139403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Corporate data center</a:t>
            </a:r>
          </a:p>
          <a:p>
            <a:pPr>
              <a:defRPr/>
            </a:pPr>
            <a:r>
              <a:rPr 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192.168.0.0/16</a:t>
            </a:r>
          </a:p>
        </p:txBody>
      </p:sp>
      <p:sp>
        <p:nvSpPr>
          <p:cNvPr id="100" name="TextBox 6">
            <a:extLst>
              <a:ext uri="{FF2B5EF4-FFF2-40B4-BE49-F238E27FC236}">
                <a16:creationId xmlns:a16="http://schemas.microsoft.com/office/drawing/2014/main" id="{91BC01B8-EC68-41BD-8093-921CCB80AA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50903" y="2433916"/>
            <a:ext cx="1393425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 EC2 instance</a:t>
            </a:r>
          </a:p>
        </p:txBody>
      </p:sp>
      <p:sp>
        <p:nvSpPr>
          <p:cNvPr id="101" name="TextBox 6">
            <a:extLst>
              <a:ext uri="{FF2B5EF4-FFF2-40B4-BE49-F238E27FC236}">
                <a16:creationId xmlns:a16="http://schemas.microsoft.com/office/drawing/2014/main" id="{2148E8A1-A325-4A01-8B51-4668930786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24003" y="4741173"/>
            <a:ext cx="847226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TGW ENI</a:t>
            </a:r>
          </a:p>
        </p:txBody>
      </p:sp>
      <p:pic>
        <p:nvPicPr>
          <p:cNvPr id="106" name="Graphic 105" descr="VPC group icon.">
            <a:extLst>
              <a:ext uri="{FF2B5EF4-FFF2-40B4-BE49-F238E27FC236}">
                <a16:creationId xmlns:a16="http://schemas.microsoft.com/office/drawing/2014/main" id="{A7DEA96B-F06A-4D8E-955F-D74C179B3F2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1200461" y="1281637"/>
            <a:ext cx="329184" cy="329184"/>
          </a:xfrm>
          <a:prstGeom prst="rect">
            <a:avLst/>
          </a:prstGeom>
        </p:spPr>
      </p:pic>
      <p:pic>
        <p:nvPicPr>
          <p:cNvPr id="107" name="Graphic 106" descr="VPC group icon.">
            <a:extLst>
              <a:ext uri="{FF2B5EF4-FFF2-40B4-BE49-F238E27FC236}">
                <a16:creationId xmlns:a16="http://schemas.microsoft.com/office/drawing/2014/main" id="{31266846-CFB9-452B-8C85-F9DD643D387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1200461" y="3760888"/>
            <a:ext cx="329184" cy="329184"/>
          </a:xfrm>
          <a:prstGeom prst="rect">
            <a:avLst/>
          </a:prstGeom>
        </p:spPr>
      </p:pic>
      <p:pic>
        <p:nvPicPr>
          <p:cNvPr id="108" name="Graphic 18" descr="AWS Direct Connect service icon.">
            <a:extLst>
              <a:ext uri="{FF2B5EF4-FFF2-40B4-BE49-F238E27FC236}">
                <a16:creationId xmlns:a16="http://schemas.microsoft.com/office/drawing/2014/main" id="{9E70B25E-82E9-4D3D-BE4A-15A5A359B3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/>
        </p:blipFill>
        <p:spPr bwMode="auto">
          <a:xfrm>
            <a:off x="7733468" y="2166911"/>
            <a:ext cx="310896" cy="310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9" name="Graphic 7" descr="AWS Transit Gateway service icon.">
            <a:extLst>
              <a:ext uri="{FF2B5EF4-FFF2-40B4-BE49-F238E27FC236}">
                <a16:creationId xmlns:a16="http://schemas.microsoft.com/office/drawing/2014/main" id="{6475C8F4-1A82-4BBF-AD18-2F31D632A2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/>
        </p:blipFill>
        <p:spPr bwMode="auto">
          <a:xfrm>
            <a:off x="4050103" y="2291704"/>
            <a:ext cx="310896" cy="310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0" name="Graphic 109" descr="Customer gateway resource icon for the Amazon VPC service.&#10;">
            <a:extLst>
              <a:ext uri="{FF2B5EF4-FFF2-40B4-BE49-F238E27FC236}">
                <a16:creationId xmlns:a16="http://schemas.microsoft.com/office/drawing/2014/main" id="{AD02244D-2F2E-4054-B38E-5882C1AEA1C7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7834989" y="3336192"/>
            <a:ext cx="457200" cy="457200"/>
          </a:xfrm>
          <a:prstGeom prst="rect">
            <a:avLst/>
          </a:prstGeom>
        </p:spPr>
      </p:pic>
      <p:pic>
        <p:nvPicPr>
          <p:cNvPr id="112" name="Graphic 111" descr="Elastic network interface resource icon for the Amazon VPC service.&#10;">
            <a:extLst>
              <a:ext uri="{FF2B5EF4-FFF2-40B4-BE49-F238E27FC236}">
                <a16:creationId xmlns:a16="http://schemas.microsoft.com/office/drawing/2014/main" id="{B191D1D4-A549-464A-885F-71F5503B84EF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2394961" y="3059335"/>
            <a:ext cx="310896" cy="310896"/>
          </a:xfrm>
          <a:prstGeom prst="rect">
            <a:avLst/>
          </a:prstGeom>
        </p:spPr>
      </p:pic>
      <p:pic>
        <p:nvPicPr>
          <p:cNvPr id="113" name="Graphic 112" descr="Elastic network interface resource icon for the Amazon VPC service.&#10;">
            <a:extLst>
              <a:ext uri="{FF2B5EF4-FFF2-40B4-BE49-F238E27FC236}">
                <a16:creationId xmlns:a16="http://schemas.microsoft.com/office/drawing/2014/main" id="{0DBBC206-0583-4D07-ABD2-4E4079D77FA2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2388579" y="4464106"/>
            <a:ext cx="310896" cy="310896"/>
          </a:xfrm>
          <a:prstGeom prst="rect">
            <a:avLst/>
          </a:prstGeom>
        </p:spPr>
      </p:pic>
      <p:pic>
        <p:nvPicPr>
          <p:cNvPr id="116" name="Graphic 115" descr="Corporate data center group icon. ">
            <a:extLst>
              <a:ext uri="{FF2B5EF4-FFF2-40B4-BE49-F238E27FC236}">
                <a16:creationId xmlns:a16="http://schemas.microsoft.com/office/drawing/2014/main" id="{D640EB89-63F4-4D0E-AD9B-795AB1EAC543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rcRect/>
          <a:stretch/>
        </p:blipFill>
        <p:spPr>
          <a:xfrm>
            <a:off x="9973794" y="2392481"/>
            <a:ext cx="310896" cy="310896"/>
          </a:xfrm>
          <a:prstGeom prst="rect">
            <a:avLst/>
          </a:prstGeom>
        </p:spPr>
      </p:pic>
      <p:pic>
        <p:nvPicPr>
          <p:cNvPr id="117" name="Graphic 116" descr="Private subnet group icon. ">
            <a:extLst>
              <a:ext uri="{FF2B5EF4-FFF2-40B4-BE49-F238E27FC236}">
                <a16:creationId xmlns:a16="http://schemas.microsoft.com/office/drawing/2014/main" id="{2769ED7A-9B79-4B97-A226-1D84D8051589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rcRect/>
          <a:stretch/>
        </p:blipFill>
        <p:spPr>
          <a:xfrm>
            <a:off x="1370582" y="1901624"/>
            <a:ext cx="274320" cy="274320"/>
          </a:xfrm>
          <a:prstGeom prst="rect">
            <a:avLst/>
          </a:prstGeom>
        </p:spPr>
      </p:pic>
      <p:pic>
        <p:nvPicPr>
          <p:cNvPr id="118" name="Graphic 117" descr="Private subnet group icon. ">
            <a:extLst>
              <a:ext uri="{FF2B5EF4-FFF2-40B4-BE49-F238E27FC236}">
                <a16:creationId xmlns:a16="http://schemas.microsoft.com/office/drawing/2014/main" id="{05D05021-DEA1-4069-90FE-BB48AC7385E5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rcRect/>
          <a:stretch/>
        </p:blipFill>
        <p:spPr>
          <a:xfrm>
            <a:off x="1376368" y="2721484"/>
            <a:ext cx="274320" cy="274320"/>
          </a:xfrm>
          <a:prstGeom prst="rect">
            <a:avLst/>
          </a:prstGeom>
        </p:spPr>
      </p:pic>
      <p:pic>
        <p:nvPicPr>
          <p:cNvPr id="119" name="Graphic 118" descr="Private subnet group icon. ">
            <a:extLst>
              <a:ext uri="{FF2B5EF4-FFF2-40B4-BE49-F238E27FC236}">
                <a16:creationId xmlns:a16="http://schemas.microsoft.com/office/drawing/2014/main" id="{F368F023-39BF-41F9-A45D-311E5F85CB10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rcRect/>
          <a:stretch/>
        </p:blipFill>
        <p:spPr>
          <a:xfrm>
            <a:off x="1354588" y="4322900"/>
            <a:ext cx="274320" cy="274320"/>
          </a:xfrm>
          <a:prstGeom prst="rect">
            <a:avLst/>
          </a:prstGeom>
        </p:spPr>
      </p:pic>
      <p:pic>
        <p:nvPicPr>
          <p:cNvPr id="120" name="Graphic 119" descr="Private subnet group icon. ">
            <a:extLst>
              <a:ext uri="{FF2B5EF4-FFF2-40B4-BE49-F238E27FC236}">
                <a16:creationId xmlns:a16="http://schemas.microsoft.com/office/drawing/2014/main" id="{B292781C-4146-4007-90DA-739F72831A5B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rcRect/>
          <a:stretch/>
        </p:blipFill>
        <p:spPr>
          <a:xfrm>
            <a:off x="1354588" y="5063257"/>
            <a:ext cx="274320" cy="274320"/>
          </a:xfrm>
          <a:prstGeom prst="rect">
            <a:avLst/>
          </a:prstGeom>
        </p:spPr>
      </p:pic>
      <p:pic>
        <p:nvPicPr>
          <p:cNvPr id="102" name="Graphic 101" descr="AWS logo in group.">
            <a:extLst>
              <a:ext uri="{FF2B5EF4-FFF2-40B4-BE49-F238E27FC236}">
                <a16:creationId xmlns:a16="http://schemas.microsoft.com/office/drawing/2014/main" id="{455C239D-AA67-4E91-A9CC-83ADEA7E195B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96DAC541-7B7A-43D3-8B79-37D633B846F1}">
                <asvg:svgBlip xmlns:asvg="http://schemas.microsoft.com/office/drawing/2016/SVG/main" r:embed="rId22"/>
              </a:ext>
            </a:extLst>
          </a:blip>
          <a:srcRect/>
          <a:stretch/>
        </p:blipFill>
        <p:spPr>
          <a:xfrm>
            <a:off x="1090733" y="937807"/>
            <a:ext cx="274320" cy="274320"/>
          </a:xfrm>
          <a:prstGeom prst="rect">
            <a:avLst/>
          </a:prstGeom>
        </p:spPr>
      </p:pic>
      <p:sp>
        <p:nvSpPr>
          <p:cNvPr id="115" name="TextBox 6">
            <a:extLst>
              <a:ext uri="{FF2B5EF4-FFF2-40B4-BE49-F238E27FC236}">
                <a16:creationId xmlns:a16="http://schemas.microsoft.com/office/drawing/2014/main" id="{D6C4FE01-62BB-40F1-9807-2D7979B291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09276" y="959966"/>
            <a:ext cx="92880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sz="10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AWS Region</a:t>
            </a:r>
          </a:p>
        </p:txBody>
      </p:sp>
      <p:sp>
        <p:nvSpPr>
          <p:cNvPr id="121" name="TextBox 6">
            <a:extLst>
              <a:ext uri="{FF2B5EF4-FFF2-40B4-BE49-F238E27FC236}">
                <a16:creationId xmlns:a16="http://schemas.microsoft.com/office/drawing/2014/main" id="{05FA2092-F82E-4FCC-9B4A-32AFA2E7C8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84096" y="1296630"/>
            <a:ext cx="92880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sz="900" dirty="0">
                <a:ln w="0"/>
                <a:latin typeface="Arial" panose="020B0604020202020204" pitchFamily="34" charset="0"/>
                <a:cs typeface="Arial" panose="020B0604020202020204" pitchFamily="34" charset="0"/>
              </a:rPr>
              <a:t>Spoke VPC A </a:t>
            </a:r>
          </a:p>
          <a:p>
            <a:r>
              <a:rPr lang="en-US" sz="900" dirty="0">
                <a:ln w="0"/>
                <a:latin typeface="Arial" panose="020B0604020202020204" pitchFamily="34" charset="0"/>
                <a:cs typeface="Arial" panose="020B0604020202020204" pitchFamily="34" charset="0"/>
              </a:rPr>
              <a:t>10.0.0.0/16</a:t>
            </a:r>
          </a:p>
        </p:txBody>
      </p:sp>
      <p:sp>
        <p:nvSpPr>
          <p:cNvPr id="122" name="TextBox 6">
            <a:extLst>
              <a:ext uri="{FF2B5EF4-FFF2-40B4-BE49-F238E27FC236}">
                <a16:creationId xmlns:a16="http://schemas.microsoft.com/office/drawing/2014/main" id="{4F3537CB-1B2B-4C7A-8627-C22199786F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72320" y="1671430"/>
            <a:ext cx="1277656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Availability Zone A</a:t>
            </a:r>
          </a:p>
        </p:txBody>
      </p:sp>
      <p:sp>
        <p:nvSpPr>
          <p:cNvPr id="123" name="TextBox 6">
            <a:extLst>
              <a:ext uri="{FF2B5EF4-FFF2-40B4-BE49-F238E27FC236}">
                <a16:creationId xmlns:a16="http://schemas.microsoft.com/office/drawing/2014/main" id="{4EE2CF3C-F8B9-4773-B68E-5A05DA0E95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92406" y="1854118"/>
            <a:ext cx="12776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workload subnet</a:t>
            </a:r>
          </a:p>
          <a:p>
            <a:r>
              <a:rPr 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10.0.1.0/24</a:t>
            </a:r>
          </a:p>
        </p:txBody>
      </p:sp>
      <p:pic>
        <p:nvPicPr>
          <p:cNvPr id="124" name="Graphic 123" descr="Instance instance icon for the Amazon EC2 service.">
            <a:extLst>
              <a:ext uri="{FF2B5EF4-FFF2-40B4-BE49-F238E27FC236}">
                <a16:creationId xmlns:a16="http://schemas.microsoft.com/office/drawing/2014/main" id="{A9DC02E7-FAF4-426B-97FA-CD174867133B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2401880" y="2154767"/>
            <a:ext cx="274320" cy="274320"/>
          </a:xfrm>
          <a:prstGeom prst="rect">
            <a:avLst/>
          </a:prstGeom>
        </p:spPr>
      </p:pic>
      <p:sp>
        <p:nvSpPr>
          <p:cNvPr id="125" name="TextBox 6">
            <a:extLst>
              <a:ext uri="{FF2B5EF4-FFF2-40B4-BE49-F238E27FC236}">
                <a16:creationId xmlns:a16="http://schemas.microsoft.com/office/drawing/2014/main" id="{3391A14E-C7CC-4AB7-9504-FDE3B5B65B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34634" y="2323920"/>
            <a:ext cx="1561285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sz="900" dirty="0">
                <a:ln w="0"/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AWS Transit Gateway</a:t>
            </a:r>
          </a:p>
        </p:txBody>
      </p: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A31095F0-BEE5-4953-B972-AA101927BCDE}"/>
              </a:ext>
            </a:extLst>
          </p:cNvPr>
          <p:cNvGrpSpPr/>
          <p:nvPr/>
        </p:nvGrpSpPr>
        <p:grpSpPr>
          <a:xfrm>
            <a:off x="9727843" y="3353475"/>
            <a:ext cx="463480" cy="468419"/>
            <a:chOff x="8721689" y="3320883"/>
            <a:chExt cx="463480" cy="468419"/>
          </a:xfrm>
        </p:grpSpPr>
        <p:sp>
          <p:nvSpPr>
            <p:cNvPr id="129" name="Oval 128">
              <a:extLst>
                <a:ext uri="{FF2B5EF4-FFF2-40B4-BE49-F238E27FC236}">
                  <a16:creationId xmlns:a16="http://schemas.microsoft.com/office/drawing/2014/main" id="{D6F0FBED-E47F-4B29-BCE0-647F254B9EFA}"/>
                </a:ext>
              </a:extLst>
            </p:cNvPr>
            <p:cNvSpPr/>
            <p:nvPr/>
          </p:nvSpPr>
          <p:spPr>
            <a:xfrm>
              <a:off x="8721689" y="3340475"/>
              <a:ext cx="463480" cy="44882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1" name="Graphic 110" descr="Customer gateway resource icon for the Amazon VPC service.&#10;">
              <a:extLst>
                <a:ext uri="{FF2B5EF4-FFF2-40B4-BE49-F238E27FC236}">
                  <a16:creationId xmlns:a16="http://schemas.microsoft.com/office/drawing/2014/main" id="{F411656C-9B2A-455F-8C39-CAA4369B325A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p:blipFill>
          <p:spPr>
            <a:xfrm>
              <a:off x="8727969" y="3320883"/>
              <a:ext cx="457200" cy="457200"/>
            </a:xfrm>
            <a:prstGeom prst="rect">
              <a:avLst/>
            </a:prstGeom>
          </p:spPr>
        </p:pic>
      </p:grp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5FA8FCB9-FBF5-42C5-9B6D-EA32747AD1F3}"/>
              </a:ext>
            </a:extLst>
          </p:cNvPr>
          <p:cNvGrpSpPr/>
          <p:nvPr/>
        </p:nvGrpSpPr>
        <p:grpSpPr>
          <a:xfrm>
            <a:off x="9566200" y="3855679"/>
            <a:ext cx="809796" cy="369332"/>
            <a:chOff x="9566200" y="3855679"/>
            <a:chExt cx="809796" cy="369332"/>
          </a:xfrm>
        </p:grpSpPr>
        <p:sp>
          <p:nvSpPr>
            <p:cNvPr id="137" name="Rectangle 136">
              <a:extLst>
                <a:ext uri="{FF2B5EF4-FFF2-40B4-BE49-F238E27FC236}">
                  <a16:creationId xmlns:a16="http://schemas.microsoft.com/office/drawing/2014/main" id="{A27CB515-6CD0-4D39-BF05-73119C635B04}"/>
                </a:ext>
              </a:extLst>
            </p:cNvPr>
            <p:cNvSpPr/>
            <p:nvPr/>
          </p:nvSpPr>
          <p:spPr>
            <a:xfrm>
              <a:off x="9945322" y="3868268"/>
              <a:ext cx="99749" cy="32770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TextBox 11">
              <a:extLst>
                <a:ext uri="{FF2B5EF4-FFF2-40B4-BE49-F238E27FC236}">
                  <a16:creationId xmlns:a16="http://schemas.microsoft.com/office/drawing/2014/main" id="{7FB1F661-6B55-48EE-9FB5-7D66A82DF42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566200" y="3855679"/>
              <a:ext cx="80979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900" dirty="0">
                  <a:latin typeface="Arial" panose="020B0604020202020204" pitchFamily="34" charset="0"/>
                  <a:ea typeface="Amazon Ember" panose="020B0603020204020204" pitchFamily="34" charset="0"/>
                  <a:cs typeface="Arial" panose="020B0604020202020204" pitchFamily="34" charset="0"/>
                </a:rPr>
                <a:t>customer </a:t>
              </a:r>
            </a:p>
            <a:p>
              <a:pPr algn="ctr" eaLnBrk="1" hangingPunct="1"/>
              <a:r>
                <a:rPr lang="en-US" altLang="en-US" sz="900" dirty="0">
                  <a:latin typeface="Arial" panose="020B0604020202020204" pitchFamily="34" charset="0"/>
                  <a:ea typeface="Amazon Ember" panose="020B0603020204020204" pitchFamily="34" charset="0"/>
                  <a:cs typeface="Arial" panose="020B0604020202020204" pitchFamily="34" charset="0"/>
                </a:rPr>
                <a:t>gateway</a:t>
              </a:r>
            </a:p>
          </p:txBody>
        </p:sp>
      </p:grpSp>
      <p:cxnSp>
        <p:nvCxnSpPr>
          <p:cNvPr id="139" name="Straight Arrow Connector 149">
            <a:extLst>
              <a:ext uri="{FF2B5EF4-FFF2-40B4-BE49-F238E27FC236}">
                <a16:creationId xmlns:a16="http://schemas.microsoft.com/office/drawing/2014/main" id="{D85761FE-AAE1-4EF3-A2C9-7413A76A7B96}"/>
              </a:ext>
            </a:extLst>
          </p:cNvPr>
          <p:cNvCxnSpPr>
            <a:cxnSpLocks/>
          </p:cNvCxnSpPr>
          <p:nvPr/>
        </p:nvCxnSpPr>
        <p:spPr>
          <a:xfrm>
            <a:off x="8299241" y="3468369"/>
            <a:ext cx="1441934" cy="0"/>
          </a:xfrm>
          <a:prstGeom prst="bentConnector3">
            <a:avLst>
              <a:gd name="adj1" fmla="val 50000"/>
            </a:avLst>
          </a:prstGeom>
          <a:ln w="15875">
            <a:solidFill>
              <a:schemeClr val="tx1"/>
            </a:solidFill>
            <a:tailEnd type="arrow" w="med" len="sm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42" name="Straight Arrow Connector 308">
            <a:extLst>
              <a:ext uri="{FF2B5EF4-FFF2-40B4-BE49-F238E27FC236}">
                <a16:creationId xmlns:a16="http://schemas.microsoft.com/office/drawing/2014/main" id="{16643D89-B8A6-4F98-9087-DAB40BE2EFF8}"/>
              </a:ext>
            </a:extLst>
          </p:cNvPr>
          <p:cNvCxnSpPr>
            <a:cxnSpLocks/>
          </p:cNvCxnSpPr>
          <p:nvPr/>
        </p:nvCxnSpPr>
        <p:spPr>
          <a:xfrm rot="10800000">
            <a:off x="8305521" y="3660007"/>
            <a:ext cx="1435654" cy="0"/>
          </a:xfrm>
          <a:prstGeom prst="bentConnector3">
            <a:avLst>
              <a:gd name="adj1" fmla="val 50000"/>
            </a:avLst>
          </a:prstGeom>
          <a:ln w="15875">
            <a:solidFill>
              <a:schemeClr val="tx1"/>
            </a:solidFill>
            <a:tailEnd type="arrow" w="med" len="sm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75" name="TextBox 6">
            <a:extLst>
              <a:ext uri="{FF2B5EF4-FFF2-40B4-BE49-F238E27FC236}">
                <a16:creationId xmlns:a16="http://schemas.microsoft.com/office/drawing/2014/main" id="{5C2668D6-19C1-4A79-A43E-D23B9F4C18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60719" y="3740852"/>
            <a:ext cx="92880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sz="900" dirty="0">
                <a:ln w="0"/>
                <a:latin typeface="Arial" panose="020B0604020202020204" pitchFamily="34" charset="0"/>
                <a:cs typeface="Arial" panose="020B0604020202020204" pitchFamily="34" charset="0"/>
              </a:rPr>
              <a:t>Spoke VPC B </a:t>
            </a:r>
          </a:p>
          <a:p>
            <a:r>
              <a:rPr lang="en-US" sz="900" dirty="0">
                <a:ln w="0"/>
                <a:latin typeface="Arial" panose="020B0604020202020204" pitchFamily="34" charset="0"/>
                <a:cs typeface="Arial" panose="020B0604020202020204" pitchFamily="34" charset="0"/>
              </a:rPr>
              <a:t>10.1.0.0/16</a:t>
            </a:r>
          </a:p>
        </p:txBody>
      </p:sp>
      <p:sp>
        <p:nvSpPr>
          <p:cNvPr id="176" name="TextBox 6">
            <a:extLst>
              <a:ext uri="{FF2B5EF4-FFF2-40B4-BE49-F238E27FC236}">
                <a16:creationId xmlns:a16="http://schemas.microsoft.com/office/drawing/2014/main" id="{951B6C7B-75EC-4AF2-86E1-9BA0B35F45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9201" y="4100569"/>
            <a:ext cx="1277656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Availability Zone A</a:t>
            </a:r>
          </a:p>
        </p:txBody>
      </p:sp>
      <p:sp>
        <p:nvSpPr>
          <p:cNvPr id="177" name="TextBox 6">
            <a:extLst>
              <a:ext uri="{FF2B5EF4-FFF2-40B4-BE49-F238E27FC236}">
                <a16:creationId xmlns:a16="http://schemas.microsoft.com/office/drawing/2014/main" id="{1C6DCE8C-F44C-4BB4-9DE6-EEC2DA56AA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56446" y="4283648"/>
            <a:ext cx="93846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TGW subnet</a:t>
            </a:r>
          </a:p>
          <a:p>
            <a:r>
              <a:rPr 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10.1.0.0/24</a:t>
            </a:r>
          </a:p>
        </p:txBody>
      </p:sp>
      <p:pic>
        <p:nvPicPr>
          <p:cNvPr id="182" name="Graphic 181" descr="Instance instance icon for the Amazon EC2 service.">
            <a:extLst>
              <a:ext uri="{FF2B5EF4-FFF2-40B4-BE49-F238E27FC236}">
                <a16:creationId xmlns:a16="http://schemas.microsoft.com/office/drawing/2014/main" id="{0508108D-AABC-419B-86F4-CDF3F0FC6903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2410456" y="5287382"/>
            <a:ext cx="274320" cy="274320"/>
          </a:xfrm>
          <a:prstGeom prst="rect">
            <a:avLst/>
          </a:prstGeom>
        </p:spPr>
      </p:pic>
      <p:sp>
        <p:nvSpPr>
          <p:cNvPr id="184" name="TextBox 6">
            <a:extLst>
              <a:ext uri="{FF2B5EF4-FFF2-40B4-BE49-F238E27FC236}">
                <a16:creationId xmlns:a16="http://schemas.microsoft.com/office/drawing/2014/main" id="{CAB3C677-A137-481B-BF06-81B0E5FA76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83580" y="5030484"/>
            <a:ext cx="111422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workload subnet</a:t>
            </a:r>
          </a:p>
          <a:p>
            <a:r>
              <a:rPr 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10.1.1.0/24</a:t>
            </a:r>
          </a:p>
        </p:txBody>
      </p:sp>
      <p:sp>
        <p:nvSpPr>
          <p:cNvPr id="195" name="Oval 194">
            <a:extLst>
              <a:ext uri="{FF2B5EF4-FFF2-40B4-BE49-F238E27FC236}">
                <a16:creationId xmlns:a16="http://schemas.microsoft.com/office/drawing/2014/main" id="{752659A6-38E3-410F-8A6E-BED9E6C650BC}"/>
              </a:ext>
            </a:extLst>
          </p:cNvPr>
          <p:cNvSpPr>
            <a:spLocks noChangeAspect="1"/>
          </p:cNvSpPr>
          <p:nvPr/>
        </p:nvSpPr>
        <p:spPr bwMode="auto">
          <a:xfrm>
            <a:off x="2832328" y="2816064"/>
            <a:ext cx="329184" cy="329184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196" name="Oval 195">
            <a:extLst>
              <a:ext uri="{FF2B5EF4-FFF2-40B4-BE49-F238E27FC236}">
                <a16:creationId xmlns:a16="http://schemas.microsoft.com/office/drawing/2014/main" id="{C5A02583-4FB2-4C66-9760-C777C27654D4}"/>
              </a:ext>
            </a:extLst>
          </p:cNvPr>
          <p:cNvSpPr>
            <a:spLocks noChangeAspect="1"/>
          </p:cNvSpPr>
          <p:nvPr/>
        </p:nvSpPr>
        <p:spPr bwMode="auto">
          <a:xfrm>
            <a:off x="6325391" y="2913132"/>
            <a:ext cx="329184" cy="329184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197" name="Oval 196">
            <a:extLst>
              <a:ext uri="{FF2B5EF4-FFF2-40B4-BE49-F238E27FC236}">
                <a16:creationId xmlns:a16="http://schemas.microsoft.com/office/drawing/2014/main" id="{20B7C104-ED2F-4DB7-9F96-BC725EC13665}"/>
              </a:ext>
            </a:extLst>
          </p:cNvPr>
          <p:cNvSpPr>
            <a:spLocks noChangeAspect="1"/>
          </p:cNvSpPr>
          <p:nvPr/>
        </p:nvSpPr>
        <p:spPr bwMode="auto">
          <a:xfrm>
            <a:off x="10768634" y="3497388"/>
            <a:ext cx="329184" cy="329184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198" name="Oval 197">
            <a:extLst>
              <a:ext uri="{FF2B5EF4-FFF2-40B4-BE49-F238E27FC236}">
                <a16:creationId xmlns:a16="http://schemas.microsoft.com/office/drawing/2014/main" id="{4B974827-784B-4872-A46D-E822D09F6DB4}"/>
              </a:ext>
            </a:extLst>
          </p:cNvPr>
          <p:cNvSpPr>
            <a:spLocks noChangeAspect="1"/>
          </p:cNvSpPr>
          <p:nvPr/>
        </p:nvSpPr>
        <p:spPr bwMode="auto">
          <a:xfrm>
            <a:off x="10559736" y="4107000"/>
            <a:ext cx="329184" cy="329184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sp>
        <p:nvSpPr>
          <p:cNvPr id="199" name="Oval 198">
            <a:extLst>
              <a:ext uri="{FF2B5EF4-FFF2-40B4-BE49-F238E27FC236}">
                <a16:creationId xmlns:a16="http://schemas.microsoft.com/office/drawing/2014/main" id="{C322BE70-F063-46B3-9BD8-FA0F6521A872}"/>
              </a:ext>
            </a:extLst>
          </p:cNvPr>
          <p:cNvSpPr>
            <a:spLocks noChangeAspect="1"/>
          </p:cNvSpPr>
          <p:nvPr/>
        </p:nvSpPr>
        <p:spPr bwMode="auto">
          <a:xfrm>
            <a:off x="6325391" y="4202620"/>
            <a:ext cx="329184" cy="329184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</a:p>
        </p:txBody>
      </p:sp>
      <p:sp>
        <p:nvSpPr>
          <p:cNvPr id="200" name="Oval 199">
            <a:extLst>
              <a:ext uri="{FF2B5EF4-FFF2-40B4-BE49-F238E27FC236}">
                <a16:creationId xmlns:a16="http://schemas.microsoft.com/office/drawing/2014/main" id="{B67EDBBC-DDD2-46E5-BBC0-CA27F24E85B9}"/>
              </a:ext>
            </a:extLst>
          </p:cNvPr>
          <p:cNvSpPr>
            <a:spLocks noChangeAspect="1"/>
          </p:cNvSpPr>
          <p:nvPr/>
        </p:nvSpPr>
        <p:spPr bwMode="auto">
          <a:xfrm>
            <a:off x="2825059" y="4649295"/>
            <a:ext cx="329184" cy="329184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</a:p>
        </p:txBody>
      </p:sp>
      <p:sp>
        <p:nvSpPr>
          <p:cNvPr id="201" name="Oval 200">
            <a:extLst>
              <a:ext uri="{FF2B5EF4-FFF2-40B4-BE49-F238E27FC236}">
                <a16:creationId xmlns:a16="http://schemas.microsoft.com/office/drawing/2014/main" id="{2278A4D1-D322-4573-AA5E-47A9D875D6B1}"/>
              </a:ext>
            </a:extLst>
          </p:cNvPr>
          <p:cNvSpPr>
            <a:spLocks noChangeAspect="1"/>
          </p:cNvSpPr>
          <p:nvPr/>
        </p:nvSpPr>
        <p:spPr bwMode="auto">
          <a:xfrm>
            <a:off x="2825059" y="5172214"/>
            <a:ext cx="329184" cy="329184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</a:p>
        </p:txBody>
      </p:sp>
      <p:cxnSp>
        <p:nvCxnSpPr>
          <p:cNvPr id="4" name="Straight Arrow Connector 308">
            <a:extLst>
              <a:ext uri="{FF2B5EF4-FFF2-40B4-BE49-F238E27FC236}">
                <a16:creationId xmlns:a16="http://schemas.microsoft.com/office/drawing/2014/main" id="{DF0DB56F-342E-9DB3-8F28-F50CC112E405}"/>
              </a:ext>
            </a:extLst>
          </p:cNvPr>
          <p:cNvCxnSpPr>
            <a:cxnSpLocks/>
          </p:cNvCxnSpPr>
          <p:nvPr/>
        </p:nvCxnSpPr>
        <p:spPr>
          <a:xfrm flipH="1">
            <a:off x="8287745" y="3568928"/>
            <a:ext cx="1426766" cy="0"/>
          </a:xfrm>
          <a:prstGeom prst="straightConnector1">
            <a:avLst/>
          </a:prstGeom>
          <a:ln>
            <a:prstDash val="dashDot"/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" name="Straight Arrow Connector 308">
            <a:extLst>
              <a:ext uri="{FF2B5EF4-FFF2-40B4-BE49-F238E27FC236}">
                <a16:creationId xmlns:a16="http://schemas.microsoft.com/office/drawing/2014/main" id="{81855F57-301B-B860-8553-FC07D0C8AB06}"/>
              </a:ext>
            </a:extLst>
          </p:cNvPr>
          <p:cNvCxnSpPr>
            <a:cxnSpLocks/>
          </p:cNvCxnSpPr>
          <p:nvPr/>
        </p:nvCxnSpPr>
        <p:spPr>
          <a:xfrm flipH="1">
            <a:off x="7442950" y="3570169"/>
            <a:ext cx="367607" cy="6676"/>
          </a:xfrm>
          <a:prstGeom prst="straightConnector1">
            <a:avLst/>
          </a:prstGeom>
          <a:ln>
            <a:prstDash val="dashDot"/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" name="Straight Arrow Connector 308">
            <a:extLst>
              <a:ext uri="{FF2B5EF4-FFF2-40B4-BE49-F238E27FC236}">
                <a16:creationId xmlns:a16="http://schemas.microsoft.com/office/drawing/2014/main" id="{BF05F481-D276-345F-1F4B-6785929B621E}"/>
              </a:ext>
            </a:extLst>
          </p:cNvPr>
          <p:cNvCxnSpPr>
            <a:cxnSpLocks/>
          </p:cNvCxnSpPr>
          <p:nvPr/>
        </p:nvCxnSpPr>
        <p:spPr>
          <a:xfrm flipH="1">
            <a:off x="8441522" y="1366741"/>
            <a:ext cx="559832" cy="0"/>
          </a:xfrm>
          <a:prstGeom prst="straightConnector1">
            <a:avLst/>
          </a:prstGeom>
          <a:ln>
            <a:prstDash val="dashDot"/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TextBox 6">
            <a:extLst>
              <a:ext uri="{FF2B5EF4-FFF2-40B4-BE49-F238E27FC236}">
                <a16:creationId xmlns:a16="http://schemas.microsoft.com/office/drawing/2014/main" id="{4DD1385F-99DC-C5C2-87E7-438ADD124E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09680" y="1232548"/>
            <a:ext cx="1108807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public VIF</a:t>
            </a:r>
          </a:p>
        </p:txBody>
      </p:sp>
      <p:sp>
        <p:nvSpPr>
          <p:cNvPr id="16" name="TextBox 6">
            <a:extLst>
              <a:ext uri="{FF2B5EF4-FFF2-40B4-BE49-F238E27FC236}">
                <a16:creationId xmlns:a16="http://schemas.microsoft.com/office/drawing/2014/main" id="{F82C9EA5-0D56-F2FB-9203-6C90208DD0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05510" y="2566884"/>
            <a:ext cx="138874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AWS Site-to-Site VPN</a:t>
            </a:r>
          </a:p>
        </p:txBody>
      </p:sp>
      <p:pic>
        <p:nvPicPr>
          <p:cNvPr id="17" name="Graphic 20" descr="AWS Site-to-Site VPN service icon.">
            <a:extLst>
              <a:ext uri="{FF2B5EF4-FFF2-40B4-BE49-F238E27FC236}">
                <a16:creationId xmlns:a16="http://schemas.microsoft.com/office/drawing/2014/main" id="{951071E1-863D-3B02-0988-477BEB8341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5">
            <a:extLst>
              <a:ext uri="{96DAC541-7B7A-43D3-8B79-37D633B846F1}">
                <asvg:svgBlip xmlns:asvg="http://schemas.microsoft.com/office/drawing/2016/SVG/main" r:embed="rId26"/>
              </a:ext>
            </a:extLst>
          </a:blip>
          <a:srcRect/>
          <a:stretch/>
        </p:blipFill>
        <p:spPr bwMode="auto">
          <a:xfrm>
            <a:off x="6278095" y="2531822"/>
            <a:ext cx="310896" cy="310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A73506C0-8DCE-8659-D04A-EA39C49B71E1}"/>
              </a:ext>
            </a:extLst>
          </p:cNvPr>
          <p:cNvSpPr/>
          <p:nvPr/>
        </p:nvSpPr>
        <p:spPr>
          <a:xfrm>
            <a:off x="6284495" y="2535573"/>
            <a:ext cx="3325418" cy="2041016"/>
          </a:xfrm>
          <a:prstGeom prst="rect">
            <a:avLst/>
          </a:prstGeom>
          <a:noFill/>
          <a:ln w="15875">
            <a:solidFill>
              <a:srgbClr val="8C4FF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900" dirty="0">
              <a:solidFill>
                <a:srgbClr val="7030A0"/>
              </a:solidFill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54461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raphic 102">
            <a:extLst>
              <a:ext uri="{FF2B5EF4-FFF2-40B4-BE49-F238E27FC236}">
                <a16:creationId xmlns:a16="http://schemas.microsoft.com/office/drawing/2014/main" id="{1DD42CEA-08C0-B743-AC84-1AA6A123B8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9392" y="6406198"/>
            <a:ext cx="585391" cy="348070"/>
          </a:xfrm>
          <a:prstGeom prst="rect">
            <a:avLst/>
          </a:prstGeom>
        </p:spPr>
      </p:pic>
      <p:sp>
        <p:nvSpPr>
          <p:cNvPr id="104" name="AWS copyright text">
            <a:extLst>
              <a:ext uri="{FF2B5EF4-FFF2-40B4-BE49-F238E27FC236}">
                <a16:creationId xmlns:a16="http://schemas.microsoft.com/office/drawing/2014/main" id="{E926D9DC-0FDF-1C44-85C5-53E31AA8B8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6619133"/>
            <a:ext cx="4036484" cy="14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933" b="0" i="0" dirty="0">
                <a:solidFill>
                  <a:srgbClr val="7F7F7F"/>
                </a:solidFill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© 2023, Amazon Web Services, Inc. or its affiliates. All rights reserved.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4C66A8E-F283-4763-B096-ACFA9F5EC61A}"/>
              </a:ext>
            </a:extLst>
          </p:cNvPr>
          <p:cNvSpPr txBox="1"/>
          <p:nvPr/>
        </p:nvSpPr>
        <p:spPr>
          <a:xfrm>
            <a:off x="0" y="0"/>
            <a:ext cx="118058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Use AWS Site-to-Site Private IP VPN attachments and AWS Direct Connect to extend your on-premises VRFs over Transit VIFs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B8F7425-C01F-4322-A5E8-4271654E0F7E}"/>
              </a:ext>
            </a:extLst>
          </p:cNvPr>
          <p:cNvSpPr txBox="1"/>
          <p:nvPr/>
        </p:nvSpPr>
        <p:spPr>
          <a:xfrm>
            <a:off x="0" y="551849"/>
            <a:ext cx="48628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For the architecture description, refer to the </a:t>
            </a:r>
            <a:r>
              <a:rPr lang="en-US" sz="14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  <a:hlinkClick r:id="rId5"/>
              </a:rPr>
              <a:t>full diagram</a:t>
            </a:r>
            <a:r>
              <a:rPr lang="en-US" sz="14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. </a:t>
            </a:r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803BBA90-0677-4B6B-A8CA-0668CDD1597C}"/>
              </a:ext>
            </a:extLst>
          </p:cNvPr>
          <p:cNvSpPr>
            <a:spLocks noChangeAspect="1"/>
          </p:cNvSpPr>
          <p:nvPr/>
        </p:nvSpPr>
        <p:spPr bwMode="auto">
          <a:xfrm>
            <a:off x="2752751" y="1997663"/>
            <a:ext cx="329184" cy="329184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9F9F0C49-B4E3-4731-B8D3-CF4B1BA77317}"/>
              </a:ext>
            </a:extLst>
          </p:cNvPr>
          <p:cNvCxnSpPr>
            <a:cxnSpLocks/>
            <a:stCxn id="100" idx="2"/>
            <a:endCxn id="116" idx="0"/>
          </p:cNvCxnSpPr>
          <p:nvPr/>
        </p:nvCxnSpPr>
        <p:spPr>
          <a:xfrm>
            <a:off x="2547051" y="2537704"/>
            <a:ext cx="0" cy="328446"/>
          </a:xfrm>
          <a:prstGeom prst="straightConnector1">
            <a:avLst/>
          </a:prstGeom>
          <a:ln w="15875">
            <a:solidFill>
              <a:schemeClr val="tx1"/>
            </a:solidFill>
            <a:tailEnd type="arrow" w="med" len="sm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A4201AC4-FB1C-400B-8DEC-35F967F4599E}"/>
              </a:ext>
            </a:extLst>
          </p:cNvPr>
          <p:cNvSpPr/>
          <p:nvPr/>
        </p:nvSpPr>
        <p:spPr>
          <a:xfrm>
            <a:off x="1322662" y="2593368"/>
            <a:ext cx="1808595" cy="783234"/>
          </a:xfrm>
          <a:prstGeom prst="rect">
            <a:avLst/>
          </a:prstGeom>
          <a:noFill/>
          <a:ln w="15875">
            <a:solidFill>
              <a:srgbClr val="00A4A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38328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800" dirty="0">
              <a:solidFill>
                <a:schemeClr val="accent3"/>
              </a:solidFill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46F80FA-695D-47DC-9EAF-7431792CD72A}"/>
              </a:ext>
            </a:extLst>
          </p:cNvPr>
          <p:cNvSpPr/>
          <p:nvPr/>
        </p:nvSpPr>
        <p:spPr>
          <a:xfrm>
            <a:off x="10013732" y="2372905"/>
            <a:ext cx="1961957" cy="2810352"/>
          </a:xfrm>
          <a:prstGeom prst="rect">
            <a:avLst/>
          </a:prstGeom>
          <a:noFill/>
          <a:ln w="15875">
            <a:solidFill>
              <a:srgbClr val="7D899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900" dirty="0">
              <a:solidFill>
                <a:srgbClr val="5A6B86"/>
              </a:solidFill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A22DC25-461F-4EC5-B25A-3F52E004BF27}"/>
              </a:ext>
            </a:extLst>
          </p:cNvPr>
          <p:cNvSpPr/>
          <p:nvPr/>
        </p:nvSpPr>
        <p:spPr>
          <a:xfrm>
            <a:off x="1323099" y="1892014"/>
            <a:ext cx="1808595" cy="674203"/>
          </a:xfrm>
          <a:prstGeom prst="rect">
            <a:avLst/>
          </a:prstGeom>
          <a:noFill/>
          <a:ln w="15875">
            <a:solidFill>
              <a:srgbClr val="00A4A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38328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750" dirty="0">
              <a:solidFill>
                <a:schemeClr val="accent3"/>
              </a:solidFill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7F27252-3BFC-4C02-AE15-6B5F93FB9124}"/>
              </a:ext>
            </a:extLst>
          </p:cNvPr>
          <p:cNvSpPr/>
          <p:nvPr/>
        </p:nvSpPr>
        <p:spPr>
          <a:xfrm>
            <a:off x="1090733" y="937807"/>
            <a:ext cx="7257716" cy="5017697"/>
          </a:xfrm>
          <a:prstGeom prst="rect">
            <a:avLst/>
          </a:prstGeom>
          <a:noFill/>
          <a:ln w="15875">
            <a:solidFill>
              <a:srgbClr val="141B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0" tIns="9144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000" dirty="0">
              <a:solidFill>
                <a:schemeClr val="tx1"/>
              </a:solidFill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FEA8803-E141-4A92-9971-2D76FC39FCC0}"/>
              </a:ext>
            </a:extLst>
          </p:cNvPr>
          <p:cNvSpPr/>
          <p:nvPr/>
        </p:nvSpPr>
        <p:spPr>
          <a:xfrm>
            <a:off x="3895330" y="2244540"/>
            <a:ext cx="2273216" cy="2520850"/>
          </a:xfrm>
          <a:prstGeom prst="rect">
            <a:avLst/>
          </a:prstGeom>
          <a:noFill/>
          <a:ln w="15875">
            <a:solidFill>
              <a:srgbClr val="8C4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0" tIns="9144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900" dirty="0">
              <a:ln w="0"/>
              <a:solidFill>
                <a:srgbClr val="7030A0"/>
              </a:solidFill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4" name="Table 4">
            <a:extLst>
              <a:ext uri="{FF2B5EF4-FFF2-40B4-BE49-F238E27FC236}">
                <a16:creationId xmlns:a16="http://schemas.microsoft.com/office/drawing/2014/main" id="{9EBF7531-F7FD-4BCE-A1FB-399B523A98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505668"/>
              </p:ext>
            </p:extLst>
          </p:nvPr>
        </p:nvGraphicFramePr>
        <p:xfrm>
          <a:off x="3925426" y="2634325"/>
          <a:ext cx="2175010" cy="8686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087794">
                  <a:extLst>
                    <a:ext uri="{9D8B030D-6E8A-4147-A177-3AD203B41FA5}">
                      <a16:colId xmlns:a16="http://schemas.microsoft.com/office/drawing/2014/main" val="2921333590"/>
                    </a:ext>
                  </a:extLst>
                </a:gridCol>
                <a:gridCol w="1087216">
                  <a:extLst>
                    <a:ext uri="{9D8B030D-6E8A-4147-A177-3AD203B41FA5}">
                      <a16:colId xmlns:a16="http://schemas.microsoft.com/office/drawing/2014/main" val="946096682"/>
                    </a:ext>
                  </a:extLst>
                </a:gridCol>
              </a:tblGrid>
              <a:tr h="145688">
                <a:tc gridSpan="2"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S</a:t>
                      </a:r>
                      <a:r>
                        <a:rPr lang="en-ES" sz="9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egment A </a:t>
                      </a:r>
                      <a:r>
                        <a:rPr lang="en-US" sz="9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r</a:t>
                      </a:r>
                      <a:r>
                        <a:rPr lang="en-ES" sz="9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oute </a:t>
                      </a:r>
                      <a:r>
                        <a:rPr lang="en-US" sz="9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t</a:t>
                      </a:r>
                      <a:r>
                        <a:rPr lang="en-ES" sz="9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able</a:t>
                      </a:r>
                    </a:p>
                  </a:txBody>
                  <a:tcPr>
                    <a:solidFill>
                      <a:srgbClr val="7030A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3389939"/>
                  </a:ext>
                </a:extLst>
              </a:tr>
              <a:tr h="166235">
                <a:tc>
                  <a:txBody>
                    <a:bodyPr/>
                    <a:lstStyle/>
                    <a:p>
                      <a:pPr algn="ctr"/>
                      <a:r>
                        <a:rPr lang="en-ES" sz="800" i="1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CIDR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ES" sz="800" i="1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Attachment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3361981"/>
                  </a:ext>
                </a:extLst>
              </a:tr>
              <a:tr h="166235">
                <a:tc>
                  <a:txBody>
                    <a:bodyPr/>
                    <a:lstStyle/>
                    <a:p>
                      <a:r>
                        <a:rPr lang="en-ES" sz="8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192.168.0.0/24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8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Site-to-Site VPN A</a:t>
                      </a:r>
                      <a:endParaRPr lang="en-ES" sz="800" dirty="0">
                        <a:latin typeface="Amazon Ember" panose="020B0603020204020204" pitchFamily="34" charset="0"/>
                        <a:ea typeface="Amazon Ember" panose="020B0603020204020204" pitchFamily="34" charset="0"/>
                        <a:cs typeface="Amazon Ember" panose="020B0603020204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8570497"/>
                  </a:ext>
                </a:extLst>
              </a:tr>
              <a:tr h="166235">
                <a:tc>
                  <a:txBody>
                    <a:bodyPr/>
                    <a:lstStyle/>
                    <a:p>
                      <a:r>
                        <a:rPr lang="en-ES" sz="8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10.0.0.0/16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S</a:t>
                      </a:r>
                      <a:r>
                        <a:rPr lang="en-ES" sz="8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poke VPC 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1392271"/>
                  </a:ext>
                </a:extLst>
              </a:tr>
            </a:tbl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E110AB33-67C2-43FA-A965-36624DBE729F}"/>
              </a:ext>
            </a:extLst>
          </p:cNvPr>
          <p:cNvSpPr/>
          <p:nvPr/>
        </p:nvSpPr>
        <p:spPr>
          <a:xfrm>
            <a:off x="1237023" y="1666774"/>
            <a:ext cx="1958195" cy="1796594"/>
          </a:xfrm>
          <a:prstGeom prst="rect">
            <a:avLst/>
          </a:prstGeom>
          <a:noFill/>
          <a:ln w="15875">
            <a:solidFill>
              <a:srgbClr val="00A4A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9144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900" dirty="0">
              <a:solidFill>
                <a:schemeClr val="accent3"/>
              </a:solidFill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0E24D31-B12C-4BC5-A550-F2E71EA4EB4D}"/>
              </a:ext>
            </a:extLst>
          </p:cNvPr>
          <p:cNvSpPr/>
          <p:nvPr/>
        </p:nvSpPr>
        <p:spPr>
          <a:xfrm>
            <a:off x="1167575" y="1274444"/>
            <a:ext cx="2121288" cy="2265462"/>
          </a:xfrm>
          <a:prstGeom prst="rect">
            <a:avLst/>
          </a:prstGeom>
          <a:noFill/>
          <a:ln w="15875">
            <a:solidFill>
              <a:srgbClr val="8C4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endParaRPr lang="en-US" sz="900" dirty="0">
              <a:ln w="0"/>
              <a:solidFill>
                <a:srgbClr val="693BC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6">
            <a:extLst>
              <a:ext uri="{FF2B5EF4-FFF2-40B4-BE49-F238E27FC236}">
                <a16:creationId xmlns:a16="http://schemas.microsoft.com/office/drawing/2014/main" id="{273233B6-0F79-49B6-B8D1-9F39093472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19603" y="3145769"/>
            <a:ext cx="818815" cy="230832"/>
          </a:xfrm>
          <a:prstGeom prst="rect">
            <a:avLst/>
          </a:prstGeom>
          <a:noFill/>
          <a:ln>
            <a:noFill/>
          </a:ln>
          <a:effectLst>
            <a:glow rad="266700">
              <a:schemeClr val="bg1"/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effectLst/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TGW ENI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6B19310-588B-4E57-9F8E-696508CAB2A8}"/>
              </a:ext>
            </a:extLst>
          </p:cNvPr>
          <p:cNvSpPr/>
          <p:nvPr/>
        </p:nvSpPr>
        <p:spPr>
          <a:xfrm>
            <a:off x="1323099" y="5007349"/>
            <a:ext cx="1805986" cy="754668"/>
          </a:xfrm>
          <a:prstGeom prst="rect">
            <a:avLst/>
          </a:prstGeom>
          <a:noFill/>
          <a:ln w="15875">
            <a:solidFill>
              <a:srgbClr val="00A4A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38328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750" dirty="0">
              <a:solidFill>
                <a:schemeClr val="accent3"/>
              </a:solidFill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E5022D8-DCBA-4A91-906C-3FA7FEC65930}"/>
              </a:ext>
            </a:extLst>
          </p:cNvPr>
          <p:cNvSpPr/>
          <p:nvPr/>
        </p:nvSpPr>
        <p:spPr>
          <a:xfrm>
            <a:off x="1237023" y="4020875"/>
            <a:ext cx="1958195" cy="1786702"/>
          </a:xfrm>
          <a:prstGeom prst="rect">
            <a:avLst/>
          </a:prstGeom>
          <a:noFill/>
          <a:ln w="15875">
            <a:solidFill>
              <a:srgbClr val="00A4A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9144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900" dirty="0">
              <a:solidFill>
                <a:schemeClr val="accent3"/>
              </a:solidFill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E92A6F2-857B-4FE1-8810-AAA72AB50E53}"/>
              </a:ext>
            </a:extLst>
          </p:cNvPr>
          <p:cNvSpPr/>
          <p:nvPr/>
        </p:nvSpPr>
        <p:spPr>
          <a:xfrm>
            <a:off x="1167575" y="3604565"/>
            <a:ext cx="2121287" cy="2281688"/>
          </a:xfrm>
          <a:prstGeom prst="rect">
            <a:avLst/>
          </a:prstGeom>
          <a:noFill/>
          <a:ln w="15875">
            <a:solidFill>
              <a:srgbClr val="8C4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endParaRPr lang="en-US" sz="900" dirty="0">
              <a:ln w="0"/>
              <a:solidFill>
                <a:srgbClr val="693BC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7" name="Table 4">
            <a:extLst>
              <a:ext uri="{FF2B5EF4-FFF2-40B4-BE49-F238E27FC236}">
                <a16:creationId xmlns:a16="http://schemas.microsoft.com/office/drawing/2014/main" id="{2B269DDF-E5CA-4A21-A1B2-B8BA9A6D1F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8595997"/>
              </p:ext>
            </p:extLst>
          </p:nvPr>
        </p:nvGraphicFramePr>
        <p:xfrm>
          <a:off x="3310320" y="1298041"/>
          <a:ext cx="1590300" cy="868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949765">
                  <a:extLst>
                    <a:ext uri="{9D8B030D-6E8A-4147-A177-3AD203B41FA5}">
                      <a16:colId xmlns:a16="http://schemas.microsoft.com/office/drawing/2014/main" val="2921333590"/>
                    </a:ext>
                  </a:extLst>
                </a:gridCol>
                <a:gridCol w="640535">
                  <a:extLst>
                    <a:ext uri="{9D8B030D-6E8A-4147-A177-3AD203B41FA5}">
                      <a16:colId xmlns:a16="http://schemas.microsoft.com/office/drawing/2014/main" val="946096682"/>
                    </a:ext>
                  </a:extLst>
                </a:gridCol>
              </a:tblGrid>
              <a:tr h="166235">
                <a:tc gridSpan="2"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S</a:t>
                      </a:r>
                      <a:r>
                        <a:rPr lang="en-ES" sz="90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poke </a:t>
                      </a:r>
                      <a:r>
                        <a:rPr lang="en-ES" sz="9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VPC </a:t>
                      </a:r>
                      <a:r>
                        <a:rPr lang="en-ES" sz="90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A </a:t>
                      </a:r>
                      <a:r>
                        <a:rPr lang="en-US" sz="9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r</a:t>
                      </a:r>
                      <a:r>
                        <a:rPr lang="en-ES" sz="90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oute </a:t>
                      </a:r>
                      <a:r>
                        <a:rPr lang="en-US" sz="9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t</a:t>
                      </a:r>
                      <a:r>
                        <a:rPr lang="en-ES" sz="90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able</a:t>
                      </a:r>
                      <a:endParaRPr lang="en-ES" sz="900" dirty="0">
                        <a:latin typeface="Amazon Ember" panose="020B0603020204020204" pitchFamily="34" charset="0"/>
                        <a:ea typeface="Amazon Ember" panose="020B0603020204020204" pitchFamily="34" charset="0"/>
                        <a:cs typeface="Amazon Ember" panose="020B0603020204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3389939"/>
                  </a:ext>
                </a:extLst>
              </a:tr>
              <a:tr h="166235">
                <a:tc>
                  <a:txBody>
                    <a:bodyPr/>
                    <a:lstStyle/>
                    <a:p>
                      <a:pPr algn="ctr"/>
                      <a:r>
                        <a:rPr lang="en-ES" sz="800" i="1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Destination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ES" sz="800" i="1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Target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336198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ES" sz="8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10.0.0.0/16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8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local</a:t>
                      </a:r>
                      <a:endParaRPr lang="en-ES" sz="800" dirty="0">
                        <a:latin typeface="Amazon Ember" panose="020B0603020204020204" pitchFamily="34" charset="0"/>
                        <a:ea typeface="Amazon Ember" panose="020B0603020204020204" pitchFamily="34" charset="0"/>
                        <a:cs typeface="Amazon Ember" panose="020B0603020204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8570497"/>
                  </a:ext>
                </a:extLst>
              </a:tr>
              <a:tr h="166235">
                <a:tc>
                  <a:txBody>
                    <a:bodyPr/>
                    <a:lstStyle/>
                    <a:p>
                      <a:r>
                        <a:rPr lang="en-ES" sz="8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0.0.0.0/0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t</a:t>
                      </a:r>
                      <a:r>
                        <a:rPr lang="en-ES" sz="8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gw-id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288998"/>
                  </a:ext>
                </a:extLst>
              </a:tr>
            </a:tbl>
          </a:graphicData>
        </a:graphic>
      </p:graphicFrame>
      <p:graphicFrame>
        <p:nvGraphicFramePr>
          <p:cNvPr id="28" name="Table 4">
            <a:extLst>
              <a:ext uri="{FF2B5EF4-FFF2-40B4-BE49-F238E27FC236}">
                <a16:creationId xmlns:a16="http://schemas.microsoft.com/office/drawing/2014/main" id="{A3920A72-303A-4889-85BB-5822962FC8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5959971"/>
              </p:ext>
            </p:extLst>
          </p:nvPr>
        </p:nvGraphicFramePr>
        <p:xfrm>
          <a:off x="3340164" y="4948967"/>
          <a:ext cx="1675693" cy="868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000763">
                  <a:extLst>
                    <a:ext uri="{9D8B030D-6E8A-4147-A177-3AD203B41FA5}">
                      <a16:colId xmlns:a16="http://schemas.microsoft.com/office/drawing/2014/main" val="2921333590"/>
                    </a:ext>
                  </a:extLst>
                </a:gridCol>
                <a:gridCol w="674930">
                  <a:extLst>
                    <a:ext uri="{9D8B030D-6E8A-4147-A177-3AD203B41FA5}">
                      <a16:colId xmlns:a16="http://schemas.microsoft.com/office/drawing/2014/main" val="946096682"/>
                    </a:ext>
                  </a:extLst>
                </a:gridCol>
              </a:tblGrid>
              <a:tr h="166235">
                <a:tc gridSpan="2"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S</a:t>
                      </a:r>
                      <a:r>
                        <a:rPr lang="en-ES" sz="90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poke </a:t>
                      </a:r>
                      <a:r>
                        <a:rPr lang="en-ES" sz="9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VPC </a:t>
                      </a:r>
                      <a:r>
                        <a:rPr lang="en-ES" sz="90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B </a:t>
                      </a:r>
                      <a:r>
                        <a:rPr lang="en-US" sz="9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r</a:t>
                      </a:r>
                      <a:r>
                        <a:rPr lang="en-ES" sz="90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oute </a:t>
                      </a:r>
                      <a:r>
                        <a:rPr lang="en-US" sz="9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t</a:t>
                      </a:r>
                      <a:r>
                        <a:rPr lang="en-ES" sz="90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able</a:t>
                      </a:r>
                      <a:endParaRPr lang="en-ES" sz="900" dirty="0">
                        <a:latin typeface="Amazon Ember" panose="020B0603020204020204" pitchFamily="34" charset="0"/>
                        <a:ea typeface="Amazon Ember" panose="020B0603020204020204" pitchFamily="34" charset="0"/>
                        <a:cs typeface="Amazon Ember" panose="020B0603020204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3389939"/>
                  </a:ext>
                </a:extLst>
              </a:tr>
              <a:tr h="166235">
                <a:tc>
                  <a:txBody>
                    <a:bodyPr/>
                    <a:lstStyle/>
                    <a:p>
                      <a:pPr algn="ctr"/>
                      <a:r>
                        <a:rPr lang="en-ES" sz="800" i="1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Destination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ES" sz="800" i="1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Target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336198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ES" sz="8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10.1.0.0/16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8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local</a:t>
                      </a:r>
                      <a:endParaRPr lang="en-ES" sz="800" dirty="0">
                        <a:latin typeface="Amazon Ember" panose="020B0603020204020204" pitchFamily="34" charset="0"/>
                        <a:ea typeface="Amazon Ember" panose="020B0603020204020204" pitchFamily="34" charset="0"/>
                        <a:cs typeface="Amazon Ember" panose="020B0603020204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8570497"/>
                  </a:ext>
                </a:extLst>
              </a:tr>
              <a:tr h="166235">
                <a:tc>
                  <a:txBody>
                    <a:bodyPr/>
                    <a:lstStyle/>
                    <a:p>
                      <a:r>
                        <a:rPr lang="en-ES" sz="8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0.0.0.0/0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t</a:t>
                      </a:r>
                      <a:r>
                        <a:rPr lang="en-ES" sz="8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gw-id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288998"/>
                  </a:ext>
                </a:extLst>
              </a:tr>
            </a:tbl>
          </a:graphicData>
        </a:graphic>
      </p:graphicFrame>
      <p:sp>
        <p:nvSpPr>
          <p:cNvPr id="29" name="Rectangle 28">
            <a:extLst>
              <a:ext uri="{FF2B5EF4-FFF2-40B4-BE49-F238E27FC236}">
                <a16:creationId xmlns:a16="http://schemas.microsoft.com/office/drawing/2014/main" id="{A8745FE7-9B0D-442A-88B7-73F39EE83702}"/>
              </a:ext>
            </a:extLst>
          </p:cNvPr>
          <p:cNvSpPr/>
          <p:nvPr/>
        </p:nvSpPr>
        <p:spPr>
          <a:xfrm>
            <a:off x="1323099" y="4262705"/>
            <a:ext cx="1808158" cy="673345"/>
          </a:xfrm>
          <a:prstGeom prst="rect">
            <a:avLst/>
          </a:prstGeom>
          <a:noFill/>
          <a:ln w="15875">
            <a:solidFill>
              <a:srgbClr val="00A4A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38328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800" dirty="0">
              <a:solidFill>
                <a:schemeClr val="accent3"/>
              </a:solidFill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6">
            <a:extLst>
              <a:ext uri="{FF2B5EF4-FFF2-40B4-BE49-F238E27FC236}">
                <a16:creationId xmlns:a16="http://schemas.microsoft.com/office/drawing/2014/main" id="{EC092CF7-7147-42EC-BCF9-8B621CC349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90881" y="2993386"/>
            <a:ext cx="79917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VPC</a:t>
            </a:r>
          </a:p>
          <a:p>
            <a:pPr algn="ctr" eaLnBrk="1" hangingPunct="1"/>
            <a:r>
              <a:rPr lang="en-US" alt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association</a:t>
            </a:r>
          </a:p>
        </p:txBody>
      </p:sp>
      <p:sp>
        <p:nvSpPr>
          <p:cNvPr id="37" name="TextBox 6">
            <a:extLst>
              <a:ext uri="{FF2B5EF4-FFF2-40B4-BE49-F238E27FC236}">
                <a16:creationId xmlns:a16="http://schemas.microsoft.com/office/drawing/2014/main" id="{48D4B6EF-C901-4443-8487-B8D11981A3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48061" y="4167530"/>
            <a:ext cx="88765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VPC</a:t>
            </a:r>
          </a:p>
          <a:p>
            <a:pPr algn="ctr" eaLnBrk="1" hangingPunct="1"/>
            <a:r>
              <a:rPr lang="en-US" alt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association</a:t>
            </a:r>
          </a:p>
        </p:txBody>
      </p:sp>
      <p:sp>
        <p:nvSpPr>
          <p:cNvPr id="39" name="TextBox 6">
            <a:extLst>
              <a:ext uri="{FF2B5EF4-FFF2-40B4-BE49-F238E27FC236}">
                <a16:creationId xmlns:a16="http://schemas.microsoft.com/office/drawing/2014/main" id="{9CD3DD54-7354-47E0-BE1F-F7102D3C2C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241548" y="4608336"/>
            <a:ext cx="73203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corporate </a:t>
            </a:r>
          </a:p>
          <a:p>
            <a:pPr algn="ctr" eaLnBrk="1" hangingPunct="1"/>
            <a:r>
              <a:rPr lang="en-US" alt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server</a:t>
            </a:r>
          </a:p>
        </p:txBody>
      </p:sp>
      <p:pic>
        <p:nvPicPr>
          <p:cNvPr id="42" name="Graphic 21">
            <a:extLst>
              <a:ext uri="{FF2B5EF4-FFF2-40B4-BE49-F238E27FC236}">
                <a16:creationId xmlns:a16="http://schemas.microsoft.com/office/drawing/2014/main" id="{93693F05-9B73-40FC-8A5E-5BE5464C72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35394" y="2772695"/>
            <a:ext cx="527852" cy="527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" name="TextBox 6">
            <a:extLst>
              <a:ext uri="{FF2B5EF4-FFF2-40B4-BE49-F238E27FC236}">
                <a16:creationId xmlns:a16="http://schemas.microsoft.com/office/drawing/2014/main" id="{336191F0-07F4-46BA-B8C7-C0394A3937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54003" y="3768412"/>
            <a:ext cx="107300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Direct Connect gateway</a:t>
            </a: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1786CFA3-5E57-4FD4-A51A-9EE8605BD193}"/>
              </a:ext>
            </a:extLst>
          </p:cNvPr>
          <p:cNvSpPr/>
          <p:nvPr/>
        </p:nvSpPr>
        <p:spPr>
          <a:xfrm>
            <a:off x="5590587" y="4045981"/>
            <a:ext cx="69237" cy="6629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CF78656D-7D16-4701-9337-0780FA1F16F3}"/>
              </a:ext>
            </a:extLst>
          </p:cNvPr>
          <p:cNvCxnSpPr>
            <a:cxnSpLocks/>
            <a:stCxn id="116" idx="3"/>
          </p:cNvCxnSpPr>
          <p:nvPr/>
        </p:nvCxnSpPr>
        <p:spPr>
          <a:xfrm>
            <a:off x="2702498" y="3021598"/>
            <a:ext cx="1234440" cy="0"/>
          </a:xfrm>
          <a:prstGeom prst="straightConnector1">
            <a:avLst/>
          </a:prstGeom>
          <a:ln w="15875">
            <a:solidFill>
              <a:schemeClr val="tx1"/>
            </a:solidFill>
            <a:tailEnd type="arrow" w="med" len="sm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4" name="Straight Arrow Connector 308">
            <a:extLst>
              <a:ext uri="{FF2B5EF4-FFF2-40B4-BE49-F238E27FC236}">
                <a16:creationId xmlns:a16="http://schemas.microsoft.com/office/drawing/2014/main" id="{A1E20794-6192-4194-BD8D-06290ABAE99A}"/>
              </a:ext>
            </a:extLst>
          </p:cNvPr>
          <p:cNvCxnSpPr>
            <a:cxnSpLocks/>
          </p:cNvCxnSpPr>
          <p:nvPr/>
        </p:nvCxnSpPr>
        <p:spPr>
          <a:xfrm rot="10800000" flipV="1">
            <a:off x="2693100" y="4171265"/>
            <a:ext cx="1234440" cy="365760"/>
          </a:xfrm>
          <a:prstGeom prst="bentConnector3">
            <a:avLst>
              <a:gd name="adj1" fmla="val 92522"/>
            </a:avLst>
          </a:prstGeom>
          <a:ln w="15875">
            <a:solidFill>
              <a:schemeClr val="tx1"/>
            </a:solidFill>
            <a:tailEnd type="arrow" w="med" len="sm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55" name="Straight Arrow Connector 308">
            <a:extLst>
              <a:ext uri="{FF2B5EF4-FFF2-40B4-BE49-F238E27FC236}">
                <a16:creationId xmlns:a16="http://schemas.microsoft.com/office/drawing/2014/main" id="{67C52645-EE4E-46DE-837A-67D7AC1CBC7D}"/>
              </a:ext>
            </a:extLst>
          </p:cNvPr>
          <p:cNvCxnSpPr>
            <a:cxnSpLocks/>
            <a:stCxn id="99" idx="2"/>
            <a:endCxn id="132" idx="0"/>
          </p:cNvCxnSpPr>
          <p:nvPr/>
        </p:nvCxnSpPr>
        <p:spPr>
          <a:xfrm>
            <a:off x="2521158" y="4886757"/>
            <a:ext cx="3344" cy="341735"/>
          </a:xfrm>
          <a:prstGeom prst="straightConnector1">
            <a:avLst/>
          </a:prstGeom>
          <a:ln w="15875">
            <a:solidFill>
              <a:schemeClr val="tx1"/>
            </a:solidFill>
            <a:tailEnd type="arrow" w="med" len="sm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58" name="Rectangle 57">
            <a:extLst>
              <a:ext uri="{FF2B5EF4-FFF2-40B4-BE49-F238E27FC236}">
                <a16:creationId xmlns:a16="http://schemas.microsoft.com/office/drawing/2014/main" id="{6DDC921E-3F06-4E72-A257-EC3EB7E5C463}"/>
              </a:ext>
            </a:extLst>
          </p:cNvPr>
          <p:cNvSpPr/>
          <p:nvPr/>
        </p:nvSpPr>
        <p:spPr>
          <a:xfrm>
            <a:off x="8191422" y="2451753"/>
            <a:ext cx="1448540" cy="2458517"/>
          </a:xfrm>
          <a:prstGeom prst="rect">
            <a:avLst/>
          </a:prstGeom>
          <a:solidFill>
            <a:schemeClr val="bg1"/>
          </a:solidFill>
          <a:ln w="15875">
            <a:solidFill>
              <a:srgbClr val="8C4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900" dirty="0">
              <a:solidFill>
                <a:srgbClr val="7030A0"/>
              </a:solidFill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pic>
        <p:nvPicPr>
          <p:cNvPr id="59" name="Graphic 21">
            <a:extLst>
              <a:ext uri="{FF2B5EF4-FFF2-40B4-BE49-F238E27FC236}">
                <a16:creationId xmlns:a16="http://schemas.microsoft.com/office/drawing/2014/main" id="{7058C71E-06BC-4AE0-8673-902C3F4180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31401" y="4110141"/>
            <a:ext cx="527852" cy="527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" name="TextBox 11">
            <a:extLst>
              <a:ext uri="{FF2B5EF4-FFF2-40B4-BE49-F238E27FC236}">
                <a16:creationId xmlns:a16="http://schemas.microsoft.com/office/drawing/2014/main" id="{6C9CB7DC-F1F0-4BEF-84ED-0DF51BC770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43593" y="3814578"/>
            <a:ext cx="98605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Direct Connect router</a:t>
            </a:r>
          </a:p>
        </p:txBody>
      </p:sp>
      <p:sp>
        <p:nvSpPr>
          <p:cNvPr id="61" name="TextBox 6">
            <a:extLst>
              <a:ext uri="{FF2B5EF4-FFF2-40B4-BE49-F238E27FC236}">
                <a16:creationId xmlns:a16="http://schemas.microsoft.com/office/drawing/2014/main" id="{56312398-4536-4B7A-B737-6DF3221D21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241548" y="3279911"/>
            <a:ext cx="70755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corporate </a:t>
            </a:r>
          </a:p>
          <a:p>
            <a:pPr algn="ctr" eaLnBrk="1" hangingPunct="1"/>
            <a:r>
              <a:rPr lang="en-US" alt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server</a:t>
            </a:r>
          </a:p>
        </p:txBody>
      </p:sp>
      <p:graphicFrame>
        <p:nvGraphicFramePr>
          <p:cNvPr id="62" name="Table 4">
            <a:extLst>
              <a:ext uri="{FF2B5EF4-FFF2-40B4-BE49-F238E27FC236}">
                <a16:creationId xmlns:a16="http://schemas.microsoft.com/office/drawing/2014/main" id="{31D6E49E-B395-4915-9417-4ABF5AD39D6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9488441"/>
              </p:ext>
            </p:extLst>
          </p:nvPr>
        </p:nvGraphicFramePr>
        <p:xfrm>
          <a:off x="3932170" y="3814690"/>
          <a:ext cx="2163830" cy="8686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082202">
                  <a:extLst>
                    <a:ext uri="{9D8B030D-6E8A-4147-A177-3AD203B41FA5}">
                      <a16:colId xmlns:a16="http://schemas.microsoft.com/office/drawing/2014/main" val="2921333590"/>
                    </a:ext>
                  </a:extLst>
                </a:gridCol>
                <a:gridCol w="1081628">
                  <a:extLst>
                    <a:ext uri="{9D8B030D-6E8A-4147-A177-3AD203B41FA5}">
                      <a16:colId xmlns:a16="http://schemas.microsoft.com/office/drawing/2014/main" val="946096682"/>
                    </a:ext>
                  </a:extLst>
                </a:gridCol>
              </a:tblGrid>
              <a:tr h="145688">
                <a:tc gridSpan="2"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S</a:t>
                      </a:r>
                      <a:r>
                        <a:rPr lang="en-ES" sz="90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egment B </a:t>
                      </a:r>
                      <a:r>
                        <a:rPr lang="en-US" sz="9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r</a:t>
                      </a:r>
                      <a:r>
                        <a:rPr lang="en-ES" sz="90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oute </a:t>
                      </a:r>
                      <a:r>
                        <a:rPr lang="en-US" sz="9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t</a:t>
                      </a:r>
                      <a:r>
                        <a:rPr lang="en-ES" sz="90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able</a:t>
                      </a:r>
                      <a:endParaRPr lang="en-ES" sz="900" dirty="0">
                        <a:latin typeface="Amazon Ember" panose="020B0603020204020204" pitchFamily="34" charset="0"/>
                        <a:ea typeface="Amazon Ember" panose="020B0603020204020204" pitchFamily="34" charset="0"/>
                        <a:cs typeface="Amazon Ember" panose="020B0603020204020204" pitchFamily="34" charset="0"/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3389939"/>
                  </a:ext>
                </a:extLst>
              </a:tr>
              <a:tr h="166235">
                <a:tc>
                  <a:txBody>
                    <a:bodyPr/>
                    <a:lstStyle/>
                    <a:p>
                      <a:pPr algn="ctr"/>
                      <a:r>
                        <a:rPr lang="en-ES" sz="800" i="1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CIDR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ES" sz="800" i="1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Attachment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3361981"/>
                  </a:ext>
                </a:extLst>
              </a:tr>
              <a:tr h="166235">
                <a:tc>
                  <a:txBody>
                    <a:bodyPr/>
                    <a:lstStyle/>
                    <a:p>
                      <a:r>
                        <a:rPr lang="en-ES" sz="8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192.168.1.0/24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8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Site-to-Site VPN B</a:t>
                      </a:r>
                      <a:endParaRPr lang="en-ES" sz="800" dirty="0">
                        <a:latin typeface="Amazon Ember" panose="020B0603020204020204" pitchFamily="34" charset="0"/>
                        <a:ea typeface="Amazon Ember" panose="020B0603020204020204" pitchFamily="34" charset="0"/>
                        <a:cs typeface="Amazon Ember" panose="020B0603020204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8570497"/>
                  </a:ext>
                </a:extLst>
              </a:tr>
              <a:tr h="166235">
                <a:tc>
                  <a:txBody>
                    <a:bodyPr/>
                    <a:lstStyle/>
                    <a:p>
                      <a:r>
                        <a:rPr lang="en-ES" sz="8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10.1.0.0/16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S</a:t>
                      </a:r>
                      <a:r>
                        <a:rPr lang="en-ES" sz="8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poke VPC 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1392271"/>
                  </a:ext>
                </a:extLst>
              </a:tr>
            </a:tbl>
          </a:graphicData>
        </a:graphic>
      </p:graphicFrame>
      <p:sp>
        <p:nvSpPr>
          <p:cNvPr id="72" name="TextBox 6">
            <a:extLst>
              <a:ext uri="{FF2B5EF4-FFF2-40B4-BE49-F238E27FC236}">
                <a16:creationId xmlns:a16="http://schemas.microsoft.com/office/drawing/2014/main" id="{47E78BC8-6EAE-410B-9308-46B12211F2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7073" y="3238531"/>
            <a:ext cx="1523624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VPN attachment A</a:t>
            </a:r>
          </a:p>
        </p:txBody>
      </p:sp>
      <p:sp>
        <p:nvSpPr>
          <p:cNvPr id="77" name="TextBox 6">
            <a:extLst>
              <a:ext uri="{FF2B5EF4-FFF2-40B4-BE49-F238E27FC236}">
                <a16:creationId xmlns:a16="http://schemas.microsoft.com/office/drawing/2014/main" id="{028BE067-FF5E-42E0-8F8B-CD67522AFB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13931" y="3901320"/>
            <a:ext cx="1184362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VPN attachment B</a:t>
            </a:r>
          </a:p>
        </p:txBody>
      </p:sp>
      <p:sp>
        <p:nvSpPr>
          <p:cNvPr id="83" name="TextBox 6">
            <a:extLst>
              <a:ext uri="{FF2B5EF4-FFF2-40B4-BE49-F238E27FC236}">
                <a16:creationId xmlns:a16="http://schemas.microsoft.com/office/drawing/2014/main" id="{0C84ADF8-F7C2-4BB7-AF85-B7F19A7798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03499" y="3032171"/>
            <a:ext cx="96041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VRF A 192.168.0.0/24</a:t>
            </a:r>
          </a:p>
        </p:txBody>
      </p:sp>
      <p:sp>
        <p:nvSpPr>
          <p:cNvPr id="84" name="TextBox 6">
            <a:extLst>
              <a:ext uri="{FF2B5EF4-FFF2-40B4-BE49-F238E27FC236}">
                <a16:creationId xmlns:a16="http://schemas.microsoft.com/office/drawing/2014/main" id="{725BC170-7D1B-4887-AC36-9DD7763061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70539" y="4455398"/>
            <a:ext cx="102179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VRF B 192.168.1.0/24</a:t>
            </a:r>
          </a:p>
        </p:txBody>
      </p:sp>
      <p:cxnSp>
        <p:nvCxnSpPr>
          <p:cNvPr id="85" name="Straight Arrow Connector 149">
            <a:extLst>
              <a:ext uri="{FF2B5EF4-FFF2-40B4-BE49-F238E27FC236}">
                <a16:creationId xmlns:a16="http://schemas.microsoft.com/office/drawing/2014/main" id="{58620622-E257-4A00-87AA-F7BF0CF55086}"/>
              </a:ext>
            </a:extLst>
          </p:cNvPr>
          <p:cNvCxnSpPr>
            <a:cxnSpLocks/>
          </p:cNvCxnSpPr>
          <p:nvPr/>
        </p:nvCxnSpPr>
        <p:spPr>
          <a:xfrm>
            <a:off x="6108962" y="3224461"/>
            <a:ext cx="1463040" cy="274320"/>
          </a:xfrm>
          <a:prstGeom prst="bentConnector3">
            <a:avLst>
              <a:gd name="adj1" fmla="val 87758"/>
            </a:avLst>
          </a:prstGeom>
          <a:ln w="15875">
            <a:solidFill>
              <a:schemeClr val="tx1"/>
            </a:solidFill>
            <a:tailEnd type="arrow" w="med" len="sm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87" name="Straight Arrow Connector 149">
            <a:extLst>
              <a:ext uri="{FF2B5EF4-FFF2-40B4-BE49-F238E27FC236}">
                <a16:creationId xmlns:a16="http://schemas.microsoft.com/office/drawing/2014/main" id="{4FF573B4-8A1F-4D15-8EE2-C067E76FBB98}"/>
              </a:ext>
            </a:extLst>
          </p:cNvPr>
          <p:cNvCxnSpPr>
            <a:cxnSpLocks/>
          </p:cNvCxnSpPr>
          <p:nvPr/>
        </p:nvCxnSpPr>
        <p:spPr>
          <a:xfrm flipV="1">
            <a:off x="10249593" y="3043339"/>
            <a:ext cx="1188720" cy="457200"/>
          </a:xfrm>
          <a:prstGeom prst="bentConnector3">
            <a:avLst>
              <a:gd name="adj1" fmla="val 14640"/>
            </a:avLst>
          </a:prstGeom>
          <a:ln w="15875">
            <a:solidFill>
              <a:schemeClr val="tx1"/>
            </a:solidFill>
            <a:tailEnd type="arrow" w="med" len="sm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89" name="Straight Arrow Connector 308">
            <a:extLst>
              <a:ext uri="{FF2B5EF4-FFF2-40B4-BE49-F238E27FC236}">
                <a16:creationId xmlns:a16="http://schemas.microsoft.com/office/drawing/2014/main" id="{12098016-D097-41F7-B9CC-FD734FB2C1FC}"/>
              </a:ext>
            </a:extLst>
          </p:cNvPr>
          <p:cNvCxnSpPr>
            <a:cxnSpLocks/>
          </p:cNvCxnSpPr>
          <p:nvPr/>
        </p:nvCxnSpPr>
        <p:spPr>
          <a:xfrm rot="10800000">
            <a:off x="10255080" y="3672147"/>
            <a:ext cx="1143000" cy="783251"/>
          </a:xfrm>
          <a:prstGeom prst="bentConnector3">
            <a:avLst>
              <a:gd name="adj1" fmla="val 84839"/>
            </a:avLst>
          </a:prstGeom>
          <a:ln w="15875">
            <a:solidFill>
              <a:schemeClr val="tx1"/>
            </a:solidFill>
            <a:tailEnd type="arrow" w="med" len="sm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91" name="Straight Arrow Connector 308">
            <a:extLst>
              <a:ext uri="{FF2B5EF4-FFF2-40B4-BE49-F238E27FC236}">
                <a16:creationId xmlns:a16="http://schemas.microsoft.com/office/drawing/2014/main" id="{997635E3-AABA-4A3C-926A-CC3A46F0674B}"/>
              </a:ext>
            </a:extLst>
          </p:cNvPr>
          <p:cNvCxnSpPr>
            <a:cxnSpLocks/>
          </p:cNvCxnSpPr>
          <p:nvPr/>
        </p:nvCxnSpPr>
        <p:spPr>
          <a:xfrm rot="10800000" flipV="1">
            <a:off x="6080706" y="3696153"/>
            <a:ext cx="1463040" cy="457200"/>
          </a:xfrm>
          <a:prstGeom prst="bentConnector3">
            <a:avLst>
              <a:gd name="adj1" fmla="val 11320"/>
            </a:avLst>
          </a:prstGeom>
          <a:ln w="15875">
            <a:solidFill>
              <a:schemeClr val="tx1"/>
            </a:solidFill>
            <a:tailEnd type="arrow" w="med" len="sm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95" name="TextBox 6">
            <a:extLst>
              <a:ext uri="{FF2B5EF4-FFF2-40B4-BE49-F238E27FC236}">
                <a16:creationId xmlns:a16="http://schemas.microsoft.com/office/drawing/2014/main" id="{F683D7EF-1D6C-4B3E-BD37-D50E14E44C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39588" y="2450626"/>
            <a:ext cx="129151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AWS Direct Connect location</a:t>
            </a:r>
          </a:p>
        </p:txBody>
      </p:sp>
      <p:sp>
        <p:nvSpPr>
          <p:cNvPr id="96" name="TextBox 11">
            <a:extLst>
              <a:ext uri="{FF2B5EF4-FFF2-40B4-BE49-F238E27FC236}">
                <a16:creationId xmlns:a16="http://schemas.microsoft.com/office/drawing/2014/main" id="{AAC227F3-422C-4F8C-ABE8-6FD4A97D52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65607" y="2353842"/>
            <a:ext cx="138334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corporate data center</a:t>
            </a:r>
          </a:p>
          <a:p>
            <a:pPr>
              <a:defRPr/>
            </a:pPr>
            <a:r>
              <a:rPr 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192.168.0.0/16</a:t>
            </a:r>
          </a:p>
        </p:txBody>
      </p:sp>
      <p:sp>
        <p:nvSpPr>
          <p:cNvPr id="98" name="TextBox 6">
            <a:extLst>
              <a:ext uri="{FF2B5EF4-FFF2-40B4-BE49-F238E27FC236}">
                <a16:creationId xmlns:a16="http://schemas.microsoft.com/office/drawing/2014/main" id="{6B128479-CE3A-4022-9BEF-C4CD4BE316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7176" y="4991470"/>
            <a:ext cx="103548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workload subnet</a:t>
            </a:r>
          </a:p>
          <a:p>
            <a:r>
              <a:rPr 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10.1.1.0/24</a:t>
            </a:r>
          </a:p>
        </p:txBody>
      </p:sp>
      <p:sp>
        <p:nvSpPr>
          <p:cNvPr id="99" name="TextBox 6">
            <a:extLst>
              <a:ext uri="{FF2B5EF4-FFF2-40B4-BE49-F238E27FC236}">
                <a16:creationId xmlns:a16="http://schemas.microsoft.com/office/drawing/2014/main" id="{2AF76161-D81A-45ED-B5E7-0C787B25D8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65223" y="4655925"/>
            <a:ext cx="911869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effectLst>
                  <a:glow rad="266700">
                    <a:schemeClr val="bg1"/>
                  </a:glow>
                </a:effectLst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TGW ENI</a:t>
            </a:r>
          </a:p>
        </p:txBody>
      </p:sp>
      <p:sp>
        <p:nvSpPr>
          <p:cNvPr id="100" name="TextBox 6">
            <a:extLst>
              <a:ext uri="{FF2B5EF4-FFF2-40B4-BE49-F238E27FC236}">
                <a16:creationId xmlns:a16="http://schemas.microsoft.com/office/drawing/2014/main" id="{60CF4E70-BC28-41BA-886D-C904F7EE31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46940" y="2306872"/>
            <a:ext cx="1400222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effectLst/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 EC2 instance</a:t>
            </a:r>
          </a:p>
        </p:txBody>
      </p:sp>
      <p:sp>
        <p:nvSpPr>
          <p:cNvPr id="102" name="TextBox 6">
            <a:extLst>
              <a:ext uri="{FF2B5EF4-FFF2-40B4-BE49-F238E27FC236}">
                <a16:creationId xmlns:a16="http://schemas.microsoft.com/office/drawing/2014/main" id="{C3727DD3-23A0-4FFF-A8D9-B807513373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76858" y="2862787"/>
            <a:ext cx="159663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AWS Site-to-Site VPN</a:t>
            </a:r>
          </a:p>
        </p:txBody>
      </p:sp>
      <p:pic>
        <p:nvPicPr>
          <p:cNvPr id="109" name="Graphic 108" descr="VPC group icon.">
            <a:extLst>
              <a:ext uri="{FF2B5EF4-FFF2-40B4-BE49-F238E27FC236}">
                <a16:creationId xmlns:a16="http://schemas.microsoft.com/office/drawing/2014/main" id="{7BC5A669-617B-44D3-BD96-64E9D40382E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1160653" y="1271354"/>
            <a:ext cx="329184" cy="329184"/>
          </a:xfrm>
          <a:prstGeom prst="rect">
            <a:avLst/>
          </a:prstGeom>
        </p:spPr>
      </p:pic>
      <p:pic>
        <p:nvPicPr>
          <p:cNvPr id="110" name="Graphic 109" descr="VPC group icon.">
            <a:extLst>
              <a:ext uri="{FF2B5EF4-FFF2-40B4-BE49-F238E27FC236}">
                <a16:creationId xmlns:a16="http://schemas.microsoft.com/office/drawing/2014/main" id="{A25DB729-59E7-44C8-8A1A-B8465893AE0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1162767" y="3595569"/>
            <a:ext cx="329184" cy="329184"/>
          </a:xfrm>
          <a:prstGeom prst="rect">
            <a:avLst/>
          </a:prstGeom>
        </p:spPr>
      </p:pic>
      <p:pic>
        <p:nvPicPr>
          <p:cNvPr id="111" name="Graphic 18" descr="AWS Direct Connect service icon.">
            <a:extLst>
              <a:ext uri="{FF2B5EF4-FFF2-40B4-BE49-F238E27FC236}">
                <a16:creationId xmlns:a16="http://schemas.microsoft.com/office/drawing/2014/main" id="{FC8C8599-54C8-4003-BAAC-98182908EA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/>
        </p:blipFill>
        <p:spPr bwMode="auto">
          <a:xfrm>
            <a:off x="8186610" y="2451753"/>
            <a:ext cx="310896" cy="310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" name="Graphic 7" descr="AWS Transit Gateway service icon.">
            <a:extLst>
              <a:ext uri="{FF2B5EF4-FFF2-40B4-BE49-F238E27FC236}">
                <a16:creationId xmlns:a16="http://schemas.microsoft.com/office/drawing/2014/main" id="{17E8B2A5-3CC1-490C-A8F4-B1B15E57F7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/>
        </p:blipFill>
        <p:spPr bwMode="auto">
          <a:xfrm>
            <a:off x="3892811" y="2251036"/>
            <a:ext cx="310896" cy="310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3" name="Graphic 112" descr="Customer gateway resource icon for the Amazon VPC service.&#10;">
            <a:extLst>
              <a:ext uri="{FF2B5EF4-FFF2-40B4-BE49-F238E27FC236}">
                <a16:creationId xmlns:a16="http://schemas.microsoft.com/office/drawing/2014/main" id="{5B7B8788-21D7-43ED-BC21-E20C4547263B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8416431" y="3358116"/>
            <a:ext cx="457200" cy="457200"/>
          </a:xfrm>
          <a:prstGeom prst="rect">
            <a:avLst/>
          </a:prstGeom>
        </p:spPr>
      </p:pic>
      <p:pic>
        <p:nvPicPr>
          <p:cNvPr id="115" name="Graphic 114" descr="Elastic network interface resource icon for the Amazon VPC service.&#10;">
            <a:extLst>
              <a:ext uri="{FF2B5EF4-FFF2-40B4-BE49-F238E27FC236}">
                <a16:creationId xmlns:a16="http://schemas.microsoft.com/office/drawing/2014/main" id="{8B0C426F-BA59-45EA-876C-BF63E247095E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2380292" y="4374067"/>
            <a:ext cx="310896" cy="310896"/>
          </a:xfrm>
          <a:prstGeom prst="rect">
            <a:avLst/>
          </a:prstGeom>
        </p:spPr>
      </p:pic>
      <p:pic>
        <p:nvPicPr>
          <p:cNvPr id="116" name="Graphic 115" descr="Elastic network interface resource icon for the Amazon VPC service.&#10;">
            <a:extLst>
              <a:ext uri="{FF2B5EF4-FFF2-40B4-BE49-F238E27FC236}">
                <a16:creationId xmlns:a16="http://schemas.microsoft.com/office/drawing/2014/main" id="{288C4693-161D-4926-AFE2-CDB4352176A1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2391603" y="2866150"/>
            <a:ext cx="310896" cy="310896"/>
          </a:xfrm>
          <a:prstGeom prst="rect">
            <a:avLst/>
          </a:prstGeom>
        </p:spPr>
      </p:pic>
      <p:pic>
        <p:nvPicPr>
          <p:cNvPr id="117" name="Graphic 116" descr="Gateway resource icon for the AWS Direct Connect service.">
            <a:extLst>
              <a:ext uri="{FF2B5EF4-FFF2-40B4-BE49-F238E27FC236}">
                <a16:creationId xmlns:a16="http://schemas.microsoft.com/office/drawing/2014/main" id="{86EE20C1-7CC2-4D70-A304-B952AC4C6FC6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7543746" y="3362216"/>
            <a:ext cx="457200" cy="457200"/>
          </a:xfrm>
          <a:prstGeom prst="rect">
            <a:avLst/>
          </a:prstGeom>
        </p:spPr>
      </p:pic>
      <p:pic>
        <p:nvPicPr>
          <p:cNvPr id="118" name="Graphic 20" descr="AWS Site-to-Site VPN service icon.">
            <a:extLst>
              <a:ext uri="{FF2B5EF4-FFF2-40B4-BE49-F238E27FC236}">
                <a16:creationId xmlns:a16="http://schemas.microsoft.com/office/drawing/2014/main" id="{9DC66194-CECC-46D4-87B4-AE9087314E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rcRect/>
          <a:stretch/>
        </p:blipFill>
        <p:spPr bwMode="auto">
          <a:xfrm>
            <a:off x="6223871" y="2834349"/>
            <a:ext cx="310896" cy="310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9" name="Graphic 118" descr="Corporate data center group icon. ">
            <a:extLst>
              <a:ext uri="{FF2B5EF4-FFF2-40B4-BE49-F238E27FC236}">
                <a16:creationId xmlns:a16="http://schemas.microsoft.com/office/drawing/2014/main" id="{F010395E-4B0D-4927-9EEE-72E0F126149B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96DAC541-7B7A-43D3-8B79-37D633B846F1}">
                <asvg:svgBlip xmlns:asvg="http://schemas.microsoft.com/office/drawing/2016/SVG/main" r:embed="rId22"/>
              </a:ext>
            </a:extLst>
          </a:blip>
          <a:srcRect/>
          <a:stretch/>
        </p:blipFill>
        <p:spPr>
          <a:xfrm>
            <a:off x="10009740" y="2377382"/>
            <a:ext cx="310896" cy="310896"/>
          </a:xfrm>
          <a:prstGeom prst="rect">
            <a:avLst/>
          </a:prstGeom>
        </p:spPr>
      </p:pic>
      <p:pic>
        <p:nvPicPr>
          <p:cNvPr id="120" name="Graphic 119" descr="Private subnet group icon. ">
            <a:extLst>
              <a:ext uri="{FF2B5EF4-FFF2-40B4-BE49-F238E27FC236}">
                <a16:creationId xmlns:a16="http://schemas.microsoft.com/office/drawing/2014/main" id="{642E73BB-F533-454D-8F23-4350EA01A434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96DAC541-7B7A-43D3-8B79-37D633B846F1}">
                <asvg:svgBlip xmlns:asvg="http://schemas.microsoft.com/office/drawing/2016/SVG/main" r:embed="rId24"/>
              </a:ext>
            </a:extLst>
          </a:blip>
          <a:srcRect/>
          <a:stretch/>
        </p:blipFill>
        <p:spPr>
          <a:xfrm>
            <a:off x="1323099" y="1904593"/>
            <a:ext cx="274320" cy="274320"/>
          </a:xfrm>
          <a:prstGeom prst="rect">
            <a:avLst/>
          </a:prstGeom>
        </p:spPr>
      </p:pic>
      <p:pic>
        <p:nvPicPr>
          <p:cNvPr id="121" name="Graphic 120" descr="Private subnet group icon. ">
            <a:extLst>
              <a:ext uri="{FF2B5EF4-FFF2-40B4-BE49-F238E27FC236}">
                <a16:creationId xmlns:a16="http://schemas.microsoft.com/office/drawing/2014/main" id="{6DDD4419-4E4A-44C0-94B9-878E768A2B06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96DAC541-7B7A-43D3-8B79-37D633B846F1}">
                <asvg:svgBlip xmlns:asvg="http://schemas.microsoft.com/office/drawing/2016/SVG/main" r:embed="rId24"/>
              </a:ext>
            </a:extLst>
          </a:blip>
          <a:srcRect/>
          <a:stretch/>
        </p:blipFill>
        <p:spPr>
          <a:xfrm>
            <a:off x="1323114" y="2588467"/>
            <a:ext cx="274320" cy="274320"/>
          </a:xfrm>
          <a:prstGeom prst="rect">
            <a:avLst/>
          </a:prstGeom>
        </p:spPr>
      </p:pic>
      <p:pic>
        <p:nvPicPr>
          <p:cNvPr id="122" name="Graphic 121" descr="Private subnet group icon. ">
            <a:extLst>
              <a:ext uri="{FF2B5EF4-FFF2-40B4-BE49-F238E27FC236}">
                <a16:creationId xmlns:a16="http://schemas.microsoft.com/office/drawing/2014/main" id="{90C85D01-CDFF-43F4-B1C0-7FBADC7A10CF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96DAC541-7B7A-43D3-8B79-37D633B846F1}">
                <asvg:svgBlip xmlns:asvg="http://schemas.microsoft.com/office/drawing/2016/SVG/main" r:embed="rId24"/>
              </a:ext>
            </a:extLst>
          </a:blip>
          <a:srcRect/>
          <a:stretch/>
        </p:blipFill>
        <p:spPr>
          <a:xfrm>
            <a:off x="1318399" y="4262705"/>
            <a:ext cx="274320" cy="274320"/>
          </a:xfrm>
          <a:prstGeom prst="rect">
            <a:avLst/>
          </a:prstGeom>
        </p:spPr>
      </p:pic>
      <p:pic>
        <p:nvPicPr>
          <p:cNvPr id="123" name="Graphic 122" descr="Private subnet group icon. ">
            <a:extLst>
              <a:ext uri="{FF2B5EF4-FFF2-40B4-BE49-F238E27FC236}">
                <a16:creationId xmlns:a16="http://schemas.microsoft.com/office/drawing/2014/main" id="{7F65D3BC-C1CA-4A56-B3C4-8E962E946961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96DAC541-7B7A-43D3-8B79-37D633B846F1}">
                <asvg:svgBlip xmlns:asvg="http://schemas.microsoft.com/office/drawing/2016/SVG/main" r:embed="rId24"/>
              </a:ext>
            </a:extLst>
          </a:blip>
          <a:srcRect/>
          <a:stretch/>
        </p:blipFill>
        <p:spPr>
          <a:xfrm>
            <a:off x="1318269" y="5007349"/>
            <a:ext cx="274320" cy="274320"/>
          </a:xfrm>
          <a:prstGeom prst="rect">
            <a:avLst/>
          </a:prstGeom>
        </p:spPr>
      </p:pic>
      <p:pic>
        <p:nvPicPr>
          <p:cNvPr id="107" name="Graphic 106" descr="AWS logo in group.">
            <a:extLst>
              <a:ext uri="{FF2B5EF4-FFF2-40B4-BE49-F238E27FC236}">
                <a16:creationId xmlns:a16="http://schemas.microsoft.com/office/drawing/2014/main" id="{E338979F-B29C-40E6-9DB6-84EB7EA3DC6D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96DAC541-7B7A-43D3-8B79-37D633B846F1}">
                <asvg:svgBlip xmlns:asvg="http://schemas.microsoft.com/office/drawing/2016/SVG/main" r:embed="rId26"/>
              </a:ext>
            </a:extLst>
          </a:blip>
          <a:srcRect/>
          <a:stretch/>
        </p:blipFill>
        <p:spPr>
          <a:xfrm>
            <a:off x="1090733" y="937807"/>
            <a:ext cx="274320" cy="274320"/>
          </a:xfrm>
          <a:prstGeom prst="rect">
            <a:avLst/>
          </a:prstGeom>
        </p:spPr>
      </p:pic>
      <p:sp>
        <p:nvSpPr>
          <p:cNvPr id="108" name="TextBox 11">
            <a:extLst>
              <a:ext uri="{FF2B5EF4-FFF2-40B4-BE49-F238E27FC236}">
                <a16:creationId xmlns:a16="http://schemas.microsoft.com/office/drawing/2014/main" id="{B98DD211-4900-4E9C-9C78-C7AF838CC1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23099" y="950041"/>
            <a:ext cx="98605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sz="10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AWS Region</a:t>
            </a:r>
          </a:p>
        </p:txBody>
      </p:sp>
      <p:sp>
        <p:nvSpPr>
          <p:cNvPr id="124" name="TextBox 11">
            <a:extLst>
              <a:ext uri="{FF2B5EF4-FFF2-40B4-BE49-F238E27FC236}">
                <a16:creationId xmlns:a16="http://schemas.microsoft.com/office/drawing/2014/main" id="{6DD537CF-DFC7-4C62-A32F-FC6173EF16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5357" y="1256839"/>
            <a:ext cx="98605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sz="900" dirty="0">
                <a:ln w="0"/>
                <a:latin typeface="Arial" panose="020B0604020202020204" pitchFamily="34" charset="0"/>
                <a:cs typeface="Arial" panose="020B0604020202020204" pitchFamily="34" charset="0"/>
              </a:rPr>
              <a:t>Spoke VPC A </a:t>
            </a:r>
          </a:p>
          <a:p>
            <a:r>
              <a:rPr lang="en-US" sz="900" dirty="0">
                <a:ln w="0"/>
                <a:latin typeface="Arial" panose="020B0604020202020204" pitchFamily="34" charset="0"/>
                <a:cs typeface="Arial" panose="020B0604020202020204" pitchFamily="34" charset="0"/>
              </a:rPr>
              <a:t>10.0.0.0/16</a:t>
            </a:r>
          </a:p>
        </p:txBody>
      </p:sp>
      <p:sp>
        <p:nvSpPr>
          <p:cNvPr id="125" name="TextBox 11">
            <a:extLst>
              <a:ext uri="{FF2B5EF4-FFF2-40B4-BE49-F238E27FC236}">
                <a16:creationId xmlns:a16="http://schemas.microsoft.com/office/drawing/2014/main" id="{75B87781-ECE7-4366-B27F-4569662D03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74989" y="1681516"/>
            <a:ext cx="1251545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Availability Zone A</a:t>
            </a:r>
          </a:p>
        </p:txBody>
      </p:sp>
      <p:sp>
        <p:nvSpPr>
          <p:cNvPr id="126" name="TextBox 11">
            <a:extLst>
              <a:ext uri="{FF2B5EF4-FFF2-40B4-BE49-F238E27FC236}">
                <a16:creationId xmlns:a16="http://schemas.microsoft.com/office/drawing/2014/main" id="{0DCA64A8-EB5A-4CB1-A254-7207EC4BCC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37179" y="1875207"/>
            <a:ext cx="120865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workload subnet</a:t>
            </a:r>
          </a:p>
          <a:p>
            <a:r>
              <a:rPr 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10.0.1.0/24</a:t>
            </a:r>
          </a:p>
        </p:txBody>
      </p:sp>
      <p:pic>
        <p:nvPicPr>
          <p:cNvPr id="127" name="Graphic 126" descr="Instance instance icon for the Amazon EC2 service.">
            <a:extLst>
              <a:ext uri="{FF2B5EF4-FFF2-40B4-BE49-F238E27FC236}">
                <a16:creationId xmlns:a16="http://schemas.microsoft.com/office/drawing/2014/main" id="{A4B1ADA0-0655-4DE8-839D-0A47B5D4F08A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96DAC541-7B7A-43D3-8B79-37D633B846F1}">
                <asvg:svgBlip xmlns:asvg="http://schemas.microsoft.com/office/drawing/2016/SVG/main" r:embed="rId28"/>
              </a:ext>
            </a:extLst>
          </a:blip>
          <a:stretch>
            <a:fillRect/>
          </a:stretch>
        </p:blipFill>
        <p:spPr>
          <a:xfrm>
            <a:off x="2401880" y="2066334"/>
            <a:ext cx="274320" cy="274320"/>
          </a:xfrm>
          <a:prstGeom prst="rect">
            <a:avLst/>
          </a:prstGeom>
        </p:spPr>
      </p:pic>
      <p:sp>
        <p:nvSpPr>
          <p:cNvPr id="128" name="TextBox 11">
            <a:extLst>
              <a:ext uri="{FF2B5EF4-FFF2-40B4-BE49-F238E27FC236}">
                <a16:creationId xmlns:a16="http://schemas.microsoft.com/office/drawing/2014/main" id="{885AD547-E468-428E-906C-0054FA7789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7029" y="2573368"/>
            <a:ext cx="120865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TGW subnet</a:t>
            </a:r>
          </a:p>
          <a:p>
            <a:r>
              <a:rPr 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10.0.0.0/24</a:t>
            </a:r>
          </a:p>
        </p:txBody>
      </p:sp>
      <p:sp>
        <p:nvSpPr>
          <p:cNvPr id="129" name="TextBox 11">
            <a:extLst>
              <a:ext uri="{FF2B5EF4-FFF2-40B4-BE49-F238E27FC236}">
                <a16:creationId xmlns:a16="http://schemas.microsoft.com/office/drawing/2014/main" id="{ACA9915F-58D3-499E-AC85-1BF16F214D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39816" y="3576995"/>
            <a:ext cx="120865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sz="900" dirty="0">
                <a:ln w="0"/>
                <a:latin typeface="Arial" panose="020B0604020202020204" pitchFamily="34" charset="0"/>
                <a:cs typeface="Arial" panose="020B0604020202020204" pitchFamily="34" charset="0"/>
              </a:rPr>
              <a:t>Spoke VPC B </a:t>
            </a:r>
          </a:p>
          <a:p>
            <a:r>
              <a:rPr lang="en-US" sz="900" dirty="0">
                <a:ln w="0"/>
                <a:latin typeface="Arial" panose="020B0604020202020204" pitchFamily="34" charset="0"/>
                <a:cs typeface="Arial" panose="020B0604020202020204" pitchFamily="34" charset="0"/>
              </a:rPr>
              <a:t>10.1.0.0/16</a:t>
            </a:r>
          </a:p>
        </p:txBody>
      </p:sp>
      <p:sp>
        <p:nvSpPr>
          <p:cNvPr id="130" name="TextBox 11">
            <a:extLst>
              <a:ext uri="{FF2B5EF4-FFF2-40B4-BE49-F238E27FC236}">
                <a16:creationId xmlns:a16="http://schemas.microsoft.com/office/drawing/2014/main" id="{742D3A04-F389-4640-9582-4B9244B5AB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17615" y="4016736"/>
            <a:ext cx="1251545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Availability Zone A</a:t>
            </a:r>
          </a:p>
        </p:txBody>
      </p:sp>
      <p:sp>
        <p:nvSpPr>
          <p:cNvPr id="131" name="TextBox 11">
            <a:extLst>
              <a:ext uri="{FF2B5EF4-FFF2-40B4-BE49-F238E27FC236}">
                <a16:creationId xmlns:a16="http://schemas.microsoft.com/office/drawing/2014/main" id="{3713A439-9DCC-42AC-9D3D-DA36B51B35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7182" y="4244224"/>
            <a:ext cx="120865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TGW subnet</a:t>
            </a:r>
          </a:p>
          <a:p>
            <a:r>
              <a:rPr 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10.1.0.0/24</a:t>
            </a:r>
          </a:p>
        </p:txBody>
      </p:sp>
      <p:pic>
        <p:nvPicPr>
          <p:cNvPr id="132" name="Graphic 131" descr="Instance instance icon for the Amazon EC2 service.">
            <a:extLst>
              <a:ext uri="{FF2B5EF4-FFF2-40B4-BE49-F238E27FC236}">
                <a16:creationId xmlns:a16="http://schemas.microsoft.com/office/drawing/2014/main" id="{E35412A9-A82A-470D-B981-765FEE1D0360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96DAC541-7B7A-43D3-8B79-37D633B846F1}">
                <asvg:svgBlip xmlns:asvg="http://schemas.microsoft.com/office/drawing/2016/SVG/main" r:embed="rId28"/>
              </a:ext>
            </a:extLst>
          </a:blip>
          <a:stretch>
            <a:fillRect/>
          </a:stretch>
        </p:blipFill>
        <p:spPr>
          <a:xfrm>
            <a:off x="2387342" y="5228492"/>
            <a:ext cx="274320" cy="274320"/>
          </a:xfrm>
          <a:prstGeom prst="rect">
            <a:avLst/>
          </a:prstGeom>
        </p:spPr>
      </p:pic>
      <p:sp>
        <p:nvSpPr>
          <p:cNvPr id="133" name="TextBox 6">
            <a:extLst>
              <a:ext uri="{FF2B5EF4-FFF2-40B4-BE49-F238E27FC236}">
                <a16:creationId xmlns:a16="http://schemas.microsoft.com/office/drawing/2014/main" id="{8ED3A384-1820-473A-8360-CADAA631E9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2362" y="5495955"/>
            <a:ext cx="1400222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effectLst/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 EC2 instance</a:t>
            </a:r>
          </a:p>
        </p:txBody>
      </p: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1177CCA8-9CFD-4E95-8D4A-DEA9A978B9ED}"/>
              </a:ext>
            </a:extLst>
          </p:cNvPr>
          <p:cNvGrpSpPr/>
          <p:nvPr/>
        </p:nvGrpSpPr>
        <p:grpSpPr>
          <a:xfrm>
            <a:off x="9788382" y="3362216"/>
            <a:ext cx="466698" cy="457200"/>
            <a:chOff x="9788382" y="3362216"/>
            <a:chExt cx="466698" cy="457200"/>
          </a:xfrm>
        </p:grpSpPr>
        <p:sp>
          <p:nvSpPr>
            <p:cNvPr id="135" name="Oval 134">
              <a:extLst>
                <a:ext uri="{FF2B5EF4-FFF2-40B4-BE49-F238E27FC236}">
                  <a16:creationId xmlns:a16="http://schemas.microsoft.com/office/drawing/2014/main" id="{5195BFE7-B5C2-4784-9B32-C0F1C13D196B}"/>
                </a:ext>
              </a:extLst>
            </p:cNvPr>
            <p:cNvSpPr/>
            <p:nvPr/>
          </p:nvSpPr>
          <p:spPr>
            <a:xfrm>
              <a:off x="9827143" y="3376601"/>
              <a:ext cx="427937" cy="42023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4" name="Graphic 113" descr="Customer gateway resource icon for the Amazon VPC service.&#10;">
              <a:extLst>
                <a:ext uri="{FF2B5EF4-FFF2-40B4-BE49-F238E27FC236}">
                  <a16:creationId xmlns:a16="http://schemas.microsoft.com/office/drawing/2014/main" id="{14E36AFA-8F3D-4249-9734-343F08706866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p:blipFill>
          <p:spPr>
            <a:xfrm>
              <a:off x="9788382" y="3362216"/>
              <a:ext cx="457200" cy="457200"/>
            </a:xfrm>
            <a:prstGeom prst="rect">
              <a:avLst/>
            </a:prstGeom>
          </p:spPr>
        </p:pic>
      </p:grp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02A54A20-F977-4176-9AEE-CCC4A44C6332}"/>
              </a:ext>
            </a:extLst>
          </p:cNvPr>
          <p:cNvGrpSpPr/>
          <p:nvPr/>
        </p:nvGrpSpPr>
        <p:grpSpPr>
          <a:xfrm>
            <a:off x="9604842" y="3856815"/>
            <a:ext cx="809796" cy="376829"/>
            <a:chOff x="9604842" y="3856378"/>
            <a:chExt cx="809796" cy="398566"/>
          </a:xfrm>
        </p:grpSpPr>
        <p:sp>
          <p:nvSpPr>
            <p:cNvPr id="143" name="Rectangle 142">
              <a:extLst>
                <a:ext uri="{FF2B5EF4-FFF2-40B4-BE49-F238E27FC236}">
                  <a16:creationId xmlns:a16="http://schemas.microsoft.com/office/drawing/2014/main" id="{B5E4D27D-BE46-4020-BF85-0F6373827C50}"/>
                </a:ext>
              </a:extLst>
            </p:cNvPr>
            <p:cNvSpPr/>
            <p:nvPr/>
          </p:nvSpPr>
          <p:spPr>
            <a:xfrm>
              <a:off x="9976316" y="3877758"/>
              <a:ext cx="66848" cy="37718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TextBox 11">
              <a:extLst>
                <a:ext uri="{FF2B5EF4-FFF2-40B4-BE49-F238E27FC236}">
                  <a16:creationId xmlns:a16="http://schemas.microsoft.com/office/drawing/2014/main" id="{DAE0449F-AFEC-4158-9587-88AD293144C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604842" y="3856378"/>
              <a:ext cx="809796" cy="390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900" dirty="0">
                  <a:latin typeface="Arial" panose="020B0604020202020204" pitchFamily="34" charset="0"/>
                  <a:ea typeface="Amazon Ember" panose="020B0603020204020204" pitchFamily="34" charset="0"/>
                  <a:cs typeface="Arial" panose="020B0604020202020204" pitchFamily="34" charset="0"/>
                </a:rPr>
                <a:t>customer </a:t>
              </a:r>
            </a:p>
            <a:p>
              <a:pPr algn="ctr" eaLnBrk="1" hangingPunct="1"/>
              <a:r>
                <a:rPr lang="en-US" altLang="en-US" sz="900" dirty="0">
                  <a:latin typeface="Arial" panose="020B0604020202020204" pitchFamily="34" charset="0"/>
                  <a:ea typeface="Amazon Ember" panose="020B0603020204020204" pitchFamily="34" charset="0"/>
                  <a:cs typeface="Arial" panose="020B0604020202020204" pitchFamily="34" charset="0"/>
                </a:rPr>
                <a:t>gateway</a:t>
              </a:r>
            </a:p>
          </p:txBody>
        </p:sp>
      </p:grpSp>
      <p:cxnSp>
        <p:nvCxnSpPr>
          <p:cNvPr id="147" name="Straight Arrow Connector 308">
            <a:extLst>
              <a:ext uri="{FF2B5EF4-FFF2-40B4-BE49-F238E27FC236}">
                <a16:creationId xmlns:a16="http://schemas.microsoft.com/office/drawing/2014/main" id="{AE37EC19-266E-4D4F-B119-482D0C0B83C0}"/>
              </a:ext>
            </a:extLst>
          </p:cNvPr>
          <p:cNvCxnSpPr>
            <a:cxnSpLocks/>
          </p:cNvCxnSpPr>
          <p:nvPr/>
        </p:nvCxnSpPr>
        <p:spPr>
          <a:xfrm rot="10800000" flipV="1">
            <a:off x="7993817" y="3486982"/>
            <a:ext cx="415485" cy="0"/>
          </a:xfrm>
          <a:prstGeom prst="bentConnector3">
            <a:avLst>
              <a:gd name="adj1" fmla="val 50000"/>
            </a:avLst>
          </a:prstGeom>
          <a:ln w="15875">
            <a:solidFill>
              <a:schemeClr val="tx1"/>
            </a:solidFill>
            <a:headEnd type="arrow" w="med" len="sm"/>
            <a:tailEnd type="none" w="med" len="sm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50" name="Straight Arrow Connector 308">
            <a:extLst>
              <a:ext uri="{FF2B5EF4-FFF2-40B4-BE49-F238E27FC236}">
                <a16:creationId xmlns:a16="http://schemas.microsoft.com/office/drawing/2014/main" id="{386AAAC3-A378-4C5E-9DC1-0C00934C1F5C}"/>
              </a:ext>
            </a:extLst>
          </p:cNvPr>
          <p:cNvCxnSpPr>
            <a:cxnSpLocks/>
          </p:cNvCxnSpPr>
          <p:nvPr/>
        </p:nvCxnSpPr>
        <p:spPr>
          <a:xfrm rot="10800000">
            <a:off x="8873632" y="3664393"/>
            <a:ext cx="914751" cy="0"/>
          </a:xfrm>
          <a:prstGeom prst="bentConnector3">
            <a:avLst>
              <a:gd name="adj1" fmla="val 50000"/>
            </a:avLst>
          </a:prstGeom>
          <a:ln w="15875">
            <a:solidFill>
              <a:schemeClr val="tx1"/>
            </a:solidFill>
            <a:tailEnd type="arrow" w="med" len="sm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55" name="Straight Arrow Connector 149">
            <a:extLst>
              <a:ext uri="{FF2B5EF4-FFF2-40B4-BE49-F238E27FC236}">
                <a16:creationId xmlns:a16="http://schemas.microsoft.com/office/drawing/2014/main" id="{BF085B71-33DF-409C-8A20-5C7562D9FA06}"/>
              </a:ext>
            </a:extLst>
          </p:cNvPr>
          <p:cNvCxnSpPr>
            <a:cxnSpLocks/>
          </p:cNvCxnSpPr>
          <p:nvPr/>
        </p:nvCxnSpPr>
        <p:spPr>
          <a:xfrm flipV="1">
            <a:off x="8023555" y="3691379"/>
            <a:ext cx="415485" cy="0"/>
          </a:xfrm>
          <a:prstGeom prst="bentConnector3">
            <a:avLst>
              <a:gd name="adj1" fmla="val 50000"/>
            </a:avLst>
          </a:prstGeom>
          <a:ln w="15875">
            <a:solidFill>
              <a:schemeClr val="tx1"/>
            </a:solidFill>
            <a:headEnd type="arrow" w="med" len="sm"/>
            <a:tailEnd type="none" w="med" len="sm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58" name="Straight Arrow Connector 149">
            <a:extLst>
              <a:ext uri="{FF2B5EF4-FFF2-40B4-BE49-F238E27FC236}">
                <a16:creationId xmlns:a16="http://schemas.microsoft.com/office/drawing/2014/main" id="{06D87ABF-0923-4893-80E8-1A3D585F1B60}"/>
              </a:ext>
            </a:extLst>
          </p:cNvPr>
          <p:cNvCxnSpPr>
            <a:cxnSpLocks/>
          </p:cNvCxnSpPr>
          <p:nvPr/>
        </p:nvCxnSpPr>
        <p:spPr>
          <a:xfrm>
            <a:off x="8873631" y="3490282"/>
            <a:ext cx="914751" cy="0"/>
          </a:xfrm>
          <a:prstGeom prst="bentConnector3">
            <a:avLst>
              <a:gd name="adj1" fmla="val 50000"/>
            </a:avLst>
          </a:prstGeom>
          <a:ln w="15875">
            <a:solidFill>
              <a:schemeClr val="tx1"/>
            </a:solidFill>
            <a:tailEnd type="arrow" w="med" len="sm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62" name="TextBox 6">
            <a:extLst>
              <a:ext uri="{FF2B5EF4-FFF2-40B4-BE49-F238E27FC236}">
                <a16:creationId xmlns:a16="http://schemas.microsoft.com/office/drawing/2014/main" id="{D200873B-4FC3-44EB-8F6A-2A4C9B14EF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44835" y="2253950"/>
            <a:ext cx="1656655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sz="900" dirty="0">
                <a:ln w="0"/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AWS Transit Gateway</a:t>
            </a:r>
          </a:p>
        </p:txBody>
      </p:sp>
      <p:sp>
        <p:nvSpPr>
          <p:cNvPr id="195" name="Rectangle 194">
            <a:extLst>
              <a:ext uri="{FF2B5EF4-FFF2-40B4-BE49-F238E27FC236}">
                <a16:creationId xmlns:a16="http://schemas.microsoft.com/office/drawing/2014/main" id="{67742820-9AF4-4DBC-87D5-F0761BC60F6C}"/>
              </a:ext>
            </a:extLst>
          </p:cNvPr>
          <p:cNvSpPr/>
          <p:nvPr/>
        </p:nvSpPr>
        <p:spPr>
          <a:xfrm>
            <a:off x="6229910" y="2840830"/>
            <a:ext cx="3448814" cy="1628449"/>
          </a:xfrm>
          <a:prstGeom prst="rect">
            <a:avLst/>
          </a:prstGeom>
          <a:noFill/>
          <a:ln w="15875">
            <a:solidFill>
              <a:srgbClr val="8C4FF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900" dirty="0">
              <a:solidFill>
                <a:srgbClr val="7030A0"/>
              </a:solidFill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sp>
        <p:nvSpPr>
          <p:cNvPr id="213" name="Oval 212">
            <a:extLst>
              <a:ext uri="{FF2B5EF4-FFF2-40B4-BE49-F238E27FC236}">
                <a16:creationId xmlns:a16="http://schemas.microsoft.com/office/drawing/2014/main" id="{935674FF-93D3-49D3-8A95-BB41A92AAEC6}"/>
              </a:ext>
            </a:extLst>
          </p:cNvPr>
          <p:cNvSpPr>
            <a:spLocks noChangeAspect="1"/>
          </p:cNvSpPr>
          <p:nvPr/>
        </p:nvSpPr>
        <p:spPr bwMode="auto">
          <a:xfrm>
            <a:off x="2761563" y="2637491"/>
            <a:ext cx="329184" cy="329184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214" name="Oval 213">
            <a:extLst>
              <a:ext uri="{FF2B5EF4-FFF2-40B4-BE49-F238E27FC236}">
                <a16:creationId xmlns:a16="http://schemas.microsoft.com/office/drawing/2014/main" id="{2D2057B5-26A8-439A-B40F-24B77B80E21A}"/>
              </a:ext>
            </a:extLst>
          </p:cNvPr>
          <p:cNvSpPr>
            <a:spLocks noChangeAspect="1"/>
          </p:cNvSpPr>
          <p:nvPr/>
        </p:nvSpPr>
        <p:spPr bwMode="auto">
          <a:xfrm>
            <a:off x="7810170" y="3033032"/>
            <a:ext cx="329184" cy="329184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215" name="Oval 214">
            <a:extLst>
              <a:ext uri="{FF2B5EF4-FFF2-40B4-BE49-F238E27FC236}">
                <a16:creationId xmlns:a16="http://schemas.microsoft.com/office/drawing/2014/main" id="{A0BD1723-0DEE-431E-8FD6-7A1D1479D5E4}"/>
              </a:ext>
            </a:extLst>
          </p:cNvPr>
          <p:cNvSpPr>
            <a:spLocks noChangeAspect="1"/>
          </p:cNvSpPr>
          <p:nvPr/>
        </p:nvSpPr>
        <p:spPr bwMode="auto">
          <a:xfrm>
            <a:off x="10906513" y="3354616"/>
            <a:ext cx="329184" cy="329184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216" name="Oval 215">
            <a:extLst>
              <a:ext uri="{FF2B5EF4-FFF2-40B4-BE49-F238E27FC236}">
                <a16:creationId xmlns:a16="http://schemas.microsoft.com/office/drawing/2014/main" id="{A9E7301C-4B78-4D9D-87F1-FAD44E5AFD49}"/>
              </a:ext>
            </a:extLst>
          </p:cNvPr>
          <p:cNvSpPr>
            <a:spLocks noChangeAspect="1"/>
          </p:cNvSpPr>
          <p:nvPr/>
        </p:nvSpPr>
        <p:spPr bwMode="auto">
          <a:xfrm>
            <a:off x="10595487" y="4076013"/>
            <a:ext cx="329184" cy="329184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sp>
        <p:nvSpPr>
          <p:cNvPr id="217" name="Oval 216">
            <a:extLst>
              <a:ext uri="{FF2B5EF4-FFF2-40B4-BE49-F238E27FC236}">
                <a16:creationId xmlns:a16="http://schemas.microsoft.com/office/drawing/2014/main" id="{E9894BCC-E853-4394-9C13-66094E160740}"/>
              </a:ext>
            </a:extLst>
          </p:cNvPr>
          <p:cNvSpPr>
            <a:spLocks noChangeAspect="1"/>
          </p:cNvSpPr>
          <p:nvPr/>
        </p:nvSpPr>
        <p:spPr bwMode="auto">
          <a:xfrm>
            <a:off x="8814491" y="4056461"/>
            <a:ext cx="329184" cy="329184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</a:p>
        </p:txBody>
      </p:sp>
      <p:sp>
        <p:nvSpPr>
          <p:cNvPr id="218" name="Oval 217">
            <a:extLst>
              <a:ext uri="{FF2B5EF4-FFF2-40B4-BE49-F238E27FC236}">
                <a16:creationId xmlns:a16="http://schemas.microsoft.com/office/drawing/2014/main" id="{A950193A-7DFC-498A-AE90-5E2EF9359921}"/>
              </a:ext>
            </a:extLst>
          </p:cNvPr>
          <p:cNvSpPr>
            <a:spLocks noChangeAspect="1"/>
          </p:cNvSpPr>
          <p:nvPr/>
        </p:nvSpPr>
        <p:spPr bwMode="auto">
          <a:xfrm>
            <a:off x="2786693" y="4577257"/>
            <a:ext cx="329184" cy="329184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</a:p>
        </p:txBody>
      </p:sp>
      <p:sp>
        <p:nvSpPr>
          <p:cNvPr id="219" name="Oval 218">
            <a:extLst>
              <a:ext uri="{FF2B5EF4-FFF2-40B4-BE49-F238E27FC236}">
                <a16:creationId xmlns:a16="http://schemas.microsoft.com/office/drawing/2014/main" id="{D80FB88B-7A6B-422D-85CB-D3F6A30A60D4}"/>
              </a:ext>
            </a:extLst>
          </p:cNvPr>
          <p:cNvSpPr>
            <a:spLocks noChangeAspect="1"/>
          </p:cNvSpPr>
          <p:nvPr/>
        </p:nvSpPr>
        <p:spPr bwMode="auto">
          <a:xfrm>
            <a:off x="2777961" y="5127681"/>
            <a:ext cx="329184" cy="329184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</a:p>
        </p:txBody>
      </p:sp>
      <p:sp>
        <p:nvSpPr>
          <p:cNvPr id="2" name="TextBox 6">
            <a:extLst>
              <a:ext uri="{FF2B5EF4-FFF2-40B4-BE49-F238E27FC236}">
                <a16:creationId xmlns:a16="http://schemas.microsoft.com/office/drawing/2014/main" id="{5AB3F5B7-97B5-5852-16D8-2A97C7AF95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42489" y="1240522"/>
            <a:ext cx="87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DX gateway</a:t>
            </a:r>
          </a:p>
          <a:p>
            <a:pPr algn="ctr" eaLnBrk="1" hangingPunct="1"/>
            <a:r>
              <a:rPr lang="en-US" alt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association</a:t>
            </a:r>
          </a:p>
        </p:txBody>
      </p:sp>
      <p:cxnSp>
        <p:nvCxnSpPr>
          <p:cNvPr id="3" name="Straight Arrow Connector 308">
            <a:extLst>
              <a:ext uri="{FF2B5EF4-FFF2-40B4-BE49-F238E27FC236}">
                <a16:creationId xmlns:a16="http://schemas.microsoft.com/office/drawing/2014/main" id="{05A22468-DD6B-9AA8-D64A-FE3CB8AF3568}"/>
              </a:ext>
            </a:extLst>
          </p:cNvPr>
          <p:cNvCxnSpPr>
            <a:cxnSpLocks/>
          </p:cNvCxnSpPr>
          <p:nvPr/>
        </p:nvCxnSpPr>
        <p:spPr>
          <a:xfrm flipH="1">
            <a:off x="8858274" y="1406482"/>
            <a:ext cx="536653" cy="0"/>
          </a:xfrm>
          <a:prstGeom prst="straightConnector1">
            <a:avLst/>
          </a:prstGeom>
          <a:ln w="1587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" name="Straight Arrow Connector 308">
            <a:extLst>
              <a:ext uri="{FF2B5EF4-FFF2-40B4-BE49-F238E27FC236}">
                <a16:creationId xmlns:a16="http://schemas.microsoft.com/office/drawing/2014/main" id="{313EBCF5-A8A8-FBDB-5F1B-5CCD27CA731F}"/>
              </a:ext>
            </a:extLst>
          </p:cNvPr>
          <p:cNvCxnSpPr>
            <a:cxnSpLocks/>
          </p:cNvCxnSpPr>
          <p:nvPr/>
        </p:nvCxnSpPr>
        <p:spPr>
          <a:xfrm flipH="1">
            <a:off x="8841980" y="1816552"/>
            <a:ext cx="559832" cy="0"/>
          </a:xfrm>
          <a:prstGeom prst="straightConnector1">
            <a:avLst/>
          </a:prstGeom>
          <a:ln>
            <a:prstDash val="dashDot"/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" name="TextBox 6">
            <a:extLst>
              <a:ext uri="{FF2B5EF4-FFF2-40B4-BE49-F238E27FC236}">
                <a16:creationId xmlns:a16="http://schemas.microsoft.com/office/drawing/2014/main" id="{AE33D136-F6C7-912A-46EA-BC6E97DF44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10138" y="1682359"/>
            <a:ext cx="1108807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transit VIF</a:t>
            </a:r>
          </a:p>
        </p:txBody>
      </p:sp>
      <p:cxnSp>
        <p:nvCxnSpPr>
          <p:cNvPr id="6" name="Straight Arrow Connector 308">
            <a:extLst>
              <a:ext uri="{FF2B5EF4-FFF2-40B4-BE49-F238E27FC236}">
                <a16:creationId xmlns:a16="http://schemas.microsoft.com/office/drawing/2014/main" id="{86B108CB-8754-84C3-F4F7-62017F2ED231}"/>
              </a:ext>
            </a:extLst>
          </p:cNvPr>
          <p:cNvCxnSpPr>
            <a:cxnSpLocks/>
            <a:stCxn id="113" idx="1"/>
          </p:cNvCxnSpPr>
          <p:nvPr/>
        </p:nvCxnSpPr>
        <p:spPr>
          <a:xfrm flipH="1" flipV="1">
            <a:off x="8000946" y="3583321"/>
            <a:ext cx="415485" cy="3395"/>
          </a:xfrm>
          <a:prstGeom prst="straightConnector1">
            <a:avLst/>
          </a:prstGeom>
          <a:ln>
            <a:prstDash val="dashDot"/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308">
            <a:extLst>
              <a:ext uri="{FF2B5EF4-FFF2-40B4-BE49-F238E27FC236}">
                <a16:creationId xmlns:a16="http://schemas.microsoft.com/office/drawing/2014/main" id="{59973C24-1FF3-73E7-4D21-404617CA9099}"/>
              </a:ext>
            </a:extLst>
          </p:cNvPr>
          <p:cNvCxnSpPr>
            <a:cxnSpLocks/>
          </p:cNvCxnSpPr>
          <p:nvPr/>
        </p:nvCxnSpPr>
        <p:spPr>
          <a:xfrm flipH="1" flipV="1">
            <a:off x="8873631" y="3577506"/>
            <a:ext cx="914751" cy="4100"/>
          </a:xfrm>
          <a:prstGeom prst="straightConnector1">
            <a:avLst/>
          </a:prstGeom>
          <a:ln>
            <a:prstDash val="dashDot"/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0" name="Straight Arrow Connector 308">
            <a:extLst>
              <a:ext uri="{FF2B5EF4-FFF2-40B4-BE49-F238E27FC236}">
                <a16:creationId xmlns:a16="http://schemas.microsoft.com/office/drawing/2014/main" id="{A8B8C05C-2C5A-3718-93D5-BCC87E234CE9}"/>
              </a:ext>
            </a:extLst>
          </p:cNvPr>
          <p:cNvCxnSpPr>
            <a:cxnSpLocks/>
          </p:cNvCxnSpPr>
          <p:nvPr/>
        </p:nvCxnSpPr>
        <p:spPr>
          <a:xfrm flipH="1">
            <a:off x="6168546" y="3595569"/>
            <a:ext cx="1376172" cy="0"/>
          </a:xfrm>
          <a:prstGeom prst="straightConnector1">
            <a:avLst/>
          </a:prstGeom>
          <a:ln w="1587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28691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2C6148-E3E5-664B-8A24-89C2726A7A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3768" y="401065"/>
            <a:ext cx="10515600" cy="982412"/>
          </a:xfrm>
        </p:spPr>
        <p:txBody>
          <a:bodyPr/>
          <a:lstStyle/>
          <a:p>
            <a:r>
              <a:rPr lang="en-US" dirty="0"/>
              <a:t>Resources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CCB9B0-CBBE-A041-9695-C37896486A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all service icons, refer to </a:t>
            </a:r>
            <a:r>
              <a:rPr lang="en-US" dirty="0">
                <a:hlinkClick r:id="rId2"/>
              </a:rPr>
              <a:t>AWS Architecture Icons</a:t>
            </a:r>
            <a:r>
              <a:rPr lang="en-US" dirty="0"/>
              <a:t>.</a:t>
            </a:r>
          </a:p>
          <a:p>
            <a:r>
              <a:rPr lang="en-US" dirty="0"/>
              <a:t>For more architecture diagrams, refer to </a:t>
            </a:r>
            <a:r>
              <a:rPr lang="en-US" dirty="0">
                <a:hlinkClick r:id="rId3"/>
              </a:rPr>
              <a:t>AWS Architecture Center</a:t>
            </a:r>
            <a:r>
              <a:rPr lang="en-US" dirty="0"/>
              <a:t>.</a:t>
            </a:r>
          </a:p>
          <a:p>
            <a:r>
              <a:rPr lang="en-US" dirty="0"/>
              <a:t>For more AWS best practices, refer to </a:t>
            </a:r>
            <a:r>
              <a:rPr lang="en-US" dirty="0">
                <a:hlinkClick r:id="rId4"/>
              </a:rPr>
              <a:t>AWS Well-Architected</a:t>
            </a:r>
            <a:r>
              <a:rPr lang="en-US" dirty="0"/>
              <a:t>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If you have suggestions about making this experience better, </a:t>
            </a:r>
            <a:r>
              <a:rPr lang="en-US" dirty="0">
                <a:hlinkClick r:id="rId5"/>
              </a:rPr>
              <a:t>provide feedback</a:t>
            </a:r>
            <a:r>
              <a:rPr lang="en-US" dirty="0"/>
              <a:t>.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26C8BDD-2AC7-FD49-B718-D5C3842239D0}"/>
              </a:ext>
            </a:extLst>
          </p:cNvPr>
          <p:cNvSpPr txBox="1"/>
          <p:nvPr/>
        </p:nvSpPr>
        <p:spPr>
          <a:xfrm>
            <a:off x="673768" y="1174282"/>
            <a:ext cx="9731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 get started with customizing your architecture diagram, refer to the following resources.</a:t>
            </a:r>
          </a:p>
        </p:txBody>
      </p:sp>
    </p:spTree>
    <p:extLst>
      <p:ext uri="{BB962C8B-B14F-4D97-AF65-F5344CB8AC3E}">
        <p14:creationId xmlns:p14="http://schemas.microsoft.com/office/powerpoint/2010/main" val="30566691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65527</TotalTime>
  <Words>1076</Words>
  <Application>Microsoft Office PowerPoint</Application>
  <PresentationFormat>Widescreen</PresentationFormat>
  <Paragraphs>408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Amazon Ember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Resources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Traffic Segmentation Options in AWS Direct Connect</dc:title>
  <dc:subject/>
  <dc:creator>Amazon Web Services</dc:creator>
  <cp:keywords/>
  <dc:description/>
  <cp:lastModifiedBy>Courtright, Andrea</cp:lastModifiedBy>
  <cp:revision>150</cp:revision>
  <dcterms:created xsi:type="dcterms:W3CDTF">2020-07-21T19:38:25Z</dcterms:created>
  <dcterms:modified xsi:type="dcterms:W3CDTF">2025-01-21T19:02:52Z</dcterms:modified>
  <cp:category/>
</cp:coreProperties>
</file>