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76" r:id="rId2"/>
    <p:sldId id="278" r:id="rId3"/>
    <p:sldId id="27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7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17"/>
    <p:restoredTop sz="94721"/>
  </p:normalViewPr>
  <p:slideViewPr>
    <p:cSldViewPr snapToGrid="0" snapToObjects="1">
      <p:cViewPr varScale="1">
        <p:scale>
          <a:sx n="86" d="100"/>
          <a:sy n="86" d="100"/>
        </p:scale>
        <p:origin x="112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457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image" Target="../media/image1.png"/><Relationship Id="rId21" Type="http://schemas.openxmlformats.org/officeDocument/2006/relationships/image" Target="../media/image18.sv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png"/><Relationship Id="rId5" Type="http://schemas.openxmlformats.org/officeDocument/2006/relationships/hyperlink" Target="https://docs.aws.amazon.com/architecture-diagrams/latest/using-vmware-vcdr-and-netapp-cvo-for-disaster-recovery-architecture/using-vmware-vcdr-and-netapp-cvo-for-disaster-recovery-architecture.html" TargetMode="External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10" Type="http://schemas.openxmlformats.org/officeDocument/2006/relationships/image" Target="../media/image7.png"/><Relationship Id="rId19" Type="http://schemas.openxmlformats.org/officeDocument/2006/relationships/image" Target="../media/image16.sv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7.png"/><Relationship Id="rId3" Type="http://schemas.openxmlformats.org/officeDocument/2006/relationships/image" Target="../media/image1.png"/><Relationship Id="rId21" Type="http://schemas.openxmlformats.org/officeDocument/2006/relationships/image" Target="../media/image20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6.sv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3.svg"/><Relationship Id="rId5" Type="http://schemas.openxmlformats.org/officeDocument/2006/relationships/hyperlink" Target="https://docs.aws.amazon.com/architecture-diagrams/latest/using-vmware-vcdr-and-netapp-cvo-for-disaster-recovery-architecture/using-vmware-vcdr-and-netapp-cvo-for-disaster-recovery-architecture.html" TargetMode="External"/><Relationship Id="rId15" Type="http://schemas.openxmlformats.org/officeDocument/2006/relationships/image" Target="../media/image12.png"/><Relationship Id="rId23" Type="http://schemas.openxmlformats.org/officeDocument/2006/relationships/image" Target="../media/image22.png"/><Relationship Id="rId10" Type="http://schemas.openxmlformats.org/officeDocument/2006/relationships/image" Target="../media/image7.png"/><Relationship Id="rId19" Type="http://schemas.openxmlformats.org/officeDocument/2006/relationships/image" Target="../media/image18.sv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2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Using VMware VCDR and NetApp CVO for DR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2022,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cxnSp>
        <p:nvCxnSpPr>
          <p:cNvPr id="2" name="Elbow Connector 1">
            <a:extLst>
              <a:ext uri="{FF2B5EF4-FFF2-40B4-BE49-F238E27FC236}">
                <a16:creationId xmlns:a16="http://schemas.microsoft.com/office/drawing/2014/main" id="{7AAA1F2B-2C05-30AD-31A3-A1A1FC1CC46B}"/>
              </a:ext>
            </a:extLst>
          </p:cNvPr>
          <p:cNvCxnSpPr>
            <a:cxnSpLocks/>
            <a:stCxn id="11" idx="2"/>
            <a:endCxn id="209" idx="3"/>
          </p:cNvCxnSpPr>
          <p:nvPr/>
        </p:nvCxnSpPr>
        <p:spPr>
          <a:xfrm rot="5400000">
            <a:off x="6394189" y="2887174"/>
            <a:ext cx="509406" cy="872825"/>
          </a:xfrm>
          <a:prstGeom prst="bentConnector2">
            <a:avLst/>
          </a:prstGeom>
          <a:noFill/>
          <a:ln w="25400" cap="flat" cmpd="sng" algn="ctr">
            <a:solidFill>
              <a:srgbClr val="517EFF"/>
            </a:solidFill>
            <a:prstDash val="solid"/>
          </a:ln>
          <a:effectLst/>
        </p:spPr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E6BBB88D-C0E4-94BE-2231-D397491515DC}"/>
              </a:ext>
            </a:extLst>
          </p:cNvPr>
          <p:cNvSpPr/>
          <p:nvPr/>
        </p:nvSpPr>
        <p:spPr>
          <a:xfrm>
            <a:off x="6799331" y="3117439"/>
            <a:ext cx="609600" cy="2897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1123B8-D5D7-DCE9-64C9-81F354A7DF13}"/>
              </a:ext>
            </a:extLst>
          </p:cNvPr>
          <p:cNvSpPr/>
          <p:nvPr/>
        </p:nvSpPr>
        <p:spPr>
          <a:xfrm>
            <a:off x="7661550" y="1921969"/>
            <a:ext cx="1049016" cy="752324"/>
          </a:xfrm>
          <a:prstGeom prst="rect">
            <a:avLst/>
          </a:prstGeom>
          <a:solidFill>
            <a:srgbClr val="007CBC">
              <a:alpha val="9804"/>
            </a:srgbClr>
          </a:solidFill>
          <a:ln w="12700" cap="flat" cmpd="sng" algn="ctr">
            <a:noFill/>
            <a:prstDash val="dash"/>
          </a:ln>
          <a:effectLst/>
        </p:spPr>
        <p:txBody>
          <a:bodyPr lIns="251999" tIns="3600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0" cap="none" spc="0" normalizeH="0" baseline="0" noProof="0" dirty="0">
                <a:ln>
                  <a:noFill/>
                </a:ln>
                <a:solidFill>
                  <a:srgbClr val="5B9CD5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TGW subnet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1869E7-B148-7561-9229-9D57236EAFA2}"/>
              </a:ext>
            </a:extLst>
          </p:cNvPr>
          <p:cNvSpPr/>
          <p:nvPr/>
        </p:nvSpPr>
        <p:spPr>
          <a:xfrm>
            <a:off x="8744592" y="1914714"/>
            <a:ext cx="1079551" cy="759579"/>
          </a:xfrm>
          <a:prstGeom prst="rect">
            <a:avLst/>
          </a:prstGeom>
          <a:solidFill>
            <a:srgbClr val="1D8900">
              <a:alpha val="9804"/>
            </a:srgbClr>
          </a:solidFill>
          <a:ln w="12700" cap="flat" cmpd="sng" algn="ctr">
            <a:noFill/>
            <a:prstDash val="dash"/>
          </a:ln>
          <a:effectLst/>
        </p:spPr>
        <p:txBody>
          <a:bodyPr lIns="251999" tIns="3600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0" cap="none" spc="0" normalizeH="0" baseline="0" noProof="0" dirty="0">
                <a:ln>
                  <a:noFill/>
                </a:ln>
                <a:solidFill>
                  <a:srgbClr val="1E8900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Public subnet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CE52694-0438-64E9-FC65-7279D845AC26}"/>
              </a:ext>
            </a:extLst>
          </p:cNvPr>
          <p:cNvSpPr/>
          <p:nvPr/>
        </p:nvSpPr>
        <p:spPr>
          <a:xfrm>
            <a:off x="2143933" y="3670245"/>
            <a:ext cx="711022" cy="634048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lvl="0" algn="ctr">
              <a:defRPr/>
            </a:pPr>
            <a:r>
              <a:rPr lang="en-US" sz="85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Common Internet File System (</a:t>
            </a:r>
            <a:r>
              <a:rPr kumimoji="0" lang="en-US" sz="850" b="0" i="0" u="none" strike="noStrike" kern="0" cap="none" spc="0" normalizeH="0" baseline="0" noProof="0" dirty="0">
                <a:ln>
                  <a:noFill/>
                </a:ln>
                <a:solidFill>
                  <a:srgbClr val="212E3D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CIFS) </a:t>
            </a:r>
            <a:r>
              <a:rPr lang="en-US" sz="850" kern="0" dirty="0">
                <a:solidFill>
                  <a:srgbClr val="212E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</a:t>
            </a:r>
            <a:r>
              <a:rPr kumimoji="0" lang="en-US" sz="850" b="0" i="0" u="none" strike="noStrike" kern="0" cap="none" spc="0" normalizeH="0" baseline="0" noProof="0" dirty="0">
                <a:ln>
                  <a:noFill/>
                </a:ln>
                <a:solidFill>
                  <a:srgbClr val="212E3D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hares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67DFA548-1881-B4A2-4A6D-24F7BD82B173}"/>
              </a:ext>
            </a:extLst>
          </p:cNvPr>
          <p:cNvCxnSpPr>
            <a:cxnSpLocks/>
            <a:stCxn id="219" idx="1"/>
            <a:endCxn id="232" idx="1"/>
          </p:cNvCxnSpPr>
          <p:nvPr/>
        </p:nvCxnSpPr>
        <p:spPr>
          <a:xfrm rot="10800000" flipH="1" flipV="1">
            <a:off x="1783080" y="2990764"/>
            <a:ext cx="3905676" cy="2078621"/>
          </a:xfrm>
          <a:prstGeom prst="bentConnector3">
            <a:avLst>
              <a:gd name="adj1" fmla="val -3403"/>
            </a:avLst>
          </a:prstGeom>
          <a:noFill/>
          <a:ln w="25400" cap="flat" cmpd="sng" algn="ctr">
            <a:solidFill>
              <a:srgbClr val="A066FF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874C44D-B20C-1C6B-6772-3EDE14BEB739}"/>
              </a:ext>
            </a:extLst>
          </p:cNvPr>
          <p:cNvSpPr txBox="1"/>
          <p:nvPr/>
        </p:nvSpPr>
        <p:spPr>
          <a:xfrm>
            <a:off x="8693763" y="1513288"/>
            <a:ext cx="72121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50" dirty="0">
                <a:solidFill>
                  <a:srgbClr val="212E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Internet gateway</a:t>
            </a:r>
          </a:p>
        </p:txBody>
      </p:sp>
      <p:cxnSp>
        <p:nvCxnSpPr>
          <p:cNvPr id="10" name="Elbow Connector 9">
            <a:extLst>
              <a:ext uri="{FF2B5EF4-FFF2-40B4-BE49-F238E27FC236}">
                <a16:creationId xmlns:a16="http://schemas.microsoft.com/office/drawing/2014/main" id="{DC6076D4-328E-D0D7-C8E6-5E118C8F0966}"/>
              </a:ext>
            </a:extLst>
          </p:cNvPr>
          <p:cNvCxnSpPr>
            <a:cxnSpLocks/>
            <a:stCxn id="11" idx="3"/>
            <a:endCxn id="230" idx="1"/>
          </p:cNvCxnSpPr>
          <p:nvPr/>
        </p:nvCxnSpPr>
        <p:spPr>
          <a:xfrm>
            <a:off x="7259156" y="2895031"/>
            <a:ext cx="767020" cy="625782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rgbClr val="FE9900"/>
            </a:solidFill>
            <a:prstDash val="solid"/>
          </a:ln>
          <a:effectLst/>
        </p:spPr>
      </p:cxnSp>
      <p:pic>
        <p:nvPicPr>
          <p:cNvPr id="11" name="Graphic 7">
            <a:extLst>
              <a:ext uri="{FF2B5EF4-FFF2-40B4-BE49-F238E27FC236}">
                <a16:creationId xmlns:a16="http://schemas.microsoft.com/office/drawing/2014/main" id="{453E911A-C71B-4314-8BD9-873E47FD99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452" y="2721179"/>
            <a:ext cx="347704" cy="347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9">
            <a:extLst>
              <a:ext uri="{FF2B5EF4-FFF2-40B4-BE49-F238E27FC236}">
                <a16:creationId xmlns:a16="http://schemas.microsoft.com/office/drawing/2014/main" id="{9291EC61-A2DC-10D6-4028-47CC8B49F0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6835" y="3078815"/>
            <a:ext cx="1010630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850" dirty="0">
                <a:solidFill>
                  <a:srgbClr val="212E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Transit Gateway (TGW)</a:t>
            </a:r>
          </a:p>
        </p:txBody>
      </p:sp>
      <p:sp>
        <p:nvSpPr>
          <p:cNvPr id="13" name="TextBox 98">
            <a:extLst>
              <a:ext uri="{FF2B5EF4-FFF2-40B4-BE49-F238E27FC236}">
                <a16:creationId xmlns:a16="http://schemas.microsoft.com/office/drawing/2014/main" id="{05C1419F-52A3-BEC2-5B27-C6AB943F29E0}"/>
              </a:ext>
            </a:extLst>
          </p:cNvPr>
          <p:cNvSpPr txBox="1"/>
          <p:nvPr/>
        </p:nvSpPr>
        <p:spPr>
          <a:xfrm>
            <a:off x="8084881" y="2462601"/>
            <a:ext cx="239252" cy="1456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112">
              <a:defRPr/>
            </a:pPr>
            <a:r>
              <a:rPr lang="en-US" sz="850" kern="0" dirty="0">
                <a:solidFill>
                  <a:srgbClr val="212E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ENI</a:t>
            </a:r>
          </a:p>
        </p:txBody>
      </p: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F77456E3-269B-C0C8-29D8-458AA02F2037}"/>
              </a:ext>
            </a:extLst>
          </p:cNvPr>
          <p:cNvCxnSpPr>
            <a:cxnSpLocks/>
            <a:stCxn id="30" idx="1"/>
            <a:endCxn id="11" idx="0"/>
          </p:cNvCxnSpPr>
          <p:nvPr/>
        </p:nvCxnSpPr>
        <p:spPr>
          <a:xfrm rot="10800000" flipV="1">
            <a:off x="7085305" y="2334763"/>
            <a:ext cx="1004631" cy="386415"/>
          </a:xfrm>
          <a:prstGeom prst="bentConnector2">
            <a:avLst/>
          </a:prstGeom>
          <a:noFill/>
          <a:ln w="25400" cap="flat" cmpd="sng" algn="ctr">
            <a:solidFill>
              <a:srgbClr val="517EFF"/>
            </a:solidFill>
            <a:prstDash val="solid"/>
          </a:ln>
          <a:effectLst/>
        </p:spPr>
      </p:cxnSp>
      <p:sp>
        <p:nvSpPr>
          <p:cNvPr id="15" name="TextBox 19">
            <a:extLst>
              <a:ext uri="{FF2B5EF4-FFF2-40B4-BE49-F238E27FC236}">
                <a16:creationId xmlns:a16="http://schemas.microsoft.com/office/drawing/2014/main" id="{FD618687-246E-7404-98FE-C1F449E7BB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5012" y="3561774"/>
            <a:ext cx="750841" cy="22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850" dirty="0">
                <a:solidFill>
                  <a:srgbClr val="212E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SnapMirror</a:t>
            </a:r>
          </a:p>
        </p:txBody>
      </p:sp>
      <p:sp>
        <p:nvSpPr>
          <p:cNvPr id="16" name="TextBox 19">
            <a:extLst>
              <a:ext uri="{FF2B5EF4-FFF2-40B4-BE49-F238E27FC236}">
                <a16:creationId xmlns:a16="http://schemas.microsoft.com/office/drawing/2014/main" id="{CACD979D-7ED7-2429-058C-659B713E01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6408" y="3573428"/>
            <a:ext cx="901651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850" dirty="0">
                <a:solidFill>
                  <a:srgbClr val="212E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Virtual Private Cloud (VPC) attachment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4962741-1259-120A-27DF-4B7A7B9E2F9C}"/>
              </a:ext>
            </a:extLst>
          </p:cNvPr>
          <p:cNvSpPr txBox="1"/>
          <p:nvPr/>
        </p:nvSpPr>
        <p:spPr>
          <a:xfrm>
            <a:off x="3401571" y="4326038"/>
            <a:ext cx="870085" cy="174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76">
              <a:defRPr/>
            </a:pPr>
            <a:r>
              <a:rPr lang="en-US" sz="800" dirty="0">
                <a:solidFill>
                  <a:srgbClr val="FFFFFF"/>
                </a:solidFill>
                <a:latin typeface="Amazon Ember Light"/>
                <a:cs typeface="Amazon Ember Light"/>
              </a:rPr>
              <a:t>Customer Gateway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FBAA09-8077-CACB-A18A-1F25F94B7F7B}"/>
              </a:ext>
            </a:extLst>
          </p:cNvPr>
          <p:cNvSpPr>
            <a:spLocks noChangeAspect="1"/>
          </p:cNvSpPr>
          <p:nvPr/>
        </p:nvSpPr>
        <p:spPr>
          <a:xfrm>
            <a:off x="4139112" y="1164540"/>
            <a:ext cx="6109050" cy="4691738"/>
          </a:xfrm>
          <a:prstGeom prst="rect">
            <a:avLst/>
          </a:prstGeom>
          <a:noFill/>
          <a:ln w="12700" cap="flat" cmpd="sng" algn="ctr">
            <a:solidFill>
              <a:srgbClr val="212E3D"/>
            </a:solidFill>
            <a:prstDash val="solid"/>
          </a:ln>
          <a:effectLst/>
        </p:spPr>
        <p:txBody>
          <a:bodyPr lIns="251999" tIns="3600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pic>
        <p:nvPicPr>
          <p:cNvPr id="19" name="Graphic 20">
            <a:extLst>
              <a:ext uri="{FF2B5EF4-FFF2-40B4-BE49-F238E27FC236}">
                <a16:creationId xmlns:a16="http://schemas.microsoft.com/office/drawing/2014/main" id="{E914E846-8D3D-BB12-481C-AAB144BAE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30" y="1161445"/>
            <a:ext cx="199038" cy="19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6CD54FE-6159-CD15-D22A-E10DE655567C}"/>
              </a:ext>
            </a:extLst>
          </p:cNvPr>
          <p:cNvSpPr/>
          <p:nvPr/>
        </p:nvSpPr>
        <p:spPr>
          <a:xfrm>
            <a:off x="1557014" y="2060878"/>
            <a:ext cx="1938523" cy="2303923"/>
          </a:xfrm>
          <a:prstGeom prst="rect">
            <a:avLst/>
          </a:prstGeom>
          <a:noFill/>
          <a:ln w="12700" cap="flat" cmpd="sng" algn="ctr">
            <a:solidFill>
              <a:srgbClr val="5A6B86"/>
            </a:solidFill>
            <a:prstDash val="solid"/>
          </a:ln>
          <a:effectLst/>
        </p:spPr>
        <p:txBody>
          <a:bodyPr lIns="324000" tIns="3600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5A6B86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da</a:t>
            </a:r>
            <a:r>
              <a:rPr lang="en-US" sz="900" kern="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ta center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5A6B86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21" name="Graphic 22">
            <a:extLst>
              <a:ext uri="{FF2B5EF4-FFF2-40B4-BE49-F238E27FC236}">
                <a16:creationId xmlns:a16="http://schemas.microsoft.com/office/drawing/2014/main" id="{D29EE968-DCC3-2262-6C99-086C41842D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480" y="2058772"/>
            <a:ext cx="266925" cy="2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D310D608-8A2F-BD34-EBB8-4BFB4E0B8397}"/>
              </a:ext>
            </a:extLst>
          </p:cNvPr>
          <p:cNvSpPr/>
          <p:nvPr/>
        </p:nvSpPr>
        <p:spPr>
          <a:xfrm>
            <a:off x="4342072" y="1409152"/>
            <a:ext cx="5823007" cy="2883459"/>
          </a:xfrm>
          <a:prstGeom prst="rect">
            <a:avLst/>
          </a:prstGeom>
          <a:noFill/>
          <a:ln w="12700" cap="flat" cmpd="sng" algn="ctr">
            <a:solidFill>
              <a:srgbClr val="5B9CD5"/>
            </a:solidFill>
            <a:prstDash val="sysDash"/>
          </a:ln>
          <a:effectLst/>
        </p:spPr>
        <p:txBody>
          <a:bodyPr lIns="251999" tIns="3600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5B9CD5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Region</a:t>
            </a:r>
          </a:p>
        </p:txBody>
      </p:sp>
      <p:pic>
        <p:nvPicPr>
          <p:cNvPr id="23" name="Graphic 25">
            <a:extLst>
              <a:ext uri="{FF2B5EF4-FFF2-40B4-BE49-F238E27FC236}">
                <a16:creationId xmlns:a16="http://schemas.microsoft.com/office/drawing/2014/main" id="{768B5E60-F263-8248-F9B8-C9E8A4F08C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2038" y="1410137"/>
            <a:ext cx="200545" cy="200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5F08282F-BF67-42BB-8E50-FFC490CE6B1E}"/>
              </a:ext>
            </a:extLst>
          </p:cNvPr>
          <p:cNvSpPr/>
          <p:nvPr/>
        </p:nvSpPr>
        <p:spPr>
          <a:xfrm>
            <a:off x="7623335" y="1691941"/>
            <a:ext cx="2277008" cy="1040142"/>
          </a:xfrm>
          <a:prstGeom prst="rect">
            <a:avLst/>
          </a:prstGeom>
          <a:noFill/>
          <a:ln w="12700" cap="flat" cmpd="sng" algn="ctr">
            <a:solidFill>
              <a:srgbClr val="1E8900"/>
            </a:solidFill>
            <a:prstDash val="solid"/>
          </a:ln>
          <a:effectLst/>
        </p:spPr>
        <p:txBody>
          <a:bodyPr lIns="251999" tIns="3600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0" cap="none" spc="0" normalizeH="0" baseline="0" noProof="0" dirty="0">
                <a:ln w="0"/>
                <a:solidFill>
                  <a:srgbClr val="1E8900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Transit VPC</a:t>
            </a:r>
          </a:p>
        </p:txBody>
      </p:sp>
      <p:pic>
        <p:nvPicPr>
          <p:cNvPr id="25" name="Graphic 28">
            <a:extLst>
              <a:ext uri="{FF2B5EF4-FFF2-40B4-BE49-F238E27FC236}">
                <a16:creationId xmlns:a16="http://schemas.microsoft.com/office/drawing/2014/main" id="{C947A1DB-55E3-79BC-02FF-3A8259A5B5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3336" y="1691941"/>
            <a:ext cx="193903" cy="193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Graphic 35">
            <a:extLst>
              <a:ext uri="{FF2B5EF4-FFF2-40B4-BE49-F238E27FC236}">
                <a16:creationId xmlns:a16="http://schemas.microsoft.com/office/drawing/2014/main" id="{03CF663B-BEFA-A973-4965-A4CB191F39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1680" y="1922605"/>
            <a:ext cx="183479" cy="183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Graphic 34">
            <a:extLst>
              <a:ext uri="{FF2B5EF4-FFF2-40B4-BE49-F238E27FC236}">
                <a16:creationId xmlns:a16="http://schemas.microsoft.com/office/drawing/2014/main" id="{65BFDEE6-8632-30CE-04AA-0C88146FE4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9082" y="1913429"/>
            <a:ext cx="183479" cy="183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Graphic 7">
            <a:extLst>
              <a:ext uri="{FF2B5EF4-FFF2-40B4-BE49-F238E27FC236}">
                <a16:creationId xmlns:a16="http://schemas.microsoft.com/office/drawing/2014/main" id="{F3335638-F17C-6107-8867-6059078BB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581" y="2755765"/>
            <a:ext cx="276682" cy="276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Graphic 10">
            <a:extLst>
              <a:ext uri="{FF2B5EF4-FFF2-40B4-BE49-F238E27FC236}">
                <a16:creationId xmlns:a16="http://schemas.microsoft.com/office/drawing/2014/main" id="{E4E78F26-5554-B958-19B1-0A8F8336EF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1489" y="1530307"/>
            <a:ext cx="260086" cy="260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Graphic 37">
            <a:extLst>
              <a:ext uri="{FF2B5EF4-FFF2-40B4-BE49-F238E27FC236}">
                <a16:creationId xmlns:a16="http://schemas.microsoft.com/office/drawing/2014/main" id="{961229ED-9351-4633-4F61-F4B848D4B9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35" y="2220192"/>
            <a:ext cx="229144" cy="229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ounded Rectangle 116">
            <a:extLst>
              <a:ext uri="{FF2B5EF4-FFF2-40B4-BE49-F238E27FC236}">
                <a16:creationId xmlns:a16="http://schemas.microsoft.com/office/drawing/2014/main" id="{F0861EBE-5ED7-92F9-BF1D-11E7A458CB90}"/>
              </a:ext>
            </a:extLst>
          </p:cNvPr>
          <p:cNvSpPr/>
          <p:nvPr/>
        </p:nvSpPr>
        <p:spPr>
          <a:xfrm>
            <a:off x="8321323" y="3283524"/>
            <a:ext cx="1512718" cy="364961"/>
          </a:xfrm>
          <a:prstGeom prst="roundRect">
            <a:avLst/>
          </a:prstGeom>
          <a:noFill/>
          <a:ln w="25400" cap="flat" cmpd="sng" algn="ctr">
            <a:solidFill>
              <a:srgbClr val="212E3D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08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212E3D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9352E11-953D-6FBB-0A16-B55E91B8119A}"/>
              </a:ext>
            </a:extLst>
          </p:cNvPr>
          <p:cNvGrpSpPr/>
          <p:nvPr/>
        </p:nvGrpSpPr>
        <p:grpSpPr>
          <a:xfrm>
            <a:off x="8406472" y="3329718"/>
            <a:ext cx="266830" cy="272569"/>
            <a:chOff x="1236546" y="2455520"/>
            <a:chExt cx="487970" cy="493710"/>
          </a:xfrm>
          <a:solidFill>
            <a:srgbClr val="212E3D"/>
          </a:solidFill>
        </p:grpSpPr>
        <p:sp>
          <p:nvSpPr>
            <p:cNvPr id="33" name="Freeform 331">
              <a:extLst>
                <a:ext uri="{FF2B5EF4-FFF2-40B4-BE49-F238E27FC236}">
                  <a16:creationId xmlns:a16="http://schemas.microsoft.com/office/drawing/2014/main" id="{6D8D12F0-38F0-BA3A-DBC8-9CC819979FD3}"/>
                </a:ext>
              </a:extLst>
            </p:cNvPr>
            <p:cNvSpPr/>
            <p:nvPr/>
          </p:nvSpPr>
          <p:spPr>
            <a:xfrm>
              <a:off x="1236546" y="2455520"/>
              <a:ext cx="487970" cy="493710"/>
            </a:xfrm>
            <a:custGeom>
              <a:avLst/>
              <a:gdLst>
                <a:gd name="connsiteX0" fmla="*/ 30298 w 666540"/>
                <a:gd name="connsiteY0" fmla="*/ 30298 h 666540"/>
                <a:gd name="connsiteX1" fmla="*/ 30298 w 666540"/>
                <a:gd name="connsiteY1" fmla="*/ 636243 h 666540"/>
                <a:gd name="connsiteX2" fmla="*/ 636243 w 666540"/>
                <a:gd name="connsiteY2" fmla="*/ 636243 h 666540"/>
                <a:gd name="connsiteX3" fmla="*/ 636243 w 666540"/>
                <a:gd name="connsiteY3" fmla="*/ 30298 h 666540"/>
                <a:gd name="connsiteX4" fmla="*/ 0 w 666540"/>
                <a:gd name="connsiteY4" fmla="*/ 0 h 666540"/>
                <a:gd name="connsiteX5" fmla="*/ 666540 w 666540"/>
                <a:gd name="connsiteY5" fmla="*/ 0 h 666540"/>
                <a:gd name="connsiteX6" fmla="*/ 666540 w 666540"/>
                <a:gd name="connsiteY6" fmla="*/ 666540 h 666540"/>
                <a:gd name="connsiteX7" fmla="*/ 0 w 666540"/>
                <a:gd name="connsiteY7" fmla="*/ 666540 h 666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540" h="666540">
                  <a:moveTo>
                    <a:pt x="30298" y="30298"/>
                  </a:moveTo>
                  <a:lnTo>
                    <a:pt x="30298" y="636243"/>
                  </a:lnTo>
                  <a:lnTo>
                    <a:pt x="636243" y="636243"/>
                  </a:lnTo>
                  <a:lnTo>
                    <a:pt x="636243" y="30298"/>
                  </a:lnTo>
                  <a:close/>
                  <a:moveTo>
                    <a:pt x="0" y="0"/>
                  </a:moveTo>
                  <a:lnTo>
                    <a:pt x="666540" y="0"/>
                  </a:lnTo>
                  <a:lnTo>
                    <a:pt x="666540" y="666540"/>
                  </a:lnTo>
                  <a:lnTo>
                    <a:pt x="0" y="666540"/>
                  </a:lnTo>
                  <a:close/>
                </a:path>
              </a:pathLst>
            </a:custGeom>
            <a:grpFill/>
            <a:ln w="28575">
              <a:solidFill>
                <a:srgbClr val="212E3D"/>
              </a:solidFill>
              <a:round/>
              <a:headEnd/>
              <a:tailEnd/>
            </a:ln>
            <a:effectLst/>
          </p:spPr>
          <p:txBody>
            <a:bodyPr vert="horz" wrap="square" lIns="57045" tIns="28525" rIns="57045" bIns="28525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08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212E3D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34" name="Freeform 5">
              <a:extLst>
                <a:ext uri="{FF2B5EF4-FFF2-40B4-BE49-F238E27FC236}">
                  <a16:creationId xmlns:a16="http://schemas.microsoft.com/office/drawing/2014/main" id="{B89ACEC4-86EB-5D45-812E-0FB4370429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4890" y="2650648"/>
              <a:ext cx="112499" cy="122201"/>
            </a:xfrm>
            <a:custGeom>
              <a:avLst/>
              <a:gdLst>
                <a:gd name="T0" fmla="*/ 154 w 304"/>
                <a:gd name="T1" fmla="*/ 324 h 324"/>
                <a:gd name="T2" fmla="*/ 150 w 304"/>
                <a:gd name="T3" fmla="*/ 324 h 324"/>
                <a:gd name="T4" fmla="*/ 109 w 304"/>
                <a:gd name="T5" fmla="*/ 292 h 324"/>
                <a:gd name="T6" fmla="*/ 5 w 304"/>
                <a:gd name="T7" fmla="*/ 52 h 324"/>
                <a:gd name="T8" fmla="*/ 0 w 304"/>
                <a:gd name="T9" fmla="*/ 34 h 324"/>
                <a:gd name="T10" fmla="*/ 36 w 304"/>
                <a:gd name="T11" fmla="*/ 0 h 324"/>
                <a:gd name="T12" fmla="*/ 72 w 304"/>
                <a:gd name="T13" fmla="*/ 26 h 324"/>
                <a:gd name="T14" fmla="*/ 153 w 304"/>
                <a:gd name="T15" fmla="*/ 234 h 324"/>
                <a:gd name="T16" fmla="*/ 235 w 304"/>
                <a:gd name="T17" fmla="*/ 25 h 324"/>
                <a:gd name="T18" fmla="*/ 269 w 304"/>
                <a:gd name="T19" fmla="*/ 0 h 324"/>
                <a:gd name="T20" fmla="*/ 304 w 304"/>
                <a:gd name="T21" fmla="*/ 34 h 324"/>
                <a:gd name="T22" fmla="*/ 300 w 304"/>
                <a:gd name="T23" fmla="*/ 52 h 324"/>
                <a:gd name="T24" fmla="*/ 195 w 304"/>
                <a:gd name="T25" fmla="*/ 292 h 324"/>
                <a:gd name="T26" fmla="*/ 154 w 304"/>
                <a:gd name="T27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4" h="324">
                  <a:moveTo>
                    <a:pt x="154" y="324"/>
                  </a:moveTo>
                  <a:cubicBezTo>
                    <a:pt x="150" y="324"/>
                    <a:pt x="150" y="324"/>
                    <a:pt x="150" y="324"/>
                  </a:cubicBezTo>
                  <a:cubicBezTo>
                    <a:pt x="131" y="324"/>
                    <a:pt x="118" y="311"/>
                    <a:pt x="109" y="29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3" y="47"/>
                    <a:pt x="0" y="41"/>
                    <a:pt x="0" y="34"/>
                  </a:cubicBezTo>
                  <a:cubicBezTo>
                    <a:pt x="0" y="17"/>
                    <a:pt x="16" y="0"/>
                    <a:pt x="36" y="0"/>
                  </a:cubicBezTo>
                  <a:cubicBezTo>
                    <a:pt x="56" y="0"/>
                    <a:pt x="66" y="11"/>
                    <a:pt x="72" y="26"/>
                  </a:cubicBezTo>
                  <a:cubicBezTo>
                    <a:pt x="153" y="234"/>
                    <a:pt x="153" y="234"/>
                    <a:pt x="153" y="234"/>
                  </a:cubicBezTo>
                  <a:cubicBezTo>
                    <a:pt x="235" y="25"/>
                    <a:pt x="235" y="25"/>
                    <a:pt x="235" y="25"/>
                  </a:cubicBezTo>
                  <a:cubicBezTo>
                    <a:pt x="240" y="12"/>
                    <a:pt x="250" y="0"/>
                    <a:pt x="269" y="0"/>
                  </a:cubicBezTo>
                  <a:cubicBezTo>
                    <a:pt x="288" y="0"/>
                    <a:pt x="304" y="15"/>
                    <a:pt x="304" y="34"/>
                  </a:cubicBezTo>
                  <a:cubicBezTo>
                    <a:pt x="304" y="41"/>
                    <a:pt x="301" y="48"/>
                    <a:pt x="300" y="52"/>
                  </a:cubicBezTo>
                  <a:cubicBezTo>
                    <a:pt x="195" y="292"/>
                    <a:pt x="195" y="292"/>
                    <a:pt x="195" y="292"/>
                  </a:cubicBezTo>
                  <a:cubicBezTo>
                    <a:pt x="187" y="311"/>
                    <a:pt x="173" y="324"/>
                    <a:pt x="154" y="324"/>
                  </a:cubicBezTo>
                  <a:close/>
                </a:path>
              </a:pathLst>
            </a:custGeom>
            <a:grpFill/>
            <a:ln w="9525">
              <a:solidFill>
                <a:srgbClr val="212E3D"/>
              </a:solidFill>
              <a:round/>
              <a:headEnd/>
              <a:tailEnd/>
            </a:ln>
            <a:effectLst/>
          </p:spPr>
          <p:txBody>
            <a:bodyPr vert="horz" wrap="square" lIns="57045" tIns="28525" rIns="57045" bIns="28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08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212E3D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35" name="Freeform 6">
              <a:extLst>
                <a:ext uri="{FF2B5EF4-FFF2-40B4-BE49-F238E27FC236}">
                  <a16:creationId xmlns:a16="http://schemas.microsoft.com/office/drawing/2014/main" id="{67839C8C-55E6-AD51-7816-9BF00CE46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9215" y="2649541"/>
              <a:ext cx="176562" cy="122201"/>
            </a:xfrm>
            <a:custGeom>
              <a:avLst/>
              <a:gdLst>
                <a:gd name="T0" fmla="*/ 0 w 477"/>
                <a:gd name="T1" fmla="*/ 39 h 324"/>
                <a:gd name="T2" fmla="*/ 35 w 477"/>
                <a:gd name="T3" fmla="*/ 3 h 324"/>
                <a:gd name="T4" fmla="*/ 72 w 477"/>
                <a:gd name="T5" fmla="*/ 39 h 324"/>
                <a:gd name="T6" fmla="*/ 72 w 477"/>
                <a:gd name="T7" fmla="*/ 54 h 324"/>
                <a:gd name="T8" fmla="*/ 167 w 477"/>
                <a:gd name="T9" fmla="*/ 0 h 324"/>
                <a:gd name="T10" fmla="*/ 261 w 477"/>
                <a:gd name="T11" fmla="*/ 55 h 324"/>
                <a:gd name="T12" fmla="*/ 367 w 477"/>
                <a:gd name="T13" fmla="*/ 0 h 324"/>
                <a:gd name="T14" fmla="*/ 477 w 477"/>
                <a:gd name="T15" fmla="*/ 120 h 324"/>
                <a:gd name="T16" fmla="*/ 477 w 477"/>
                <a:gd name="T17" fmla="*/ 288 h 324"/>
                <a:gd name="T18" fmla="*/ 442 w 477"/>
                <a:gd name="T19" fmla="*/ 324 h 324"/>
                <a:gd name="T20" fmla="*/ 405 w 477"/>
                <a:gd name="T21" fmla="*/ 288 h 324"/>
                <a:gd name="T22" fmla="*/ 405 w 477"/>
                <a:gd name="T23" fmla="*/ 142 h 324"/>
                <a:gd name="T24" fmla="*/ 342 w 477"/>
                <a:gd name="T25" fmla="*/ 65 h 324"/>
                <a:gd name="T26" fmla="*/ 275 w 477"/>
                <a:gd name="T27" fmla="*/ 143 h 324"/>
                <a:gd name="T28" fmla="*/ 275 w 477"/>
                <a:gd name="T29" fmla="*/ 288 h 324"/>
                <a:gd name="T30" fmla="*/ 239 w 477"/>
                <a:gd name="T31" fmla="*/ 324 h 324"/>
                <a:gd name="T32" fmla="*/ 203 w 477"/>
                <a:gd name="T33" fmla="*/ 288 h 324"/>
                <a:gd name="T34" fmla="*/ 203 w 477"/>
                <a:gd name="T35" fmla="*/ 142 h 324"/>
                <a:gd name="T36" fmla="*/ 139 w 477"/>
                <a:gd name="T37" fmla="*/ 65 h 324"/>
                <a:gd name="T38" fmla="*/ 72 w 477"/>
                <a:gd name="T39" fmla="*/ 143 h 324"/>
                <a:gd name="T40" fmla="*/ 72 w 477"/>
                <a:gd name="T41" fmla="*/ 288 h 324"/>
                <a:gd name="T42" fmla="*/ 35 w 477"/>
                <a:gd name="T43" fmla="*/ 324 h 324"/>
                <a:gd name="T44" fmla="*/ 0 w 477"/>
                <a:gd name="T45" fmla="*/ 288 h 324"/>
                <a:gd name="T46" fmla="*/ 0 w 477"/>
                <a:gd name="T47" fmla="*/ 39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7" h="324">
                  <a:moveTo>
                    <a:pt x="0" y="39"/>
                  </a:moveTo>
                  <a:cubicBezTo>
                    <a:pt x="0" y="19"/>
                    <a:pt x="15" y="3"/>
                    <a:pt x="35" y="3"/>
                  </a:cubicBezTo>
                  <a:cubicBezTo>
                    <a:pt x="56" y="3"/>
                    <a:pt x="72" y="19"/>
                    <a:pt x="72" y="39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92" y="26"/>
                    <a:pt x="119" y="0"/>
                    <a:pt x="167" y="0"/>
                  </a:cubicBezTo>
                  <a:cubicBezTo>
                    <a:pt x="213" y="0"/>
                    <a:pt x="245" y="22"/>
                    <a:pt x="261" y="55"/>
                  </a:cubicBezTo>
                  <a:cubicBezTo>
                    <a:pt x="286" y="22"/>
                    <a:pt x="320" y="0"/>
                    <a:pt x="367" y="0"/>
                  </a:cubicBezTo>
                  <a:cubicBezTo>
                    <a:pt x="436" y="0"/>
                    <a:pt x="477" y="43"/>
                    <a:pt x="477" y="120"/>
                  </a:cubicBezTo>
                  <a:cubicBezTo>
                    <a:pt x="477" y="288"/>
                    <a:pt x="477" y="288"/>
                    <a:pt x="477" y="288"/>
                  </a:cubicBezTo>
                  <a:cubicBezTo>
                    <a:pt x="477" y="308"/>
                    <a:pt x="462" y="324"/>
                    <a:pt x="442" y="324"/>
                  </a:cubicBezTo>
                  <a:cubicBezTo>
                    <a:pt x="422" y="324"/>
                    <a:pt x="405" y="308"/>
                    <a:pt x="405" y="288"/>
                  </a:cubicBezTo>
                  <a:cubicBezTo>
                    <a:pt x="405" y="142"/>
                    <a:pt x="405" y="142"/>
                    <a:pt x="405" y="142"/>
                  </a:cubicBezTo>
                  <a:cubicBezTo>
                    <a:pt x="405" y="92"/>
                    <a:pt x="382" y="65"/>
                    <a:pt x="342" y="65"/>
                  </a:cubicBezTo>
                  <a:cubicBezTo>
                    <a:pt x="302" y="65"/>
                    <a:pt x="275" y="93"/>
                    <a:pt x="275" y="143"/>
                  </a:cubicBezTo>
                  <a:cubicBezTo>
                    <a:pt x="275" y="288"/>
                    <a:pt x="275" y="288"/>
                    <a:pt x="275" y="288"/>
                  </a:cubicBezTo>
                  <a:cubicBezTo>
                    <a:pt x="275" y="308"/>
                    <a:pt x="258" y="324"/>
                    <a:pt x="239" y="324"/>
                  </a:cubicBezTo>
                  <a:cubicBezTo>
                    <a:pt x="219" y="324"/>
                    <a:pt x="203" y="308"/>
                    <a:pt x="203" y="288"/>
                  </a:cubicBezTo>
                  <a:cubicBezTo>
                    <a:pt x="203" y="142"/>
                    <a:pt x="203" y="142"/>
                    <a:pt x="203" y="142"/>
                  </a:cubicBezTo>
                  <a:cubicBezTo>
                    <a:pt x="203" y="93"/>
                    <a:pt x="179" y="65"/>
                    <a:pt x="139" y="65"/>
                  </a:cubicBezTo>
                  <a:cubicBezTo>
                    <a:pt x="99" y="65"/>
                    <a:pt x="72" y="95"/>
                    <a:pt x="72" y="143"/>
                  </a:cubicBezTo>
                  <a:cubicBezTo>
                    <a:pt x="72" y="288"/>
                    <a:pt x="72" y="288"/>
                    <a:pt x="72" y="288"/>
                  </a:cubicBezTo>
                  <a:cubicBezTo>
                    <a:pt x="72" y="308"/>
                    <a:pt x="56" y="324"/>
                    <a:pt x="35" y="324"/>
                  </a:cubicBezTo>
                  <a:cubicBezTo>
                    <a:pt x="16" y="324"/>
                    <a:pt x="0" y="308"/>
                    <a:pt x="0" y="288"/>
                  </a:cubicBezTo>
                  <a:lnTo>
                    <a:pt x="0" y="39"/>
                  </a:lnTo>
                  <a:close/>
                </a:path>
              </a:pathLst>
            </a:custGeom>
            <a:grpFill/>
            <a:ln w="9525">
              <a:solidFill>
                <a:srgbClr val="212E3D"/>
              </a:solidFill>
              <a:round/>
              <a:headEnd/>
              <a:tailEnd/>
            </a:ln>
            <a:effectLst/>
          </p:spPr>
          <p:txBody>
            <a:bodyPr vert="horz" wrap="square" lIns="57045" tIns="28525" rIns="57045" bIns="28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08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212E3D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D04E4C2-3A7A-C95B-FD5B-21D078C24C16}"/>
              </a:ext>
            </a:extLst>
          </p:cNvPr>
          <p:cNvGrpSpPr/>
          <p:nvPr/>
        </p:nvGrpSpPr>
        <p:grpSpPr>
          <a:xfrm>
            <a:off x="8710953" y="3329718"/>
            <a:ext cx="266830" cy="272569"/>
            <a:chOff x="1236546" y="2455520"/>
            <a:chExt cx="487970" cy="493710"/>
          </a:xfrm>
          <a:solidFill>
            <a:srgbClr val="212E3D"/>
          </a:solidFill>
        </p:grpSpPr>
        <p:sp>
          <p:nvSpPr>
            <p:cNvPr id="37" name="Freeform 331">
              <a:extLst>
                <a:ext uri="{FF2B5EF4-FFF2-40B4-BE49-F238E27FC236}">
                  <a16:creationId xmlns:a16="http://schemas.microsoft.com/office/drawing/2014/main" id="{CF0B5F75-21F5-5D94-B857-0826A85BB071}"/>
                </a:ext>
              </a:extLst>
            </p:cNvPr>
            <p:cNvSpPr/>
            <p:nvPr/>
          </p:nvSpPr>
          <p:spPr>
            <a:xfrm>
              <a:off x="1236546" y="2455520"/>
              <a:ext cx="487970" cy="493710"/>
            </a:xfrm>
            <a:custGeom>
              <a:avLst/>
              <a:gdLst>
                <a:gd name="connsiteX0" fmla="*/ 30298 w 666540"/>
                <a:gd name="connsiteY0" fmla="*/ 30298 h 666540"/>
                <a:gd name="connsiteX1" fmla="*/ 30298 w 666540"/>
                <a:gd name="connsiteY1" fmla="*/ 636243 h 666540"/>
                <a:gd name="connsiteX2" fmla="*/ 636243 w 666540"/>
                <a:gd name="connsiteY2" fmla="*/ 636243 h 666540"/>
                <a:gd name="connsiteX3" fmla="*/ 636243 w 666540"/>
                <a:gd name="connsiteY3" fmla="*/ 30298 h 666540"/>
                <a:gd name="connsiteX4" fmla="*/ 0 w 666540"/>
                <a:gd name="connsiteY4" fmla="*/ 0 h 666540"/>
                <a:gd name="connsiteX5" fmla="*/ 666540 w 666540"/>
                <a:gd name="connsiteY5" fmla="*/ 0 h 666540"/>
                <a:gd name="connsiteX6" fmla="*/ 666540 w 666540"/>
                <a:gd name="connsiteY6" fmla="*/ 666540 h 666540"/>
                <a:gd name="connsiteX7" fmla="*/ 0 w 666540"/>
                <a:gd name="connsiteY7" fmla="*/ 666540 h 666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540" h="666540">
                  <a:moveTo>
                    <a:pt x="30298" y="30298"/>
                  </a:moveTo>
                  <a:lnTo>
                    <a:pt x="30298" y="636243"/>
                  </a:lnTo>
                  <a:lnTo>
                    <a:pt x="636243" y="636243"/>
                  </a:lnTo>
                  <a:lnTo>
                    <a:pt x="636243" y="30298"/>
                  </a:lnTo>
                  <a:close/>
                  <a:moveTo>
                    <a:pt x="0" y="0"/>
                  </a:moveTo>
                  <a:lnTo>
                    <a:pt x="666540" y="0"/>
                  </a:lnTo>
                  <a:lnTo>
                    <a:pt x="666540" y="666540"/>
                  </a:lnTo>
                  <a:lnTo>
                    <a:pt x="0" y="666540"/>
                  </a:lnTo>
                  <a:close/>
                </a:path>
              </a:pathLst>
            </a:custGeom>
            <a:grpFill/>
            <a:ln w="28575">
              <a:solidFill>
                <a:srgbClr val="212E3D"/>
              </a:solidFill>
              <a:round/>
              <a:headEnd/>
              <a:tailEnd/>
            </a:ln>
            <a:effectLst/>
          </p:spPr>
          <p:txBody>
            <a:bodyPr vert="horz" wrap="square" lIns="57045" tIns="28525" rIns="57045" bIns="28525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08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212E3D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72983492-A540-5EC6-D08D-C6D5F4A4F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4890" y="2650648"/>
              <a:ext cx="112499" cy="122201"/>
            </a:xfrm>
            <a:custGeom>
              <a:avLst/>
              <a:gdLst>
                <a:gd name="T0" fmla="*/ 154 w 304"/>
                <a:gd name="T1" fmla="*/ 324 h 324"/>
                <a:gd name="T2" fmla="*/ 150 w 304"/>
                <a:gd name="T3" fmla="*/ 324 h 324"/>
                <a:gd name="T4" fmla="*/ 109 w 304"/>
                <a:gd name="T5" fmla="*/ 292 h 324"/>
                <a:gd name="T6" fmla="*/ 5 w 304"/>
                <a:gd name="T7" fmla="*/ 52 h 324"/>
                <a:gd name="T8" fmla="*/ 0 w 304"/>
                <a:gd name="T9" fmla="*/ 34 h 324"/>
                <a:gd name="T10" fmla="*/ 36 w 304"/>
                <a:gd name="T11" fmla="*/ 0 h 324"/>
                <a:gd name="T12" fmla="*/ 72 w 304"/>
                <a:gd name="T13" fmla="*/ 26 h 324"/>
                <a:gd name="T14" fmla="*/ 153 w 304"/>
                <a:gd name="T15" fmla="*/ 234 h 324"/>
                <a:gd name="T16" fmla="*/ 235 w 304"/>
                <a:gd name="T17" fmla="*/ 25 h 324"/>
                <a:gd name="T18" fmla="*/ 269 w 304"/>
                <a:gd name="T19" fmla="*/ 0 h 324"/>
                <a:gd name="T20" fmla="*/ 304 w 304"/>
                <a:gd name="T21" fmla="*/ 34 h 324"/>
                <a:gd name="T22" fmla="*/ 300 w 304"/>
                <a:gd name="T23" fmla="*/ 52 h 324"/>
                <a:gd name="T24" fmla="*/ 195 w 304"/>
                <a:gd name="T25" fmla="*/ 292 h 324"/>
                <a:gd name="T26" fmla="*/ 154 w 304"/>
                <a:gd name="T27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4" h="324">
                  <a:moveTo>
                    <a:pt x="154" y="324"/>
                  </a:moveTo>
                  <a:cubicBezTo>
                    <a:pt x="150" y="324"/>
                    <a:pt x="150" y="324"/>
                    <a:pt x="150" y="324"/>
                  </a:cubicBezTo>
                  <a:cubicBezTo>
                    <a:pt x="131" y="324"/>
                    <a:pt x="118" y="311"/>
                    <a:pt x="109" y="29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3" y="47"/>
                    <a:pt x="0" y="41"/>
                    <a:pt x="0" y="34"/>
                  </a:cubicBezTo>
                  <a:cubicBezTo>
                    <a:pt x="0" y="17"/>
                    <a:pt x="16" y="0"/>
                    <a:pt x="36" y="0"/>
                  </a:cubicBezTo>
                  <a:cubicBezTo>
                    <a:pt x="56" y="0"/>
                    <a:pt x="66" y="11"/>
                    <a:pt x="72" y="26"/>
                  </a:cubicBezTo>
                  <a:cubicBezTo>
                    <a:pt x="153" y="234"/>
                    <a:pt x="153" y="234"/>
                    <a:pt x="153" y="234"/>
                  </a:cubicBezTo>
                  <a:cubicBezTo>
                    <a:pt x="235" y="25"/>
                    <a:pt x="235" y="25"/>
                    <a:pt x="235" y="25"/>
                  </a:cubicBezTo>
                  <a:cubicBezTo>
                    <a:pt x="240" y="12"/>
                    <a:pt x="250" y="0"/>
                    <a:pt x="269" y="0"/>
                  </a:cubicBezTo>
                  <a:cubicBezTo>
                    <a:pt x="288" y="0"/>
                    <a:pt x="304" y="15"/>
                    <a:pt x="304" y="34"/>
                  </a:cubicBezTo>
                  <a:cubicBezTo>
                    <a:pt x="304" y="41"/>
                    <a:pt x="301" y="48"/>
                    <a:pt x="300" y="52"/>
                  </a:cubicBezTo>
                  <a:cubicBezTo>
                    <a:pt x="195" y="292"/>
                    <a:pt x="195" y="292"/>
                    <a:pt x="195" y="292"/>
                  </a:cubicBezTo>
                  <a:cubicBezTo>
                    <a:pt x="187" y="311"/>
                    <a:pt x="173" y="324"/>
                    <a:pt x="154" y="324"/>
                  </a:cubicBezTo>
                  <a:close/>
                </a:path>
              </a:pathLst>
            </a:custGeom>
            <a:grpFill/>
            <a:ln w="9525">
              <a:solidFill>
                <a:srgbClr val="212E3D"/>
              </a:solidFill>
              <a:round/>
              <a:headEnd/>
              <a:tailEnd/>
            </a:ln>
            <a:effectLst/>
          </p:spPr>
          <p:txBody>
            <a:bodyPr vert="horz" wrap="square" lIns="57045" tIns="28525" rIns="57045" bIns="28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08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212E3D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A260FAEB-F0EC-D963-475C-C4AE5F71C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9215" y="2649541"/>
              <a:ext cx="176562" cy="122201"/>
            </a:xfrm>
            <a:custGeom>
              <a:avLst/>
              <a:gdLst>
                <a:gd name="T0" fmla="*/ 0 w 477"/>
                <a:gd name="T1" fmla="*/ 39 h 324"/>
                <a:gd name="T2" fmla="*/ 35 w 477"/>
                <a:gd name="T3" fmla="*/ 3 h 324"/>
                <a:gd name="T4" fmla="*/ 72 w 477"/>
                <a:gd name="T5" fmla="*/ 39 h 324"/>
                <a:gd name="T6" fmla="*/ 72 w 477"/>
                <a:gd name="T7" fmla="*/ 54 h 324"/>
                <a:gd name="T8" fmla="*/ 167 w 477"/>
                <a:gd name="T9" fmla="*/ 0 h 324"/>
                <a:gd name="T10" fmla="*/ 261 w 477"/>
                <a:gd name="T11" fmla="*/ 55 h 324"/>
                <a:gd name="T12" fmla="*/ 367 w 477"/>
                <a:gd name="T13" fmla="*/ 0 h 324"/>
                <a:gd name="T14" fmla="*/ 477 w 477"/>
                <a:gd name="T15" fmla="*/ 120 h 324"/>
                <a:gd name="T16" fmla="*/ 477 w 477"/>
                <a:gd name="T17" fmla="*/ 288 h 324"/>
                <a:gd name="T18" fmla="*/ 442 w 477"/>
                <a:gd name="T19" fmla="*/ 324 h 324"/>
                <a:gd name="T20" fmla="*/ 405 w 477"/>
                <a:gd name="T21" fmla="*/ 288 h 324"/>
                <a:gd name="T22" fmla="*/ 405 w 477"/>
                <a:gd name="T23" fmla="*/ 142 h 324"/>
                <a:gd name="T24" fmla="*/ 342 w 477"/>
                <a:gd name="T25" fmla="*/ 65 h 324"/>
                <a:gd name="T26" fmla="*/ 275 w 477"/>
                <a:gd name="T27" fmla="*/ 143 h 324"/>
                <a:gd name="T28" fmla="*/ 275 w 477"/>
                <a:gd name="T29" fmla="*/ 288 h 324"/>
                <a:gd name="T30" fmla="*/ 239 w 477"/>
                <a:gd name="T31" fmla="*/ 324 h 324"/>
                <a:gd name="T32" fmla="*/ 203 w 477"/>
                <a:gd name="T33" fmla="*/ 288 h 324"/>
                <a:gd name="T34" fmla="*/ 203 w 477"/>
                <a:gd name="T35" fmla="*/ 142 h 324"/>
                <a:gd name="T36" fmla="*/ 139 w 477"/>
                <a:gd name="T37" fmla="*/ 65 h 324"/>
                <a:gd name="T38" fmla="*/ 72 w 477"/>
                <a:gd name="T39" fmla="*/ 143 h 324"/>
                <a:gd name="T40" fmla="*/ 72 w 477"/>
                <a:gd name="T41" fmla="*/ 288 h 324"/>
                <a:gd name="T42" fmla="*/ 35 w 477"/>
                <a:gd name="T43" fmla="*/ 324 h 324"/>
                <a:gd name="T44" fmla="*/ 0 w 477"/>
                <a:gd name="T45" fmla="*/ 288 h 324"/>
                <a:gd name="T46" fmla="*/ 0 w 477"/>
                <a:gd name="T47" fmla="*/ 39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7" h="324">
                  <a:moveTo>
                    <a:pt x="0" y="39"/>
                  </a:moveTo>
                  <a:cubicBezTo>
                    <a:pt x="0" y="19"/>
                    <a:pt x="15" y="3"/>
                    <a:pt x="35" y="3"/>
                  </a:cubicBezTo>
                  <a:cubicBezTo>
                    <a:pt x="56" y="3"/>
                    <a:pt x="72" y="19"/>
                    <a:pt x="72" y="39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92" y="26"/>
                    <a:pt x="119" y="0"/>
                    <a:pt x="167" y="0"/>
                  </a:cubicBezTo>
                  <a:cubicBezTo>
                    <a:pt x="213" y="0"/>
                    <a:pt x="245" y="22"/>
                    <a:pt x="261" y="55"/>
                  </a:cubicBezTo>
                  <a:cubicBezTo>
                    <a:pt x="286" y="22"/>
                    <a:pt x="320" y="0"/>
                    <a:pt x="367" y="0"/>
                  </a:cubicBezTo>
                  <a:cubicBezTo>
                    <a:pt x="436" y="0"/>
                    <a:pt x="477" y="43"/>
                    <a:pt x="477" y="120"/>
                  </a:cubicBezTo>
                  <a:cubicBezTo>
                    <a:pt x="477" y="288"/>
                    <a:pt x="477" y="288"/>
                    <a:pt x="477" y="288"/>
                  </a:cubicBezTo>
                  <a:cubicBezTo>
                    <a:pt x="477" y="308"/>
                    <a:pt x="462" y="324"/>
                    <a:pt x="442" y="324"/>
                  </a:cubicBezTo>
                  <a:cubicBezTo>
                    <a:pt x="422" y="324"/>
                    <a:pt x="405" y="308"/>
                    <a:pt x="405" y="288"/>
                  </a:cubicBezTo>
                  <a:cubicBezTo>
                    <a:pt x="405" y="142"/>
                    <a:pt x="405" y="142"/>
                    <a:pt x="405" y="142"/>
                  </a:cubicBezTo>
                  <a:cubicBezTo>
                    <a:pt x="405" y="92"/>
                    <a:pt x="382" y="65"/>
                    <a:pt x="342" y="65"/>
                  </a:cubicBezTo>
                  <a:cubicBezTo>
                    <a:pt x="302" y="65"/>
                    <a:pt x="275" y="93"/>
                    <a:pt x="275" y="143"/>
                  </a:cubicBezTo>
                  <a:cubicBezTo>
                    <a:pt x="275" y="288"/>
                    <a:pt x="275" y="288"/>
                    <a:pt x="275" y="288"/>
                  </a:cubicBezTo>
                  <a:cubicBezTo>
                    <a:pt x="275" y="308"/>
                    <a:pt x="258" y="324"/>
                    <a:pt x="239" y="324"/>
                  </a:cubicBezTo>
                  <a:cubicBezTo>
                    <a:pt x="219" y="324"/>
                    <a:pt x="203" y="308"/>
                    <a:pt x="203" y="288"/>
                  </a:cubicBezTo>
                  <a:cubicBezTo>
                    <a:pt x="203" y="142"/>
                    <a:pt x="203" y="142"/>
                    <a:pt x="203" y="142"/>
                  </a:cubicBezTo>
                  <a:cubicBezTo>
                    <a:pt x="203" y="93"/>
                    <a:pt x="179" y="65"/>
                    <a:pt x="139" y="65"/>
                  </a:cubicBezTo>
                  <a:cubicBezTo>
                    <a:pt x="99" y="65"/>
                    <a:pt x="72" y="95"/>
                    <a:pt x="72" y="143"/>
                  </a:cubicBezTo>
                  <a:cubicBezTo>
                    <a:pt x="72" y="288"/>
                    <a:pt x="72" y="288"/>
                    <a:pt x="72" y="288"/>
                  </a:cubicBezTo>
                  <a:cubicBezTo>
                    <a:pt x="72" y="308"/>
                    <a:pt x="56" y="324"/>
                    <a:pt x="35" y="324"/>
                  </a:cubicBezTo>
                  <a:cubicBezTo>
                    <a:pt x="16" y="324"/>
                    <a:pt x="0" y="308"/>
                    <a:pt x="0" y="288"/>
                  </a:cubicBezTo>
                  <a:lnTo>
                    <a:pt x="0" y="39"/>
                  </a:lnTo>
                  <a:close/>
                </a:path>
              </a:pathLst>
            </a:custGeom>
            <a:grpFill/>
            <a:ln w="9525">
              <a:solidFill>
                <a:srgbClr val="212E3D"/>
              </a:solidFill>
              <a:round/>
              <a:headEnd/>
              <a:tailEnd/>
            </a:ln>
            <a:effectLst/>
          </p:spPr>
          <p:txBody>
            <a:bodyPr vert="horz" wrap="square" lIns="57045" tIns="28525" rIns="57045" bIns="28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08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212E3D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</p:grpSp>
      <p:sp>
        <p:nvSpPr>
          <p:cNvPr id="40" name="Rounded Rectangle 119">
            <a:extLst>
              <a:ext uri="{FF2B5EF4-FFF2-40B4-BE49-F238E27FC236}">
                <a16:creationId xmlns:a16="http://schemas.microsoft.com/office/drawing/2014/main" id="{811404E6-B379-5FFB-A4B1-94EBB99D05E2}"/>
              </a:ext>
            </a:extLst>
          </p:cNvPr>
          <p:cNvSpPr/>
          <p:nvPr/>
        </p:nvSpPr>
        <p:spPr>
          <a:xfrm>
            <a:off x="9026379" y="3283522"/>
            <a:ext cx="807662" cy="364961"/>
          </a:xfrm>
          <a:prstGeom prst="roundRect">
            <a:avLst/>
          </a:prstGeom>
          <a:solidFill>
            <a:srgbClr val="00B0F0"/>
          </a:solidFill>
          <a:ln w="25400" cap="flat" cmpd="sng" algn="ctr">
            <a:solidFill>
              <a:srgbClr val="212E3D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08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1" i="0" u="none" strike="noStrike" kern="0" cap="none" spc="0" normalizeH="0" baseline="0" noProof="0" dirty="0">
                <a:ln>
                  <a:noFill/>
                </a:ln>
                <a:solidFill>
                  <a:srgbClr val="212E3D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Instant</a:t>
            </a:r>
            <a:br>
              <a:rPr kumimoji="0" lang="en-US" sz="850" b="1" i="0" u="none" strike="noStrike" kern="0" cap="none" spc="0" normalizeH="0" baseline="0" noProof="0" dirty="0">
                <a:ln>
                  <a:noFill/>
                </a:ln>
                <a:solidFill>
                  <a:srgbClr val="212E3D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50" b="1" i="0" u="none" strike="noStrike" kern="0" cap="none" spc="0" normalizeH="0" baseline="0" noProof="0" dirty="0">
                <a:ln>
                  <a:noFill/>
                </a:ln>
                <a:solidFill>
                  <a:srgbClr val="212E3D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power-on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23544B1-68EE-D628-01DC-5991DD552608}"/>
              </a:ext>
            </a:extLst>
          </p:cNvPr>
          <p:cNvGrpSpPr>
            <a:grpSpLocks noChangeAspect="1"/>
          </p:cNvGrpSpPr>
          <p:nvPr/>
        </p:nvGrpSpPr>
        <p:grpSpPr>
          <a:xfrm>
            <a:off x="8521507" y="3711201"/>
            <a:ext cx="228225" cy="236544"/>
            <a:chOff x="13559839" y="2727680"/>
            <a:chExt cx="267848" cy="277613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7834E302-0442-9AE3-900F-C6796AD3092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559839" y="2928877"/>
              <a:ext cx="267848" cy="76416"/>
              <a:chOff x="5060950" y="5251450"/>
              <a:chExt cx="1236133" cy="332317"/>
            </a:xfrm>
          </p:grpSpPr>
          <p:sp>
            <p:nvSpPr>
              <p:cNvPr id="61" name="Line 5">
                <a:extLst>
                  <a:ext uri="{FF2B5EF4-FFF2-40B4-BE49-F238E27FC236}">
                    <a16:creationId xmlns:a16="http://schemas.microsoft.com/office/drawing/2014/main" id="{613E3FE7-642D-C7F0-CC0E-338671BEB2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042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62" name="Line 6">
                <a:extLst>
                  <a:ext uri="{FF2B5EF4-FFF2-40B4-BE49-F238E27FC236}">
                    <a16:creationId xmlns:a16="http://schemas.microsoft.com/office/drawing/2014/main" id="{D5E0DE5B-384B-27F0-408E-11B85B17FF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712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63" name="Line 7">
                <a:extLst>
                  <a:ext uri="{FF2B5EF4-FFF2-40B4-BE49-F238E27FC236}">
                    <a16:creationId xmlns:a16="http://schemas.microsoft.com/office/drawing/2014/main" id="{ABD9157C-8F6C-3B5D-53C2-99CCFCEDEF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381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64" name="Line 8">
                <a:extLst>
                  <a:ext uri="{FF2B5EF4-FFF2-40B4-BE49-F238E27FC236}">
                    <a16:creationId xmlns:a16="http://schemas.microsoft.com/office/drawing/2014/main" id="{8624CFAF-8AFF-88B8-1DF7-109FFD48F4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058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65" name="Line 9">
                <a:extLst>
                  <a:ext uri="{FF2B5EF4-FFF2-40B4-BE49-F238E27FC236}">
                    <a16:creationId xmlns:a16="http://schemas.microsoft.com/office/drawing/2014/main" id="{F1BAE15D-6023-1712-FC27-CC915CA2A5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5728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66" name="Line 10">
                <a:extLst>
                  <a:ext uri="{FF2B5EF4-FFF2-40B4-BE49-F238E27FC236}">
                    <a16:creationId xmlns:a16="http://schemas.microsoft.com/office/drawing/2014/main" id="{E598F41E-3C45-A057-97D1-5017C8E521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668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67" name="Oval 11">
                <a:extLst>
                  <a:ext uri="{FF2B5EF4-FFF2-40B4-BE49-F238E27FC236}">
                    <a16:creationId xmlns:a16="http://schemas.microsoft.com/office/drawing/2014/main" id="{9A715C35-739A-B372-6C59-0596F7531D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9471" y="5345848"/>
                <a:ext cx="135458" cy="140877"/>
              </a:xfrm>
              <a:prstGeom prst="ellips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B1ADD398-82AF-7137-A2B7-514AEF1946CA}"/>
                  </a:ext>
                </a:extLst>
              </p:cNvPr>
              <p:cNvSpPr/>
              <p:nvPr/>
            </p:nvSpPr>
            <p:spPr>
              <a:xfrm>
                <a:off x="5060950" y="5251450"/>
                <a:ext cx="1236133" cy="332317"/>
              </a:xfrm>
              <a:prstGeom prst="rect">
                <a:avLst/>
              </a:prstGeom>
              <a:noFill/>
              <a:ln w="9525" cap="flat" cmpd="sng" algn="ctr">
                <a:solidFill>
                  <a:srgbClr val="212E3D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33" b="0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  <a:ea typeface="+mn-ea"/>
                  <a:cs typeface="+mn-cs"/>
                </a:endParaRP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B1BC57A-DE80-0BA0-BE73-BAF39A0E7FB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559839" y="2828005"/>
              <a:ext cx="267848" cy="76416"/>
              <a:chOff x="5060950" y="5251450"/>
              <a:chExt cx="1236133" cy="332317"/>
            </a:xfrm>
          </p:grpSpPr>
          <p:sp>
            <p:nvSpPr>
              <p:cNvPr id="53" name="Line 5">
                <a:extLst>
                  <a:ext uri="{FF2B5EF4-FFF2-40B4-BE49-F238E27FC236}">
                    <a16:creationId xmlns:a16="http://schemas.microsoft.com/office/drawing/2014/main" id="{EF83ADCA-4B7E-0C05-B422-DBC9BC95D8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042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54" name="Line 6">
                <a:extLst>
                  <a:ext uri="{FF2B5EF4-FFF2-40B4-BE49-F238E27FC236}">
                    <a16:creationId xmlns:a16="http://schemas.microsoft.com/office/drawing/2014/main" id="{279328B0-6B38-B837-F844-29D54DB23A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712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55" name="Line 7">
                <a:extLst>
                  <a:ext uri="{FF2B5EF4-FFF2-40B4-BE49-F238E27FC236}">
                    <a16:creationId xmlns:a16="http://schemas.microsoft.com/office/drawing/2014/main" id="{B7862DF1-BDED-AEE1-12F7-838455FC62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381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56" name="Line 8">
                <a:extLst>
                  <a:ext uri="{FF2B5EF4-FFF2-40B4-BE49-F238E27FC236}">
                    <a16:creationId xmlns:a16="http://schemas.microsoft.com/office/drawing/2014/main" id="{5C5A745F-F870-6084-0E4D-1CE398B4CF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058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57" name="Line 9">
                <a:extLst>
                  <a:ext uri="{FF2B5EF4-FFF2-40B4-BE49-F238E27FC236}">
                    <a16:creationId xmlns:a16="http://schemas.microsoft.com/office/drawing/2014/main" id="{8605D767-C52F-9BEC-01C6-69DB3259D9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5728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58" name="Line 10">
                <a:extLst>
                  <a:ext uri="{FF2B5EF4-FFF2-40B4-BE49-F238E27FC236}">
                    <a16:creationId xmlns:a16="http://schemas.microsoft.com/office/drawing/2014/main" id="{2753A3C8-F171-D86D-0C5E-634DF707BE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668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59" name="Oval 11">
                <a:extLst>
                  <a:ext uri="{FF2B5EF4-FFF2-40B4-BE49-F238E27FC236}">
                    <a16:creationId xmlns:a16="http://schemas.microsoft.com/office/drawing/2014/main" id="{2F7A87E2-D5AC-8AAC-9F6A-4B887D9724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9471" y="5345848"/>
                <a:ext cx="135458" cy="140877"/>
              </a:xfrm>
              <a:prstGeom prst="ellips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A24D26A1-1E93-9A05-9EA0-B8DA43FDE113}"/>
                  </a:ext>
                </a:extLst>
              </p:cNvPr>
              <p:cNvSpPr/>
              <p:nvPr/>
            </p:nvSpPr>
            <p:spPr>
              <a:xfrm>
                <a:off x="5060950" y="5251450"/>
                <a:ext cx="1236133" cy="332317"/>
              </a:xfrm>
              <a:prstGeom prst="rect">
                <a:avLst/>
              </a:prstGeom>
              <a:noFill/>
              <a:ln w="9525" cap="flat" cmpd="sng" algn="ctr">
                <a:solidFill>
                  <a:srgbClr val="212E3D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33" b="0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  <a:ea typeface="+mn-ea"/>
                  <a:cs typeface="+mn-cs"/>
                </a:endParaRPr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E3A367E4-8EA1-5E7F-970E-1B24A337481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559839" y="2727680"/>
              <a:ext cx="267848" cy="76416"/>
              <a:chOff x="5060950" y="5251450"/>
              <a:chExt cx="1236133" cy="332317"/>
            </a:xfrm>
          </p:grpSpPr>
          <p:sp>
            <p:nvSpPr>
              <p:cNvPr id="45" name="Line 5">
                <a:extLst>
                  <a:ext uri="{FF2B5EF4-FFF2-40B4-BE49-F238E27FC236}">
                    <a16:creationId xmlns:a16="http://schemas.microsoft.com/office/drawing/2014/main" id="{B4A728DB-AFC6-B71C-6FF3-F214E13BD4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042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46" name="Line 6">
                <a:extLst>
                  <a:ext uri="{FF2B5EF4-FFF2-40B4-BE49-F238E27FC236}">
                    <a16:creationId xmlns:a16="http://schemas.microsoft.com/office/drawing/2014/main" id="{A7928705-74A2-0795-EEEE-793AA0D374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712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47" name="Line 7">
                <a:extLst>
                  <a:ext uri="{FF2B5EF4-FFF2-40B4-BE49-F238E27FC236}">
                    <a16:creationId xmlns:a16="http://schemas.microsoft.com/office/drawing/2014/main" id="{C6F574F9-6F8C-E450-5782-C9259887B3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381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48" name="Line 8">
                <a:extLst>
                  <a:ext uri="{FF2B5EF4-FFF2-40B4-BE49-F238E27FC236}">
                    <a16:creationId xmlns:a16="http://schemas.microsoft.com/office/drawing/2014/main" id="{5674521D-DB41-B21A-2AB7-7631103A6D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058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49" name="Line 9">
                <a:extLst>
                  <a:ext uri="{FF2B5EF4-FFF2-40B4-BE49-F238E27FC236}">
                    <a16:creationId xmlns:a16="http://schemas.microsoft.com/office/drawing/2014/main" id="{0F9B96CE-D466-0927-3E54-FE74EDDEB6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5728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50" name="Line 10">
                <a:extLst>
                  <a:ext uri="{FF2B5EF4-FFF2-40B4-BE49-F238E27FC236}">
                    <a16:creationId xmlns:a16="http://schemas.microsoft.com/office/drawing/2014/main" id="{BE38C01B-56EE-7D09-E6F3-DD2D351D02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668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51" name="Oval 11">
                <a:extLst>
                  <a:ext uri="{FF2B5EF4-FFF2-40B4-BE49-F238E27FC236}">
                    <a16:creationId xmlns:a16="http://schemas.microsoft.com/office/drawing/2014/main" id="{C823649A-DECB-A73C-400D-651B708C63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9471" y="5345848"/>
                <a:ext cx="135458" cy="140877"/>
              </a:xfrm>
              <a:prstGeom prst="ellips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8089A490-0311-E323-0846-6A7C3953B802}"/>
                  </a:ext>
                </a:extLst>
              </p:cNvPr>
              <p:cNvSpPr/>
              <p:nvPr/>
            </p:nvSpPr>
            <p:spPr>
              <a:xfrm>
                <a:off x="5060950" y="5251450"/>
                <a:ext cx="1236133" cy="332317"/>
              </a:xfrm>
              <a:prstGeom prst="rect">
                <a:avLst/>
              </a:prstGeom>
              <a:noFill/>
              <a:ln w="9525" cap="flat" cmpd="sng" algn="ctr">
                <a:solidFill>
                  <a:srgbClr val="212E3D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33" b="0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CA48275-5862-36DD-D82D-615D71BC7692}"/>
              </a:ext>
            </a:extLst>
          </p:cNvPr>
          <p:cNvGrpSpPr>
            <a:grpSpLocks noChangeAspect="1"/>
          </p:cNvGrpSpPr>
          <p:nvPr/>
        </p:nvGrpSpPr>
        <p:grpSpPr>
          <a:xfrm>
            <a:off x="8829023" y="3709976"/>
            <a:ext cx="228225" cy="236544"/>
            <a:chOff x="13559839" y="2727680"/>
            <a:chExt cx="267848" cy="277613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3A936883-C1C1-E522-6292-9E65EC75619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559839" y="2928877"/>
              <a:ext cx="267848" cy="76416"/>
              <a:chOff x="5060950" y="5251450"/>
              <a:chExt cx="1236133" cy="332317"/>
            </a:xfrm>
          </p:grpSpPr>
          <p:sp>
            <p:nvSpPr>
              <p:cNvPr id="90" name="Line 5">
                <a:extLst>
                  <a:ext uri="{FF2B5EF4-FFF2-40B4-BE49-F238E27FC236}">
                    <a16:creationId xmlns:a16="http://schemas.microsoft.com/office/drawing/2014/main" id="{0DF8C0BF-350E-5A76-8193-190E78A63F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042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91" name="Line 6">
                <a:extLst>
                  <a:ext uri="{FF2B5EF4-FFF2-40B4-BE49-F238E27FC236}">
                    <a16:creationId xmlns:a16="http://schemas.microsoft.com/office/drawing/2014/main" id="{495B3449-084E-73AB-00A6-1C692B72B9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712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92" name="Line 7">
                <a:extLst>
                  <a:ext uri="{FF2B5EF4-FFF2-40B4-BE49-F238E27FC236}">
                    <a16:creationId xmlns:a16="http://schemas.microsoft.com/office/drawing/2014/main" id="{BC2BBED9-42E1-CAF1-74DB-73379B4CC0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381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93" name="Line 8">
                <a:extLst>
                  <a:ext uri="{FF2B5EF4-FFF2-40B4-BE49-F238E27FC236}">
                    <a16:creationId xmlns:a16="http://schemas.microsoft.com/office/drawing/2014/main" id="{4801BE68-C8D2-9DAD-1991-06B323E58E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058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94" name="Line 9">
                <a:extLst>
                  <a:ext uri="{FF2B5EF4-FFF2-40B4-BE49-F238E27FC236}">
                    <a16:creationId xmlns:a16="http://schemas.microsoft.com/office/drawing/2014/main" id="{C04CC3F5-FEBA-BFFF-45C3-99309D81EC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5728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95" name="Line 10">
                <a:extLst>
                  <a:ext uri="{FF2B5EF4-FFF2-40B4-BE49-F238E27FC236}">
                    <a16:creationId xmlns:a16="http://schemas.microsoft.com/office/drawing/2014/main" id="{79D3626F-FB5D-F415-70C5-2D2B465BB0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668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96" name="Oval 11">
                <a:extLst>
                  <a:ext uri="{FF2B5EF4-FFF2-40B4-BE49-F238E27FC236}">
                    <a16:creationId xmlns:a16="http://schemas.microsoft.com/office/drawing/2014/main" id="{FF38256E-122F-A752-516F-605C38D490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9471" y="5345848"/>
                <a:ext cx="135458" cy="140877"/>
              </a:xfrm>
              <a:prstGeom prst="ellips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E87419DE-FB4E-C208-3B2C-8FFFCE61214B}"/>
                  </a:ext>
                </a:extLst>
              </p:cNvPr>
              <p:cNvSpPr/>
              <p:nvPr/>
            </p:nvSpPr>
            <p:spPr>
              <a:xfrm>
                <a:off x="5060950" y="5251450"/>
                <a:ext cx="1236133" cy="332317"/>
              </a:xfrm>
              <a:prstGeom prst="rect">
                <a:avLst/>
              </a:prstGeom>
              <a:noFill/>
              <a:ln w="9525" cap="flat" cmpd="sng" algn="ctr">
                <a:solidFill>
                  <a:srgbClr val="212E3D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33" b="0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  <a:ea typeface="+mn-ea"/>
                  <a:cs typeface="+mn-cs"/>
                </a:endParaRPr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50A2DDAB-40C0-239D-D1D7-B148DCF4697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559839" y="2828005"/>
              <a:ext cx="267848" cy="76416"/>
              <a:chOff x="5060950" y="5251450"/>
              <a:chExt cx="1236133" cy="332317"/>
            </a:xfrm>
          </p:grpSpPr>
          <p:sp>
            <p:nvSpPr>
              <p:cNvPr id="82" name="Line 5">
                <a:extLst>
                  <a:ext uri="{FF2B5EF4-FFF2-40B4-BE49-F238E27FC236}">
                    <a16:creationId xmlns:a16="http://schemas.microsoft.com/office/drawing/2014/main" id="{B91B70D6-8F88-FDCC-A243-D455F3CA66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042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83" name="Line 6">
                <a:extLst>
                  <a:ext uri="{FF2B5EF4-FFF2-40B4-BE49-F238E27FC236}">
                    <a16:creationId xmlns:a16="http://schemas.microsoft.com/office/drawing/2014/main" id="{30354DE8-A0E9-91EE-9BC9-38803E80FC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712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84" name="Line 7">
                <a:extLst>
                  <a:ext uri="{FF2B5EF4-FFF2-40B4-BE49-F238E27FC236}">
                    <a16:creationId xmlns:a16="http://schemas.microsoft.com/office/drawing/2014/main" id="{AB2082A7-481C-2457-F258-6C728683EA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381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85" name="Line 8">
                <a:extLst>
                  <a:ext uri="{FF2B5EF4-FFF2-40B4-BE49-F238E27FC236}">
                    <a16:creationId xmlns:a16="http://schemas.microsoft.com/office/drawing/2014/main" id="{B6332DEA-5FDF-4336-A906-7A66AD308B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058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86" name="Line 9">
                <a:extLst>
                  <a:ext uri="{FF2B5EF4-FFF2-40B4-BE49-F238E27FC236}">
                    <a16:creationId xmlns:a16="http://schemas.microsoft.com/office/drawing/2014/main" id="{347C845F-9D00-1D5C-A64C-CC0BD43704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5728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87" name="Line 10">
                <a:extLst>
                  <a:ext uri="{FF2B5EF4-FFF2-40B4-BE49-F238E27FC236}">
                    <a16:creationId xmlns:a16="http://schemas.microsoft.com/office/drawing/2014/main" id="{1AF2F02E-E5C1-2D0A-7B29-3BC04DC991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668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88" name="Oval 11">
                <a:extLst>
                  <a:ext uri="{FF2B5EF4-FFF2-40B4-BE49-F238E27FC236}">
                    <a16:creationId xmlns:a16="http://schemas.microsoft.com/office/drawing/2014/main" id="{86E39E19-B1C1-C2A3-8C26-5ABC21BE84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9471" y="5345848"/>
                <a:ext cx="135458" cy="140877"/>
              </a:xfrm>
              <a:prstGeom prst="ellips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85152EA7-788A-D62B-8C4E-7AB8F02616EB}"/>
                  </a:ext>
                </a:extLst>
              </p:cNvPr>
              <p:cNvSpPr/>
              <p:nvPr/>
            </p:nvSpPr>
            <p:spPr>
              <a:xfrm>
                <a:off x="5060950" y="5251450"/>
                <a:ext cx="1236133" cy="332317"/>
              </a:xfrm>
              <a:prstGeom prst="rect">
                <a:avLst/>
              </a:prstGeom>
              <a:noFill/>
              <a:ln w="9525" cap="flat" cmpd="sng" algn="ctr">
                <a:solidFill>
                  <a:srgbClr val="212E3D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33" b="0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  <a:ea typeface="+mn-ea"/>
                  <a:cs typeface="+mn-cs"/>
                </a:endParaRPr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338C98A8-C1DB-435D-BF1E-9EE24F389F2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559839" y="2727680"/>
              <a:ext cx="267848" cy="76416"/>
              <a:chOff x="5060950" y="5251450"/>
              <a:chExt cx="1236133" cy="332317"/>
            </a:xfrm>
          </p:grpSpPr>
          <p:sp>
            <p:nvSpPr>
              <p:cNvPr id="74" name="Line 5">
                <a:extLst>
                  <a:ext uri="{FF2B5EF4-FFF2-40B4-BE49-F238E27FC236}">
                    <a16:creationId xmlns:a16="http://schemas.microsoft.com/office/drawing/2014/main" id="{00E1A52F-77E9-FBD0-5E15-E21AED0672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042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75" name="Line 6">
                <a:extLst>
                  <a:ext uri="{FF2B5EF4-FFF2-40B4-BE49-F238E27FC236}">
                    <a16:creationId xmlns:a16="http://schemas.microsoft.com/office/drawing/2014/main" id="{5871A0B6-4990-A5DE-97A7-DD2DEA2B1F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712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76" name="Line 7">
                <a:extLst>
                  <a:ext uri="{FF2B5EF4-FFF2-40B4-BE49-F238E27FC236}">
                    <a16:creationId xmlns:a16="http://schemas.microsoft.com/office/drawing/2014/main" id="{EB00922A-DB23-2838-13DD-479E6D3BE2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381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77" name="Line 8">
                <a:extLst>
                  <a:ext uri="{FF2B5EF4-FFF2-40B4-BE49-F238E27FC236}">
                    <a16:creationId xmlns:a16="http://schemas.microsoft.com/office/drawing/2014/main" id="{685F266A-1E58-3980-94C0-88CAC0C380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058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78" name="Line 9">
                <a:extLst>
                  <a:ext uri="{FF2B5EF4-FFF2-40B4-BE49-F238E27FC236}">
                    <a16:creationId xmlns:a16="http://schemas.microsoft.com/office/drawing/2014/main" id="{7485F739-F879-37D8-9F60-58299AE7E2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5728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79" name="Line 10">
                <a:extLst>
                  <a:ext uri="{FF2B5EF4-FFF2-40B4-BE49-F238E27FC236}">
                    <a16:creationId xmlns:a16="http://schemas.microsoft.com/office/drawing/2014/main" id="{F7AA9FD9-48E2-754C-5C9E-1EB2378977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668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80" name="Oval 11">
                <a:extLst>
                  <a:ext uri="{FF2B5EF4-FFF2-40B4-BE49-F238E27FC236}">
                    <a16:creationId xmlns:a16="http://schemas.microsoft.com/office/drawing/2014/main" id="{659E2A31-51EE-7D81-40AA-66AB745C9F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9471" y="5345848"/>
                <a:ext cx="135458" cy="140877"/>
              </a:xfrm>
              <a:prstGeom prst="ellips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BEB817F7-AD79-E8D4-A8E7-32DDCD48DF0B}"/>
                  </a:ext>
                </a:extLst>
              </p:cNvPr>
              <p:cNvSpPr/>
              <p:nvPr/>
            </p:nvSpPr>
            <p:spPr>
              <a:xfrm>
                <a:off x="5060950" y="5251450"/>
                <a:ext cx="1236133" cy="332317"/>
              </a:xfrm>
              <a:prstGeom prst="rect">
                <a:avLst/>
              </a:prstGeom>
              <a:noFill/>
              <a:ln w="9525" cap="flat" cmpd="sng" algn="ctr">
                <a:solidFill>
                  <a:srgbClr val="212E3D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33" b="0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2EA9C79A-B682-133B-BB2A-3209E2C5229F}"/>
              </a:ext>
            </a:extLst>
          </p:cNvPr>
          <p:cNvGrpSpPr>
            <a:grpSpLocks noChangeAspect="1"/>
          </p:cNvGrpSpPr>
          <p:nvPr/>
        </p:nvGrpSpPr>
        <p:grpSpPr>
          <a:xfrm>
            <a:off x="9137004" y="3710821"/>
            <a:ext cx="228225" cy="236544"/>
            <a:chOff x="13559839" y="2727680"/>
            <a:chExt cx="267848" cy="277613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9A156056-0F2C-D547-17DC-54258F439B2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559839" y="2928877"/>
              <a:ext cx="267848" cy="76416"/>
              <a:chOff x="5060950" y="5251450"/>
              <a:chExt cx="1236133" cy="332317"/>
            </a:xfrm>
          </p:grpSpPr>
          <p:sp>
            <p:nvSpPr>
              <p:cNvPr id="166" name="Line 5">
                <a:extLst>
                  <a:ext uri="{FF2B5EF4-FFF2-40B4-BE49-F238E27FC236}">
                    <a16:creationId xmlns:a16="http://schemas.microsoft.com/office/drawing/2014/main" id="{F7B16734-8A52-634B-0DE0-1F3BECFA7D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042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67" name="Line 6">
                <a:extLst>
                  <a:ext uri="{FF2B5EF4-FFF2-40B4-BE49-F238E27FC236}">
                    <a16:creationId xmlns:a16="http://schemas.microsoft.com/office/drawing/2014/main" id="{F0C75CB5-6BA0-F0F5-EA18-8C6EFC2F63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712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68" name="Line 7">
                <a:extLst>
                  <a:ext uri="{FF2B5EF4-FFF2-40B4-BE49-F238E27FC236}">
                    <a16:creationId xmlns:a16="http://schemas.microsoft.com/office/drawing/2014/main" id="{98DDC5C7-D04A-9511-FCB1-B23167C1E7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381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69" name="Line 8">
                <a:extLst>
                  <a:ext uri="{FF2B5EF4-FFF2-40B4-BE49-F238E27FC236}">
                    <a16:creationId xmlns:a16="http://schemas.microsoft.com/office/drawing/2014/main" id="{7890D4E2-1380-90C0-AB86-47A2CE0FB0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058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70" name="Line 9">
                <a:extLst>
                  <a:ext uri="{FF2B5EF4-FFF2-40B4-BE49-F238E27FC236}">
                    <a16:creationId xmlns:a16="http://schemas.microsoft.com/office/drawing/2014/main" id="{E59AD7D3-88E1-F3B3-0E1C-C9C6B7AB67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5728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71" name="Line 10">
                <a:extLst>
                  <a:ext uri="{FF2B5EF4-FFF2-40B4-BE49-F238E27FC236}">
                    <a16:creationId xmlns:a16="http://schemas.microsoft.com/office/drawing/2014/main" id="{E2182304-9BDB-0409-AE91-B43DDF4C4C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668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72" name="Oval 11">
                <a:extLst>
                  <a:ext uri="{FF2B5EF4-FFF2-40B4-BE49-F238E27FC236}">
                    <a16:creationId xmlns:a16="http://schemas.microsoft.com/office/drawing/2014/main" id="{3D39404C-5EC9-12D9-4E50-DBD1E64CAC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9471" y="5345848"/>
                <a:ext cx="135458" cy="140877"/>
              </a:xfrm>
              <a:prstGeom prst="ellips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73" name="Rectangle 172">
                <a:extLst>
                  <a:ext uri="{FF2B5EF4-FFF2-40B4-BE49-F238E27FC236}">
                    <a16:creationId xmlns:a16="http://schemas.microsoft.com/office/drawing/2014/main" id="{E302562B-864A-71A5-301C-BB6E7DEA7022}"/>
                  </a:ext>
                </a:extLst>
              </p:cNvPr>
              <p:cNvSpPr/>
              <p:nvPr/>
            </p:nvSpPr>
            <p:spPr>
              <a:xfrm>
                <a:off x="5060950" y="5251450"/>
                <a:ext cx="1236133" cy="332317"/>
              </a:xfrm>
              <a:prstGeom prst="rect">
                <a:avLst/>
              </a:prstGeom>
              <a:noFill/>
              <a:ln w="9525" cap="flat" cmpd="sng" algn="ctr">
                <a:solidFill>
                  <a:srgbClr val="212E3D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33" b="0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  <a:ea typeface="+mn-ea"/>
                  <a:cs typeface="+mn-cs"/>
                </a:endParaRPr>
              </a:p>
            </p:txBody>
          </p: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F1001D05-5AD2-9FD5-84E0-419051A0D09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559839" y="2828005"/>
              <a:ext cx="267848" cy="76416"/>
              <a:chOff x="5060950" y="5251450"/>
              <a:chExt cx="1236133" cy="332317"/>
            </a:xfrm>
          </p:grpSpPr>
          <p:sp>
            <p:nvSpPr>
              <p:cNvPr id="158" name="Line 5">
                <a:extLst>
                  <a:ext uri="{FF2B5EF4-FFF2-40B4-BE49-F238E27FC236}">
                    <a16:creationId xmlns:a16="http://schemas.microsoft.com/office/drawing/2014/main" id="{5DC64B01-CEED-C5EB-45F7-DA4619383F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042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59" name="Line 6">
                <a:extLst>
                  <a:ext uri="{FF2B5EF4-FFF2-40B4-BE49-F238E27FC236}">
                    <a16:creationId xmlns:a16="http://schemas.microsoft.com/office/drawing/2014/main" id="{4323736E-60EC-F0F8-8E63-4E5C66096B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712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60" name="Line 7">
                <a:extLst>
                  <a:ext uri="{FF2B5EF4-FFF2-40B4-BE49-F238E27FC236}">
                    <a16:creationId xmlns:a16="http://schemas.microsoft.com/office/drawing/2014/main" id="{1D7D9A02-0E52-FC84-BD89-1845D3B504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381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61" name="Line 8">
                <a:extLst>
                  <a:ext uri="{FF2B5EF4-FFF2-40B4-BE49-F238E27FC236}">
                    <a16:creationId xmlns:a16="http://schemas.microsoft.com/office/drawing/2014/main" id="{794ABE3E-3F9D-FF4C-EE8B-25D1E3ABF3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058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62" name="Line 9">
                <a:extLst>
                  <a:ext uri="{FF2B5EF4-FFF2-40B4-BE49-F238E27FC236}">
                    <a16:creationId xmlns:a16="http://schemas.microsoft.com/office/drawing/2014/main" id="{E3803219-F1D7-2F3D-AAF8-11CD87ACEA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5728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63" name="Line 10">
                <a:extLst>
                  <a:ext uri="{FF2B5EF4-FFF2-40B4-BE49-F238E27FC236}">
                    <a16:creationId xmlns:a16="http://schemas.microsoft.com/office/drawing/2014/main" id="{C8683CCF-E8FC-5695-5B7B-3D7AFC8816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668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64" name="Oval 11">
                <a:extLst>
                  <a:ext uri="{FF2B5EF4-FFF2-40B4-BE49-F238E27FC236}">
                    <a16:creationId xmlns:a16="http://schemas.microsoft.com/office/drawing/2014/main" id="{6A90FD20-52D4-9241-3C7A-51CA7177D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9471" y="5345848"/>
                <a:ext cx="135458" cy="140877"/>
              </a:xfrm>
              <a:prstGeom prst="ellips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65" name="Rectangle 164">
                <a:extLst>
                  <a:ext uri="{FF2B5EF4-FFF2-40B4-BE49-F238E27FC236}">
                    <a16:creationId xmlns:a16="http://schemas.microsoft.com/office/drawing/2014/main" id="{4AAC4B05-E8BA-3593-021C-7B4C61A1FE6C}"/>
                  </a:ext>
                </a:extLst>
              </p:cNvPr>
              <p:cNvSpPr/>
              <p:nvPr/>
            </p:nvSpPr>
            <p:spPr>
              <a:xfrm>
                <a:off x="5060950" y="5251450"/>
                <a:ext cx="1236133" cy="332317"/>
              </a:xfrm>
              <a:prstGeom prst="rect">
                <a:avLst/>
              </a:prstGeom>
              <a:noFill/>
              <a:ln w="9525" cap="flat" cmpd="sng" algn="ctr">
                <a:solidFill>
                  <a:srgbClr val="212E3D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33" b="0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  <a:ea typeface="+mn-ea"/>
                  <a:cs typeface="+mn-cs"/>
                </a:endParaRPr>
              </a:p>
            </p:txBody>
          </p:sp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A919CEDB-6E7B-EE28-07D8-E374BD9BBF8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559839" y="2727680"/>
              <a:ext cx="267848" cy="76416"/>
              <a:chOff x="5060950" y="5251450"/>
              <a:chExt cx="1236133" cy="332317"/>
            </a:xfrm>
          </p:grpSpPr>
          <p:sp>
            <p:nvSpPr>
              <p:cNvPr id="102" name="Line 5">
                <a:extLst>
                  <a:ext uri="{FF2B5EF4-FFF2-40B4-BE49-F238E27FC236}">
                    <a16:creationId xmlns:a16="http://schemas.microsoft.com/office/drawing/2014/main" id="{08D25D26-7842-F1EA-7DC9-06E5023AAA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042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08" name="Line 6">
                <a:extLst>
                  <a:ext uri="{FF2B5EF4-FFF2-40B4-BE49-F238E27FC236}">
                    <a16:creationId xmlns:a16="http://schemas.microsoft.com/office/drawing/2014/main" id="{93E45EA5-1FD6-2B79-FC24-9BBE2D96DC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712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09" name="Line 7">
                <a:extLst>
                  <a:ext uri="{FF2B5EF4-FFF2-40B4-BE49-F238E27FC236}">
                    <a16:creationId xmlns:a16="http://schemas.microsoft.com/office/drawing/2014/main" id="{1032ECD1-8AC4-1E08-6A0F-71124385E0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381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53" name="Line 8">
                <a:extLst>
                  <a:ext uri="{FF2B5EF4-FFF2-40B4-BE49-F238E27FC236}">
                    <a16:creationId xmlns:a16="http://schemas.microsoft.com/office/drawing/2014/main" id="{1EA2A5AF-C0A6-2905-F1E4-40D2959266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058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54" name="Line 9">
                <a:extLst>
                  <a:ext uri="{FF2B5EF4-FFF2-40B4-BE49-F238E27FC236}">
                    <a16:creationId xmlns:a16="http://schemas.microsoft.com/office/drawing/2014/main" id="{05887C75-2721-3632-AD1D-654613E646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5728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55" name="Line 10">
                <a:extLst>
                  <a:ext uri="{FF2B5EF4-FFF2-40B4-BE49-F238E27FC236}">
                    <a16:creationId xmlns:a16="http://schemas.microsoft.com/office/drawing/2014/main" id="{9B3F63DF-908C-6C5E-46E5-92CF91C0D8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668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56" name="Oval 11">
                <a:extLst>
                  <a:ext uri="{FF2B5EF4-FFF2-40B4-BE49-F238E27FC236}">
                    <a16:creationId xmlns:a16="http://schemas.microsoft.com/office/drawing/2014/main" id="{AC694338-0D2A-A65C-0CC0-DFD208D23A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9471" y="5345848"/>
                <a:ext cx="135458" cy="140877"/>
              </a:xfrm>
              <a:prstGeom prst="ellips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B3C0E4C0-92CD-F6B5-D865-F072A899357C}"/>
                  </a:ext>
                </a:extLst>
              </p:cNvPr>
              <p:cNvSpPr/>
              <p:nvPr/>
            </p:nvSpPr>
            <p:spPr>
              <a:xfrm>
                <a:off x="5060950" y="5251450"/>
                <a:ext cx="1236133" cy="332317"/>
              </a:xfrm>
              <a:prstGeom prst="rect">
                <a:avLst/>
              </a:prstGeom>
              <a:noFill/>
              <a:ln w="9525" cap="flat" cmpd="sng" algn="ctr">
                <a:solidFill>
                  <a:srgbClr val="212E3D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33" b="0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9C10F830-A8CC-7310-C7C7-0F9E07DAA464}"/>
              </a:ext>
            </a:extLst>
          </p:cNvPr>
          <p:cNvGrpSpPr>
            <a:grpSpLocks noChangeAspect="1"/>
          </p:cNvGrpSpPr>
          <p:nvPr/>
        </p:nvGrpSpPr>
        <p:grpSpPr>
          <a:xfrm>
            <a:off x="9448735" y="3709976"/>
            <a:ext cx="228225" cy="236544"/>
            <a:chOff x="13559839" y="2727680"/>
            <a:chExt cx="267848" cy="277613"/>
          </a:xfrm>
        </p:grpSpPr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2E1A2E33-13EF-2E2D-7FB4-C273AD790A6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559839" y="2928877"/>
              <a:ext cx="267848" cy="76416"/>
              <a:chOff x="5060950" y="5251450"/>
              <a:chExt cx="1236133" cy="332317"/>
            </a:xfrm>
          </p:grpSpPr>
          <p:sp>
            <p:nvSpPr>
              <p:cNvPr id="194" name="Line 5">
                <a:extLst>
                  <a:ext uri="{FF2B5EF4-FFF2-40B4-BE49-F238E27FC236}">
                    <a16:creationId xmlns:a16="http://schemas.microsoft.com/office/drawing/2014/main" id="{021955F5-96DA-E36C-F86F-9AA4A50C86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042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95" name="Line 6">
                <a:extLst>
                  <a:ext uri="{FF2B5EF4-FFF2-40B4-BE49-F238E27FC236}">
                    <a16:creationId xmlns:a16="http://schemas.microsoft.com/office/drawing/2014/main" id="{D2BF7C7F-BF1C-9A21-DA37-413DC89FA0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712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96" name="Line 7">
                <a:extLst>
                  <a:ext uri="{FF2B5EF4-FFF2-40B4-BE49-F238E27FC236}">
                    <a16:creationId xmlns:a16="http://schemas.microsoft.com/office/drawing/2014/main" id="{76886FCE-86A2-D524-9BDA-8C3BB4774E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381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97" name="Line 8">
                <a:extLst>
                  <a:ext uri="{FF2B5EF4-FFF2-40B4-BE49-F238E27FC236}">
                    <a16:creationId xmlns:a16="http://schemas.microsoft.com/office/drawing/2014/main" id="{B5AF6750-C93C-F44E-D2FA-070533DCA9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058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98" name="Line 9">
                <a:extLst>
                  <a:ext uri="{FF2B5EF4-FFF2-40B4-BE49-F238E27FC236}">
                    <a16:creationId xmlns:a16="http://schemas.microsoft.com/office/drawing/2014/main" id="{6451D0A9-3595-6105-F976-B4E14BA97B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5728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99" name="Line 10">
                <a:extLst>
                  <a:ext uri="{FF2B5EF4-FFF2-40B4-BE49-F238E27FC236}">
                    <a16:creationId xmlns:a16="http://schemas.microsoft.com/office/drawing/2014/main" id="{6842EB0C-A92B-647C-D0E9-19D22E457F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668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200" name="Oval 11">
                <a:extLst>
                  <a:ext uri="{FF2B5EF4-FFF2-40B4-BE49-F238E27FC236}">
                    <a16:creationId xmlns:a16="http://schemas.microsoft.com/office/drawing/2014/main" id="{6D5B004B-E641-8136-C90B-4C13F4283F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9471" y="5345848"/>
                <a:ext cx="135458" cy="140877"/>
              </a:xfrm>
              <a:prstGeom prst="ellips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201" name="Rectangle 200">
                <a:extLst>
                  <a:ext uri="{FF2B5EF4-FFF2-40B4-BE49-F238E27FC236}">
                    <a16:creationId xmlns:a16="http://schemas.microsoft.com/office/drawing/2014/main" id="{0AC2354E-78DD-F80D-F14A-9F114B5C03CA}"/>
                  </a:ext>
                </a:extLst>
              </p:cNvPr>
              <p:cNvSpPr/>
              <p:nvPr/>
            </p:nvSpPr>
            <p:spPr>
              <a:xfrm>
                <a:off x="5060950" y="5251450"/>
                <a:ext cx="1236133" cy="332317"/>
              </a:xfrm>
              <a:prstGeom prst="rect">
                <a:avLst/>
              </a:prstGeom>
              <a:noFill/>
              <a:ln w="9525" cap="flat" cmpd="sng" algn="ctr">
                <a:solidFill>
                  <a:srgbClr val="212E3D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33" b="0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  <a:ea typeface="+mn-ea"/>
                  <a:cs typeface="+mn-cs"/>
                </a:endParaRPr>
              </a:p>
            </p:txBody>
          </p: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2DA0C481-9580-30B5-753F-7CA2B5E6215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559839" y="2828005"/>
              <a:ext cx="267848" cy="76416"/>
              <a:chOff x="5060950" y="5251450"/>
              <a:chExt cx="1236133" cy="332317"/>
            </a:xfrm>
          </p:grpSpPr>
          <p:sp>
            <p:nvSpPr>
              <p:cNvPr id="186" name="Line 5">
                <a:extLst>
                  <a:ext uri="{FF2B5EF4-FFF2-40B4-BE49-F238E27FC236}">
                    <a16:creationId xmlns:a16="http://schemas.microsoft.com/office/drawing/2014/main" id="{596A86AC-4EB9-CB48-6875-6A6832ABD5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042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87" name="Line 6">
                <a:extLst>
                  <a:ext uri="{FF2B5EF4-FFF2-40B4-BE49-F238E27FC236}">
                    <a16:creationId xmlns:a16="http://schemas.microsoft.com/office/drawing/2014/main" id="{F386D17B-B1FD-646C-CEE3-4DA0D67892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712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88" name="Line 7">
                <a:extLst>
                  <a:ext uri="{FF2B5EF4-FFF2-40B4-BE49-F238E27FC236}">
                    <a16:creationId xmlns:a16="http://schemas.microsoft.com/office/drawing/2014/main" id="{2C4DBAE1-D8C1-5C6B-ADA6-144A6F8E7E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381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89" name="Line 8">
                <a:extLst>
                  <a:ext uri="{FF2B5EF4-FFF2-40B4-BE49-F238E27FC236}">
                    <a16:creationId xmlns:a16="http://schemas.microsoft.com/office/drawing/2014/main" id="{ED5EB75B-786D-76BF-DA14-CF406F4583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058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90" name="Line 9">
                <a:extLst>
                  <a:ext uri="{FF2B5EF4-FFF2-40B4-BE49-F238E27FC236}">
                    <a16:creationId xmlns:a16="http://schemas.microsoft.com/office/drawing/2014/main" id="{E3F0BFFA-BB77-4343-E3BA-CAB395F54E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5728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91" name="Line 10">
                <a:extLst>
                  <a:ext uri="{FF2B5EF4-FFF2-40B4-BE49-F238E27FC236}">
                    <a16:creationId xmlns:a16="http://schemas.microsoft.com/office/drawing/2014/main" id="{ADAEADC2-AD2E-8486-E17A-252E6BB99F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668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92" name="Oval 11">
                <a:extLst>
                  <a:ext uri="{FF2B5EF4-FFF2-40B4-BE49-F238E27FC236}">
                    <a16:creationId xmlns:a16="http://schemas.microsoft.com/office/drawing/2014/main" id="{6FF36EAE-D4D8-FF4F-5CA6-C34A6AEE0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9471" y="5345848"/>
                <a:ext cx="135458" cy="140877"/>
              </a:xfrm>
              <a:prstGeom prst="ellips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93" name="Rectangle 192">
                <a:extLst>
                  <a:ext uri="{FF2B5EF4-FFF2-40B4-BE49-F238E27FC236}">
                    <a16:creationId xmlns:a16="http://schemas.microsoft.com/office/drawing/2014/main" id="{DB01D01E-7675-A8A8-B0A8-481FB13744B1}"/>
                  </a:ext>
                </a:extLst>
              </p:cNvPr>
              <p:cNvSpPr/>
              <p:nvPr/>
            </p:nvSpPr>
            <p:spPr>
              <a:xfrm>
                <a:off x="5060950" y="5251450"/>
                <a:ext cx="1236133" cy="332317"/>
              </a:xfrm>
              <a:prstGeom prst="rect">
                <a:avLst/>
              </a:prstGeom>
              <a:noFill/>
              <a:ln w="9525" cap="flat" cmpd="sng" algn="ctr">
                <a:solidFill>
                  <a:srgbClr val="212E3D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33" b="0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  <a:ea typeface="+mn-ea"/>
                  <a:cs typeface="+mn-cs"/>
                </a:endParaRPr>
              </a:p>
            </p:txBody>
          </p:sp>
        </p:grpSp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913A1709-930C-1C82-39A5-20A66254603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559839" y="2727680"/>
              <a:ext cx="267848" cy="76416"/>
              <a:chOff x="5060950" y="5251450"/>
              <a:chExt cx="1236133" cy="332317"/>
            </a:xfrm>
          </p:grpSpPr>
          <p:sp>
            <p:nvSpPr>
              <p:cNvPr id="178" name="Line 5">
                <a:extLst>
                  <a:ext uri="{FF2B5EF4-FFF2-40B4-BE49-F238E27FC236}">
                    <a16:creationId xmlns:a16="http://schemas.microsoft.com/office/drawing/2014/main" id="{DC9C0DDA-0871-41EA-1A21-60E9F3FE5B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042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79" name="Line 6">
                <a:extLst>
                  <a:ext uri="{FF2B5EF4-FFF2-40B4-BE49-F238E27FC236}">
                    <a16:creationId xmlns:a16="http://schemas.microsoft.com/office/drawing/2014/main" id="{04BF815C-36E1-07CE-BE7F-8C273DFAE8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712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80" name="Line 7">
                <a:extLst>
                  <a:ext uri="{FF2B5EF4-FFF2-40B4-BE49-F238E27FC236}">
                    <a16:creationId xmlns:a16="http://schemas.microsoft.com/office/drawing/2014/main" id="{3A3DF905-A200-0581-A524-2765018885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381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81" name="Line 8">
                <a:extLst>
                  <a:ext uri="{FF2B5EF4-FFF2-40B4-BE49-F238E27FC236}">
                    <a16:creationId xmlns:a16="http://schemas.microsoft.com/office/drawing/2014/main" id="{07FF4685-CB8D-44CD-DFB3-A5434AE235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058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82" name="Line 9">
                <a:extLst>
                  <a:ext uri="{FF2B5EF4-FFF2-40B4-BE49-F238E27FC236}">
                    <a16:creationId xmlns:a16="http://schemas.microsoft.com/office/drawing/2014/main" id="{F445B865-BEFA-35B1-F72C-6D092D01F3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5728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83" name="Line 10">
                <a:extLst>
                  <a:ext uri="{FF2B5EF4-FFF2-40B4-BE49-F238E27FC236}">
                    <a16:creationId xmlns:a16="http://schemas.microsoft.com/office/drawing/2014/main" id="{30DAD927-25F4-5578-551A-EF55E15326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668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84" name="Oval 11">
                <a:extLst>
                  <a:ext uri="{FF2B5EF4-FFF2-40B4-BE49-F238E27FC236}">
                    <a16:creationId xmlns:a16="http://schemas.microsoft.com/office/drawing/2014/main" id="{2A197906-321F-0F4C-7238-F9E5EF3D7C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9471" y="5345848"/>
                <a:ext cx="135458" cy="140877"/>
              </a:xfrm>
              <a:prstGeom prst="ellips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85" name="Rectangle 184">
                <a:extLst>
                  <a:ext uri="{FF2B5EF4-FFF2-40B4-BE49-F238E27FC236}">
                    <a16:creationId xmlns:a16="http://schemas.microsoft.com/office/drawing/2014/main" id="{2AD684F7-2FF0-A064-757F-8C3D5D05B0BF}"/>
                  </a:ext>
                </a:extLst>
              </p:cNvPr>
              <p:cNvSpPr/>
              <p:nvPr/>
            </p:nvSpPr>
            <p:spPr>
              <a:xfrm>
                <a:off x="5060950" y="5251450"/>
                <a:ext cx="1236133" cy="332317"/>
              </a:xfrm>
              <a:prstGeom prst="rect">
                <a:avLst/>
              </a:prstGeom>
              <a:noFill/>
              <a:ln w="9525" cap="flat" cmpd="sng" algn="ctr">
                <a:solidFill>
                  <a:srgbClr val="212E3D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33" b="0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  <a:ea typeface="+mn-ea"/>
                  <a:cs typeface="+mn-cs"/>
                </a:endParaRPr>
              </a:p>
            </p:txBody>
          </p:sp>
        </p:grpSp>
      </p:grpSp>
      <p:sp>
        <p:nvSpPr>
          <p:cNvPr id="202" name="Rectangle 201">
            <a:extLst>
              <a:ext uri="{FF2B5EF4-FFF2-40B4-BE49-F238E27FC236}">
                <a16:creationId xmlns:a16="http://schemas.microsoft.com/office/drawing/2014/main" id="{B8EE657B-2DA4-F06B-57A1-50427320A013}"/>
              </a:ext>
            </a:extLst>
          </p:cNvPr>
          <p:cNvSpPr/>
          <p:nvPr/>
        </p:nvSpPr>
        <p:spPr>
          <a:xfrm>
            <a:off x="4575621" y="1665283"/>
            <a:ext cx="2074749" cy="2494081"/>
          </a:xfrm>
          <a:prstGeom prst="rect">
            <a:avLst/>
          </a:prstGeom>
          <a:noFill/>
          <a:ln w="12700" cap="flat" cmpd="sng" algn="ctr">
            <a:solidFill>
              <a:srgbClr val="1E8900"/>
            </a:solidFill>
            <a:prstDash val="solid"/>
          </a:ln>
          <a:effectLst/>
        </p:spPr>
        <p:txBody>
          <a:bodyPr lIns="251999" tIns="18000"/>
          <a:lstStyle/>
          <a:p>
            <a:pPr lvl="0">
              <a:defRPr/>
            </a:pPr>
            <a:r>
              <a:rPr kumimoji="0" lang="en-US" sz="800" b="0" i="0" u="none" strike="noStrike" kern="0" cap="none" spc="0" normalizeH="0" baseline="0" noProof="0" dirty="0">
                <a:ln w="0"/>
                <a:solidFill>
                  <a:srgbClr val="1E8900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NetApp </a:t>
            </a:r>
            <a:r>
              <a:rPr lang="en-US" sz="800" kern="0" dirty="0">
                <a:ln w="0"/>
                <a:solidFill>
                  <a:srgbClr val="1E89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Cloud Volumes ONTAP (CVO) </a:t>
            </a:r>
            <a:r>
              <a:rPr kumimoji="0" lang="en-US" sz="800" b="0" i="0" u="none" strike="noStrike" kern="0" cap="none" spc="0" normalizeH="0" baseline="0" noProof="0" dirty="0">
                <a:ln w="0"/>
                <a:solidFill>
                  <a:srgbClr val="1E8900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pic>
        <p:nvPicPr>
          <p:cNvPr id="203" name="Graphic 28">
            <a:extLst>
              <a:ext uri="{FF2B5EF4-FFF2-40B4-BE49-F238E27FC236}">
                <a16:creationId xmlns:a16="http://schemas.microsoft.com/office/drawing/2014/main" id="{D431464A-0B86-E40B-2351-ADEEEF4FA0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622" y="1665283"/>
            <a:ext cx="193903" cy="193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" name="Rectangle 203">
            <a:extLst>
              <a:ext uri="{FF2B5EF4-FFF2-40B4-BE49-F238E27FC236}">
                <a16:creationId xmlns:a16="http://schemas.microsoft.com/office/drawing/2014/main" id="{08437613-2B1C-C5B7-96A5-76336916A955}"/>
              </a:ext>
            </a:extLst>
          </p:cNvPr>
          <p:cNvSpPr/>
          <p:nvPr/>
        </p:nvSpPr>
        <p:spPr>
          <a:xfrm>
            <a:off x="4657997" y="1937571"/>
            <a:ext cx="876980" cy="871300"/>
          </a:xfrm>
          <a:prstGeom prst="rect">
            <a:avLst/>
          </a:prstGeom>
          <a:solidFill>
            <a:srgbClr val="007CBC">
              <a:alpha val="9804"/>
            </a:srgbClr>
          </a:solidFill>
          <a:ln w="12700" cap="flat" cmpd="sng" algn="ctr">
            <a:noFill/>
            <a:prstDash val="dash"/>
          </a:ln>
          <a:effectLst/>
        </p:spPr>
        <p:txBody>
          <a:bodyPr lIns="251999" tIns="3600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i="0" u="none" strike="noStrike" kern="0" cap="none" spc="0" normalizeH="0" baseline="0" noProof="0" dirty="0">
                <a:ln>
                  <a:noFill/>
                </a:ln>
                <a:solidFill>
                  <a:srgbClr val="5B9CD5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Web subnet</a:t>
            </a:r>
          </a:p>
        </p:txBody>
      </p:sp>
      <p:pic>
        <p:nvPicPr>
          <p:cNvPr id="205" name="Graphic 35">
            <a:extLst>
              <a:ext uri="{FF2B5EF4-FFF2-40B4-BE49-F238E27FC236}">
                <a16:creationId xmlns:a16="http://schemas.microsoft.com/office/drawing/2014/main" id="{3BB49712-4FEC-E455-04CE-6CCE6A87B3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666" y="1938250"/>
            <a:ext cx="183479" cy="183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" name="Rectangle 205">
            <a:extLst>
              <a:ext uri="{FF2B5EF4-FFF2-40B4-BE49-F238E27FC236}">
                <a16:creationId xmlns:a16="http://schemas.microsoft.com/office/drawing/2014/main" id="{C7EBF389-0F90-C419-EFDB-D24A199982E9}"/>
              </a:ext>
            </a:extLst>
          </p:cNvPr>
          <p:cNvSpPr/>
          <p:nvPr/>
        </p:nvSpPr>
        <p:spPr>
          <a:xfrm>
            <a:off x="5655659" y="3076440"/>
            <a:ext cx="874386" cy="996354"/>
          </a:xfrm>
          <a:prstGeom prst="rect">
            <a:avLst/>
          </a:prstGeom>
          <a:solidFill>
            <a:srgbClr val="007CBC">
              <a:alpha val="9804"/>
            </a:srgbClr>
          </a:solidFill>
          <a:ln w="12700" cap="flat" cmpd="sng" algn="ctr">
            <a:noFill/>
            <a:prstDash val="dash"/>
          </a:ln>
          <a:effectLst/>
        </p:spPr>
        <p:txBody>
          <a:bodyPr lIns="25199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0" cap="none" spc="0" normalizeH="0" baseline="0" noProof="0" dirty="0">
                <a:ln>
                  <a:noFill/>
                </a:ln>
                <a:solidFill>
                  <a:srgbClr val="5B9CD5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TGW subnet</a:t>
            </a:r>
          </a:p>
        </p:txBody>
      </p:sp>
      <p:sp>
        <p:nvSpPr>
          <p:cNvPr id="207" name="TextBox 98">
            <a:extLst>
              <a:ext uri="{FF2B5EF4-FFF2-40B4-BE49-F238E27FC236}">
                <a16:creationId xmlns:a16="http://schemas.microsoft.com/office/drawing/2014/main" id="{AD58F1F4-DA09-4B80-AFF0-B1BEA753C795}"/>
              </a:ext>
            </a:extLst>
          </p:cNvPr>
          <p:cNvSpPr txBox="1"/>
          <p:nvPr/>
        </p:nvSpPr>
        <p:spPr>
          <a:xfrm>
            <a:off x="5657671" y="3698090"/>
            <a:ext cx="853910" cy="29159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112">
              <a:defRPr/>
            </a:pPr>
            <a:r>
              <a:rPr lang="en-US" sz="850" kern="0" dirty="0">
                <a:solidFill>
                  <a:srgbClr val="212E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Elastic Network Interface (ENI)</a:t>
            </a:r>
          </a:p>
        </p:txBody>
      </p:sp>
      <p:pic>
        <p:nvPicPr>
          <p:cNvPr id="208" name="Graphic 35">
            <a:extLst>
              <a:ext uri="{FF2B5EF4-FFF2-40B4-BE49-F238E27FC236}">
                <a16:creationId xmlns:a16="http://schemas.microsoft.com/office/drawing/2014/main" id="{70721B35-AA12-1955-64FC-A9154F023F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343" y="3078815"/>
            <a:ext cx="183479" cy="183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" name="Graphic 37">
            <a:extLst>
              <a:ext uri="{FF2B5EF4-FFF2-40B4-BE49-F238E27FC236}">
                <a16:creationId xmlns:a16="http://schemas.microsoft.com/office/drawing/2014/main" id="{A17023CE-491E-87E3-4D28-150292EA7D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8118" y="3471108"/>
            <a:ext cx="214361" cy="214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0" name="Rectangle 209">
            <a:extLst>
              <a:ext uri="{FF2B5EF4-FFF2-40B4-BE49-F238E27FC236}">
                <a16:creationId xmlns:a16="http://schemas.microsoft.com/office/drawing/2014/main" id="{9C21CAC3-1212-0E32-C389-8E7D776EAC11}"/>
              </a:ext>
            </a:extLst>
          </p:cNvPr>
          <p:cNvSpPr/>
          <p:nvPr/>
        </p:nvSpPr>
        <p:spPr>
          <a:xfrm>
            <a:off x="5651912" y="1937971"/>
            <a:ext cx="881045" cy="870490"/>
          </a:xfrm>
          <a:prstGeom prst="rect">
            <a:avLst/>
          </a:prstGeom>
          <a:solidFill>
            <a:srgbClr val="007CBC">
              <a:alpha val="9804"/>
            </a:srgbClr>
          </a:solidFill>
          <a:ln w="12700" cap="flat" cmpd="sng" algn="ctr">
            <a:noFill/>
            <a:prstDash val="dash"/>
          </a:ln>
          <a:effectLst/>
        </p:spPr>
        <p:txBody>
          <a:bodyPr lIns="251999" tIns="3600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0" cap="none" spc="0" normalizeH="0" baseline="0" noProof="0" dirty="0">
                <a:ln>
                  <a:noFill/>
                </a:ln>
                <a:solidFill>
                  <a:srgbClr val="5B9CD5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subnet</a:t>
            </a:r>
          </a:p>
        </p:txBody>
      </p:sp>
      <p:pic>
        <p:nvPicPr>
          <p:cNvPr id="211" name="Graphic 35">
            <a:extLst>
              <a:ext uri="{FF2B5EF4-FFF2-40B4-BE49-F238E27FC236}">
                <a16:creationId xmlns:a16="http://schemas.microsoft.com/office/drawing/2014/main" id="{22FCCFED-031A-8CC0-C174-4D9CFD239F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582" y="1939042"/>
            <a:ext cx="183479" cy="183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2" name="Group 211">
            <a:extLst>
              <a:ext uri="{FF2B5EF4-FFF2-40B4-BE49-F238E27FC236}">
                <a16:creationId xmlns:a16="http://schemas.microsoft.com/office/drawing/2014/main" id="{92D6ADA0-DD76-EFFE-5AB6-73D5FF0D888B}"/>
              </a:ext>
            </a:extLst>
          </p:cNvPr>
          <p:cNvGrpSpPr/>
          <p:nvPr/>
        </p:nvGrpSpPr>
        <p:grpSpPr>
          <a:xfrm>
            <a:off x="4791345" y="2339218"/>
            <a:ext cx="665049" cy="498942"/>
            <a:chOff x="2471219" y="4148344"/>
            <a:chExt cx="987241" cy="740660"/>
          </a:xfrm>
        </p:grpSpPr>
        <p:pic>
          <p:nvPicPr>
            <p:cNvPr id="213" name="Graphic 452">
              <a:extLst>
                <a:ext uri="{FF2B5EF4-FFF2-40B4-BE49-F238E27FC236}">
                  <a16:creationId xmlns:a16="http://schemas.microsoft.com/office/drawing/2014/main" id="{EB81A5C3-615A-D5FE-B9D7-5B7F50821D5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2795847" y="4148344"/>
              <a:ext cx="263346" cy="263346"/>
            </a:xfrm>
            <a:prstGeom prst="rect">
              <a:avLst/>
            </a:prstGeom>
          </p:spPr>
        </p:pic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24BAD55D-6AC2-0F14-0D5E-CD04E0A7A31F}"/>
                </a:ext>
              </a:extLst>
            </p:cNvPr>
            <p:cNvSpPr txBox="1"/>
            <p:nvPr/>
          </p:nvSpPr>
          <p:spPr>
            <a:xfrm>
              <a:off x="2471219" y="4363589"/>
              <a:ext cx="987241" cy="525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sz="850" dirty="0">
                  <a:solidFill>
                    <a:srgbClr val="212E3D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Cloud Manager</a:t>
              </a:r>
            </a:p>
          </p:txBody>
        </p:sp>
      </p:grpSp>
      <p:pic>
        <p:nvPicPr>
          <p:cNvPr id="215" name="Graphic 214">
            <a:extLst>
              <a:ext uri="{FF2B5EF4-FFF2-40B4-BE49-F238E27FC236}">
                <a16:creationId xmlns:a16="http://schemas.microsoft.com/office/drawing/2014/main" id="{6043EAF6-0A8F-F05A-6312-2808B649557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027908" y="2344783"/>
            <a:ext cx="177402" cy="177402"/>
          </a:xfrm>
          <a:prstGeom prst="rect">
            <a:avLst/>
          </a:prstGeom>
        </p:spPr>
      </p:pic>
      <p:sp>
        <p:nvSpPr>
          <p:cNvPr id="216" name="TextBox 215">
            <a:extLst>
              <a:ext uri="{FF2B5EF4-FFF2-40B4-BE49-F238E27FC236}">
                <a16:creationId xmlns:a16="http://schemas.microsoft.com/office/drawing/2014/main" id="{E9BD63C6-46E6-0139-48AC-1977112C7578}"/>
              </a:ext>
            </a:extLst>
          </p:cNvPr>
          <p:cNvSpPr txBox="1"/>
          <p:nvPr/>
        </p:nvSpPr>
        <p:spPr>
          <a:xfrm>
            <a:off x="5825797" y="2541747"/>
            <a:ext cx="57274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89"/>
            <a:r>
              <a:rPr lang="en-US" sz="850" dirty="0">
                <a:solidFill>
                  <a:srgbClr val="212E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ONTAP</a:t>
            </a:r>
          </a:p>
        </p:txBody>
      </p:sp>
      <p:cxnSp>
        <p:nvCxnSpPr>
          <p:cNvPr id="217" name="Elbow Connector 345">
            <a:extLst>
              <a:ext uri="{FF2B5EF4-FFF2-40B4-BE49-F238E27FC236}">
                <a16:creationId xmlns:a16="http://schemas.microsoft.com/office/drawing/2014/main" id="{E1DF4516-642E-DB87-3694-B82243A90C35}"/>
              </a:ext>
            </a:extLst>
          </p:cNvPr>
          <p:cNvCxnSpPr>
            <a:cxnSpLocks/>
            <a:stCxn id="28" idx="3"/>
            <a:endCxn id="11" idx="1"/>
          </p:cNvCxnSpPr>
          <p:nvPr/>
        </p:nvCxnSpPr>
        <p:spPr>
          <a:xfrm>
            <a:off x="3638263" y="2894106"/>
            <a:ext cx="3273189" cy="925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rgbClr val="FE9900"/>
            </a:solidFill>
            <a:prstDash val="solid"/>
          </a:ln>
          <a:effectLst/>
        </p:spPr>
      </p:cxn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92A2ABBE-ADD1-E527-0725-DD29B976F279}"/>
              </a:ext>
            </a:extLst>
          </p:cNvPr>
          <p:cNvGrpSpPr/>
          <p:nvPr/>
        </p:nvGrpSpPr>
        <p:grpSpPr>
          <a:xfrm>
            <a:off x="1783080" y="2808283"/>
            <a:ext cx="1512718" cy="364962"/>
            <a:chOff x="302720" y="3199055"/>
            <a:chExt cx="1512718" cy="364962"/>
          </a:xfrm>
        </p:grpSpPr>
        <p:sp>
          <p:nvSpPr>
            <p:cNvPr id="219" name="Rounded Rectangle 81">
              <a:extLst>
                <a:ext uri="{FF2B5EF4-FFF2-40B4-BE49-F238E27FC236}">
                  <a16:creationId xmlns:a16="http://schemas.microsoft.com/office/drawing/2014/main" id="{CBB59672-6FE2-DB30-3B2E-6D6686B89146}"/>
                </a:ext>
              </a:extLst>
            </p:cNvPr>
            <p:cNvSpPr/>
            <p:nvPr/>
          </p:nvSpPr>
          <p:spPr>
            <a:xfrm>
              <a:off x="302720" y="3199056"/>
              <a:ext cx="1512717" cy="364961"/>
            </a:xfrm>
            <a:prstGeom prst="roundRect">
              <a:avLst/>
            </a:prstGeom>
            <a:noFill/>
            <a:ln w="25400" cap="flat" cmpd="sng" algn="ctr">
              <a:solidFill>
                <a:srgbClr val="212E3D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08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212E3D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220" name="Rounded Rectangle 86">
              <a:extLst>
                <a:ext uri="{FF2B5EF4-FFF2-40B4-BE49-F238E27FC236}">
                  <a16:creationId xmlns:a16="http://schemas.microsoft.com/office/drawing/2014/main" id="{B75277C5-321A-A83D-67D9-200D86B473DA}"/>
                </a:ext>
              </a:extLst>
            </p:cNvPr>
            <p:cNvSpPr/>
            <p:nvPr/>
          </p:nvSpPr>
          <p:spPr>
            <a:xfrm>
              <a:off x="1007776" y="3199055"/>
              <a:ext cx="807662" cy="364962"/>
            </a:xfrm>
            <a:prstGeom prst="roundRect">
              <a:avLst/>
            </a:prstGeom>
            <a:solidFill>
              <a:srgbClr val="A166FF"/>
            </a:solidFill>
            <a:ln w="25400" cap="flat" cmpd="sng" algn="ctr">
              <a:solidFill>
                <a:srgbClr val="212E3D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08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DRaaS</a:t>
              </a:r>
              <a:b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</a:b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connector</a:t>
              </a:r>
            </a:p>
          </p:txBody>
        </p:sp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id="{A5A9DF7D-AA4C-E4D1-FF3C-42BDA10A3409}"/>
                </a:ext>
              </a:extLst>
            </p:cNvPr>
            <p:cNvGrpSpPr/>
            <p:nvPr/>
          </p:nvGrpSpPr>
          <p:grpSpPr>
            <a:xfrm>
              <a:off x="361559" y="3244902"/>
              <a:ext cx="266830" cy="272569"/>
              <a:chOff x="9164672" y="1358870"/>
              <a:chExt cx="396100" cy="404620"/>
            </a:xfrm>
            <a:solidFill>
              <a:srgbClr val="212E3D"/>
            </a:solidFill>
          </p:grpSpPr>
          <p:sp>
            <p:nvSpPr>
              <p:cNvPr id="226" name="Freeform 331">
                <a:extLst>
                  <a:ext uri="{FF2B5EF4-FFF2-40B4-BE49-F238E27FC236}">
                    <a16:creationId xmlns:a16="http://schemas.microsoft.com/office/drawing/2014/main" id="{BD06E02E-379C-7C79-315B-70E0804E359A}"/>
                  </a:ext>
                </a:extLst>
              </p:cNvPr>
              <p:cNvSpPr/>
              <p:nvPr/>
            </p:nvSpPr>
            <p:spPr>
              <a:xfrm>
                <a:off x="9164672" y="1358870"/>
                <a:ext cx="396100" cy="404620"/>
              </a:xfrm>
              <a:custGeom>
                <a:avLst/>
                <a:gdLst>
                  <a:gd name="connsiteX0" fmla="*/ 30298 w 666540"/>
                  <a:gd name="connsiteY0" fmla="*/ 30298 h 666540"/>
                  <a:gd name="connsiteX1" fmla="*/ 30298 w 666540"/>
                  <a:gd name="connsiteY1" fmla="*/ 636243 h 666540"/>
                  <a:gd name="connsiteX2" fmla="*/ 636243 w 666540"/>
                  <a:gd name="connsiteY2" fmla="*/ 636243 h 666540"/>
                  <a:gd name="connsiteX3" fmla="*/ 636243 w 666540"/>
                  <a:gd name="connsiteY3" fmla="*/ 30298 h 666540"/>
                  <a:gd name="connsiteX4" fmla="*/ 0 w 666540"/>
                  <a:gd name="connsiteY4" fmla="*/ 0 h 666540"/>
                  <a:gd name="connsiteX5" fmla="*/ 666540 w 666540"/>
                  <a:gd name="connsiteY5" fmla="*/ 0 h 666540"/>
                  <a:gd name="connsiteX6" fmla="*/ 666540 w 666540"/>
                  <a:gd name="connsiteY6" fmla="*/ 666540 h 666540"/>
                  <a:gd name="connsiteX7" fmla="*/ 0 w 666540"/>
                  <a:gd name="connsiteY7" fmla="*/ 666540 h 666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540" h="666540">
                    <a:moveTo>
                      <a:pt x="30298" y="30298"/>
                    </a:moveTo>
                    <a:lnTo>
                      <a:pt x="30298" y="636243"/>
                    </a:lnTo>
                    <a:lnTo>
                      <a:pt x="636243" y="636243"/>
                    </a:lnTo>
                    <a:lnTo>
                      <a:pt x="636243" y="30298"/>
                    </a:lnTo>
                    <a:close/>
                    <a:moveTo>
                      <a:pt x="0" y="0"/>
                    </a:moveTo>
                    <a:lnTo>
                      <a:pt x="666540" y="0"/>
                    </a:lnTo>
                    <a:lnTo>
                      <a:pt x="666540" y="666540"/>
                    </a:lnTo>
                    <a:lnTo>
                      <a:pt x="0" y="666540"/>
                    </a:lnTo>
                    <a:close/>
                  </a:path>
                </a:pathLst>
              </a:custGeom>
              <a:grpFill/>
              <a:ln w="28575">
                <a:solidFill>
                  <a:srgbClr val="212E3D"/>
                </a:solidFill>
                <a:round/>
                <a:headEnd/>
                <a:tailEnd/>
              </a:ln>
              <a:effectLst/>
            </p:spPr>
            <p:txBody>
              <a:bodyPr vert="horz" wrap="square" lIns="57045" tIns="28525" rIns="57045" bIns="28525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08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endParaRPr>
              </a:p>
            </p:txBody>
          </p:sp>
          <p:sp>
            <p:nvSpPr>
              <p:cNvPr id="227" name="Freeform 5">
                <a:extLst>
                  <a:ext uri="{FF2B5EF4-FFF2-40B4-BE49-F238E27FC236}">
                    <a16:creationId xmlns:a16="http://schemas.microsoft.com/office/drawing/2014/main" id="{F199DFCA-A453-198C-AE39-3EB38AB20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6383" y="1518787"/>
                <a:ext cx="91319" cy="100150"/>
              </a:xfrm>
              <a:custGeom>
                <a:avLst/>
                <a:gdLst>
                  <a:gd name="T0" fmla="*/ 154 w 304"/>
                  <a:gd name="T1" fmla="*/ 324 h 324"/>
                  <a:gd name="T2" fmla="*/ 150 w 304"/>
                  <a:gd name="T3" fmla="*/ 324 h 324"/>
                  <a:gd name="T4" fmla="*/ 109 w 304"/>
                  <a:gd name="T5" fmla="*/ 292 h 324"/>
                  <a:gd name="T6" fmla="*/ 5 w 304"/>
                  <a:gd name="T7" fmla="*/ 52 h 324"/>
                  <a:gd name="T8" fmla="*/ 0 w 304"/>
                  <a:gd name="T9" fmla="*/ 34 h 324"/>
                  <a:gd name="T10" fmla="*/ 36 w 304"/>
                  <a:gd name="T11" fmla="*/ 0 h 324"/>
                  <a:gd name="T12" fmla="*/ 72 w 304"/>
                  <a:gd name="T13" fmla="*/ 26 h 324"/>
                  <a:gd name="T14" fmla="*/ 153 w 304"/>
                  <a:gd name="T15" fmla="*/ 234 h 324"/>
                  <a:gd name="T16" fmla="*/ 235 w 304"/>
                  <a:gd name="T17" fmla="*/ 25 h 324"/>
                  <a:gd name="T18" fmla="*/ 269 w 304"/>
                  <a:gd name="T19" fmla="*/ 0 h 324"/>
                  <a:gd name="T20" fmla="*/ 304 w 304"/>
                  <a:gd name="T21" fmla="*/ 34 h 324"/>
                  <a:gd name="T22" fmla="*/ 300 w 304"/>
                  <a:gd name="T23" fmla="*/ 52 h 324"/>
                  <a:gd name="T24" fmla="*/ 195 w 304"/>
                  <a:gd name="T25" fmla="*/ 292 h 324"/>
                  <a:gd name="T26" fmla="*/ 154 w 304"/>
                  <a:gd name="T27" fmla="*/ 32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4" h="324">
                    <a:moveTo>
                      <a:pt x="154" y="324"/>
                    </a:moveTo>
                    <a:cubicBezTo>
                      <a:pt x="150" y="324"/>
                      <a:pt x="150" y="324"/>
                      <a:pt x="150" y="324"/>
                    </a:cubicBezTo>
                    <a:cubicBezTo>
                      <a:pt x="131" y="324"/>
                      <a:pt x="118" y="311"/>
                      <a:pt x="109" y="292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3" y="47"/>
                      <a:pt x="0" y="41"/>
                      <a:pt x="0" y="34"/>
                    </a:cubicBezTo>
                    <a:cubicBezTo>
                      <a:pt x="0" y="17"/>
                      <a:pt x="16" y="0"/>
                      <a:pt x="36" y="0"/>
                    </a:cubicBezTo>
                    <a:cubicBezTo>
                      <a:pt x="56" y="0"/>
                      <a:pt x="66" y="11"/>
                      <a:pt x="72" y="26"/>
                    </a:cubicBezTo>
                    <a:cubicBezTo>
                      <a:pt x="153" y="234"/>
                      <a:pt x="153" y="234"/>
                      <a:pt x="153" y="234"/>
                    </a:cubicBezTo>
                    <a:cubicBezTo>
                      <a:pt x="235" y="25"/>
                      <a:pt x="235" y="25"/>
                      <a:pt x="235" y="25"/>
                    </a:cubicBezTo>
                    <a:cubicBezTo>
                      <a:pt x="240" y="12"/>
                      <a:pt x="250" y="0"/>
                      <a:pt x="269" y="0"/>
                    </a:cubicBezTo>
                    <a:cubicBezTo>
                      <a:pt x="288" y="0"/>
                      <a:pt x="304" y="15"/>
                      <a:pt x="304" y="34"/>
                    </a:cubicBezTo>
                    <a:cubicBezTo>
                      <a:pt x="304" y="41"/>
                      <a:pt x="301" y="48"/>
                      <a:pt x="300" y="52"/>
                    </a:cubicBezTo>
                    <a:cubicBezTo>
                      <a:pt x="195" y="292"/>
                      <a:pt x="195" y="292"/>
                      <a:pt x="195" y="292"/>
                    </a:cubicBezTo>
                    <a:cubicBezTo>
                      <a:pt x="187" y="311"/>
                      <a:pt x="173" y="324"/>
                      <a:pt x="154" y="324"/>
                    </a:cubicBezTo>
                    <a:close/>
                  </a:path>
                </a:pathLst>
              </a:custGeom>
              <a:grpFill/>
              <a:ln w="9525">
                <a:solidFill>
                  <a:srgbClr val="212E3D"/>
                </a:solidFill>
                <a:round/>
                <a:headEnd/>
                <a:tailEnd/>
              </a:ln>
              <a:effectLst/>
            </p:spPr>
            <p:txBody>
              <a:bodyPr vert="horz" wrap="square" lIns="57045" tIns="28525" rIns="57045" bIns="2852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08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endParaRPr>
              </a:p>
            </p:txBody>
          </p:sp>
          <p:sp>
            <p:nvSpPr>
              <p:cNvPr id="228" name="Freeform 6">
                <a:extLst>
                  <a:ext uri="{FF2B5EF4-FFF2-40B4-BE49-F238E27FC236}">
                    <a16:creationId xmlns:a16="http://schemas.microsoft.com/office/drawing/2014/main" id="{CEAF807D-9E4A-A927-00CF-B9EF3962A5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5419" y="1517880"/>
                <a:ext cx="143321" cy="100150"/>
              </a:xfrm>
              <a:custGeom>
                <a:avLst/>
                <a:gdLst>
                  <a:gd name="T0" fmla="*/ 0 w 477"/>
                  <a:gd name="T1" fmla="*/ 39 h 324"/>
                  <a:gd name="T2" fmla="*/ 35 w 477"/>
                  <a:gd name="T3" fmla="*/ 3 h 324"/>
                  <a:gd name="T4" fmla="*/ 72 w 477"/>
                  <a:gd name="T5" fmla="*/ 39 h 324"/>
                  <a:gd name="T6" fmla="*/ 72 w 477"/>
                  <a:gd name="T7" fmla="*/ 54 h 324"/>
                  <a:gd name="T8" fmla="*/ 167 w 477"/>
                  <a:gd name="T9" fmla="*/ 0 h 324"/>
                  <a:gd name="T10" fmla="*/ 261 w 477"/>
                  <a:gd name="T11" fmla="*/ 55 h 324"/>
                  <a:gd name="T12" fmla="*/ 367 w 477"/>
                  <a:gd name="T13" fmla="*/ 0 h 324"/>
                  <a:gd name="T14" fmla="*/ 477 w 477"/>
                  <a:gd name="T15" fmla="*/ 120 h 324"/>
                  <a:gd name="T16" fmla="*/ 477 w 477"/>
                  <a:gd name="T17" fmla="*/ 288 h 324"/>
                  <a:gd name="T18" fmla="*/ 442 w 477"/>
                  <a:gd name="T19" fmla="*/ 324 h 324"/>
                  <a:gd name="T20" fmla="*/ 405 w 477"/>
                  <a:gd name="T21" fmla="*/ 288 h 324"/>
                  <a:gd name="T22" fmla="*/ 405 w 477"/>
                  <a:gd name="T23" fmla="*/ 142 h 324"/>
                  <a:gd name="T24" fmla="*/ 342 w 477"/>
                  <a:gd name="T25" fmla="*/ 65 h 324"/>
                  <a:gd name="T26" fmla="*/ 275 w 477"/>
                  <a:gd name="T27" fmla="*/ 143 h 324"/>
                  <a:gd name="T28" fmla="*/ 275 w 477"/>
                  <a:gd name="T29" fmla="*/ 288 h 324"/>
                  <a:gd name="T30" fmla="*/ 239 w 477"/>
                  <a:gd name="T31" fmla="*/ 324 h 324"/>
                  <a:gd name="T32" fmla="*/ 203 w 477"/>
                  <a:gd name="T33" fmla="*/ 288 h 324"/>
                  <a:gd name="T34" fmla="*/ 203 w 477"/>
                  <a:gd name="T35" fmla="*/ 142 h 324"/>
                  <a:gd name="T36" fmla="*/ 139 w 477"/>
                  <a:gd name="T37" fmla="*/ 65 h 324"/>
                  <a:gd name="T38" fmla="*/ 72 w 477"/>
                  <a:gd name="T39" fmla="*/ 143 h 324"/>
                  <a:gd name="T40" fmla="*/ 72 w 477"/>
                  <a:gd name="T41" fmla="*/ 288 h 324"/>
                  <a:gd name="T42" fmla="*/ 35 w 477"/>
                  <a:gd name="T43" fmla="*/ 324 h 324"/>
                  <a:gd name="T44" fmla="*/ 0 w 477"/>
                  <a:gd name="T45" fmla="*/ 288 h 324"/>
                  <a:gd name="T46" fmla="*/ 0 w 477"/>
                  <a:gd name="T47" fmla="*/ 39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77" h="324">
                    <a:moveTo>
                      <a:pt x="0" y="39"/>
                    </a:moveTo>
                    <a:cubicBezTo>
                      <a:pt x="0" y="19"/>
                      <a:pt x="15" y="3"/>
                      <a:pt x="35" y="3"/>
                    </a:cubicBezTo>
                    <a:cubicBezTo>
                      <a:pt x="56" y="3"/>
                      <a:pt x="72" y="19"/>
                      <a:pt x="72" y="39"/>
                    </a:cubicBezTo>
                    <a:cubicBezTo>
                      <a:pt x="72" y="54"/>
                      <a:pt x="72" y="54"/>
                      <a:pt x="72" y="54"/>
                    </a:cubicBezTo>
                    <a:cubicBezTo>
                      <a:pt x="92" y="26"/>
                      <a:pt x="119" y="0"/>
                      <a:pt x="167" y="0"/>
                    </a:cubicBezTo>
                    <a:cubicBezTo>
                      <a:pt x="213" y="0"/>
                      <a:pt x="245" y="22"/>
                      <a:pt x="261" y="55"/>
                    </a:cubicBezTo>
                    <a:cubicBezTo>
                      <a:pt x="286" y="22"/>
                      <a:pt x="320" y="0"/>
                      <a:pt x="367" y="0"/>
                    </a:cubicBezTo>
                    <a:cubicBezTo>
                      <a:pt x="436" y="0"/>
                      <a:pt x="477" y="43"/>
                      <a:pt x="477" y="120"/>
                    </a:cubicBezTo>
                    <a:cubicBezTo>
                      <a:pt x="477" y="288"/>
                      <a:pt x="477" y="288"/>
                      <a:pt x="477" y="288"/>
                    </a:cubicBezTo>
                    <a:cubicBezTo>
                      <a:pt x="477" y="308"/>
                      <a:pt x="462" y="324"/>
                      <a:pt x="442" y="324"/>
                    </a:cubicBezTo>
                    <a:cubicBezTo>
                      <a:pt x="422" y="324"/>
                      <a:pt x="405" y="308"/>
                      <a:pt x="405" y="288"/>
                    </a:cubicBezTo>
                    <a:cubicBezTo>
                      <a:pt x="405" y="142"/>
                      <a:pt x="405" y="142"/>
                      <a:pt x="405" y="142"/>
                    </a:cubicBezTo>
                    <a:cubicBezTo>
                      <a:pt x="405" y="92"/>
                      <a:pt x="382" y="65"/>
                      <a:pt x="342" y="65"/>
                    </a:cubicBezTo>
                    <a:cubicBezTo>
                      <a:pt x="302" y="65"/>
                      <a:pt x="275" y="93"/>
                      <a:pt x="275" y="143"/>
                    </a:cubicBezTo>
                    <a:cubicBezTo>
                      <a:pt x="275" y="288"/>
                      <a:pt x="275" y="288"/>
                      <a:pt x="275" y="288"/>
                    </a:cubicBezTo>
                    <a:cubicBezTo>
                      <a:pt x="275" y="308"/>
                      <a:pt x="258" y="324"/>
                      <a:pt x="239" y="324"/>
                    </a:cubicBezTo>
                    <a:cubicBezTo>
                      <a:pt x="219" y="324"/>
                      <a:pt x="203" y="308"/>
                      <a:pt x="203" y="288"/>
                    </a:cubicBezTo>
                    <a:cubicBezTo>
                      <a:pt x="203" y="142"/>
                      <a:pt x="203" y="142"/>
                      <a:pt x="203" y="142"/>
                    </a:cubicBezTo>
                    <a:cubicBezTo>
                      <a:pt x="203" y="93"/>
                      <a:pt x="179" y="65"/>
                      <a:pt x="139" y="65"/>
                    </a:cubicBezTo>
                    <a:cubicBezTo>
                      <a:pt x="99" y="65"/>
                      <a:pt x="72" y="95"/>
                      <a:pt x="72" y="143"/>
                    </a:cubicBezTo>
                    <a:cubicBezTo>
                      <a:pt x="72" y="288"/>
                      <a:pt x="72" y="288"/>
                      <a:pt x="72" y="288"/>
                    </a:cubicBezTo>
                    <a:cubicBezTo>
                      <a:pt x="72" y="308"/>
                      <a:pt x="56" y="324"/>
                      <a:pt x="35" y="324"/>
                    </a:cubicBezTo>
                    <a:cubicBezTo>
                      <a:pt x="16" y="324"/>
                      <a:pt x="0" y="308"/>
                      <a:pt x="0" y="288"/>
                    </a:cubicBezTo>
                    <a:lnTo>
                      <a:pt x="0" y="39"/>
                    </a:lnTo>
                    <a:close/>
                  </a:path>
                </a:pathLst>
              </a:custGeom>
              <a:grpFill/>
              <a:ln w="9525">
                <a:solidFill>
                  <a:srgbClr val="212E3D"/>
                </a:solidFill>
                <a:round/>
                <a:headEnd/>
                <a:tailEnd/>
              </a:ln>
              <a:effectLst/>
            </p:spPr>
            <p:txBody>
              <a:bodyPr vert="horz" wrap="square" lIns="57045" tIns="28525" rIns="57045" bIns="2852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08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endParaRPr>
              </a:p>
            </p:txBody>
          </p:sp>
        </p:grp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CC58BB64-BE47-8A38-8947-9EEDC86D5A26}"/>
                </a:ext>
              </a:extLst>
            </p:cNvPr>
            <p:cNvGrpSpPr/>
            <p:nvPr/>
          </p:nvGrpSpPr>
          <p:grpSpPr>
            <a:xfrm>
              <a:off x="687096" y="3244902"/>
              <a:ext cx="266830" cy="272569"/>
              <a:chOff x="9164672" y="1358870"/>
              <a:chExt cx="396100" cy="404620"/>
            </a:xfrm>
            <a:solidFill>
              <a:srgbClr val="212E3D"/>
            </a:solidFill>
          </p:grpSpPr>
          <p:sp>
            <p:nvSpPr>
              <p:cNvPr id="223" name="Freeform 331">
                <a:extLst>
                  <a:ext uri="{FF2B5EF4-FFF2-40B4-BE49-F238E27FC236}">
                    <a16:creationId xmlns:a16="http://schemas.microsoft.com/office/drawing/2014/main" id="{00745DF9-6967-2BEC-5017-96B4A5DD606A}"/>
                  </a:ext>
                </a:extLst>
              </p:cNvPr>
              <p:cNvSpPr/>
              <p:nvPr/>
            </p:nvSpPr>
            <p:spPr>
              <a:xfrm>
                <a:off x="9164672" y="1358870"/>
                <a:ext cx="396100" cy="404620"/>
              </a:xfrm>
              <a:custGeom>
                <a:avLst/>
                <a:gdLst>
                  <a:gd name="connsiteX0" fmla="*/ 30298 w 666540"/>
                  <a:gd name="connsiteY0" fmla="*/ 30298 h 666540"/>
                  <a:gd name="connsiteX1" fmla="*/ 30298 w 666540"/>
                  <a:gd name="connsiteY1" fmla="*/ 636243 h 666540"/>
                  <a:gd name="connsiteX2" fmla="*/ 636243 w 666540"/>
                  <a:gd name="connsiteY2" fmla="*/ 636243 h 666540"/>
                  <a:gd name="connsiteX3" fmla="*/ 636243 w 666540"/>
                  <a:gd name="connsiteY3" fmla="*/ 30298 h 666540"/>
                  <a:gd name="connsiteX4" fmla="*/ 0 w 666540"/>
                  <a:gd name="connsiteY4" fmla="*/ 0 h 666540"/>
                  <a:gd name="connsiteX5" fmla="*/ 666540 w 666540"/>
                  <a:gd name="connsiteY5" fmla="*/ 0 h 666540"/>
                  <a:gd name="connsiteX6" fmla="*/ 666540 w 666540"/>
                  <a:gd name="connsiteY6" fmla="*/ 666540 h 666540"/>
                  <a:gd name="connsiteX7" fmla="*/ 0 w 666540"/>
                  <a:gd name="connsiteY7" fmla="*/ 666540 h 666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540" h="666540">
                    <a:moveTo>
                      <a:pt x="30298" y="30298"/>
                    </a:moveTo>
                    <a:lnTo>
                      <a:pt x="30298" y="636243"/>
                    </a:lnTo>
                    <a:lnTo>
                      <a:pt x="636243" y="636243"/>
                    </a:lnTo>
                    <a:lnTo>
                      <a:pt x="636243" y="30298"/>
                    </a:lnTo>
                    <a:close/>
                    <a:moveTo>
                      <a:pt x="0" y="0"/>
                    </a:moveTo>
                    <a:lnTo>
                      <a:pt x="666540" y="0"/>
                    </a:lnTo>
                    <a:lnTo>
                      <a:pt x="666540" y="666540"/>
                    </a:lnTo>
                    <a:lnTo>
                      <a:pt x="0" y="666540"/>
                    </a:lnTo>
                    <a:close/>
                  </a:path>
                </a:pathLst>
              </a:custGeom>
              <a:grpFill/>
              <a:ln w="28575">
                <a:solidFill>
                  <a:srgbClr val="212E3D"/>
                </a:solidFill>
                <a:round/>
                <a:headEnd/>
                <a:tailEnd/>
              </a:ln>
              <a:effectLst/>
            </p:spPr>
            <p:txBody>
              <a:bodyPr vert="horz" wrap="square" lIns="57045" tIns="28525" rIns="57045" bIns="28525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08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endParaRPr>
              </a:p>
            </p:txBody>
          </p:sp>
          <p:sp>
            <p:nvSpPr>
              <p:cNvPr id="224" name="Freeform 5">
                <a:extLst>
                  <a:ext uri="{FF2B5EF4-FFF2-40B4-BE49-F238E27FC236}">
                    <a16:creationId xmlns:a16="http://schemas.microsoft.com/office/drawing/2014/main" id="{80F552A4-C6A0-5D40-A9AD-14E32D5956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6383" y="1518787"/>
                <a:ext cx="91319" cy="100150"/>
              </a:xfrm>
              <a:custGeom>
                <a:avLst/>
                <a:gdLst>
                  <a:gd name="T0" fmla="*/ 154 w 304"/>
                  <a:gd name="T1" fmla="*/ 324 h 324"/>
                  <a:gd name="T2" fmla="*/ 150 w 304"/>
                  <a:gd name="T3" fmla="*/ 324 h 324"/>
                  <a:gd name="T4" fmla="*/ 109 w 304"/>
                  <a:gd name="T5" fmla="*/ 292 h 324"/>
                  <a:gd name="T6" fmla="*/ 5 w 304"/>
                  <a:gd name="T7" fmla="*/ 52 h 324"/>
                  <a:gd name="T8" fmla="*/ 0 w 304"/>
                  <a:gd name="T9" fmla="*/ 34 h 324"/>
                  <a:gd name="T10" fmla="*/ 36 w 304"/>
                  <a:gd name="T11" fmla="*/ 0 h 324"/>
                  <a:gd name="T12" fmla="*/ 72 w 304"/>
                  <a:gd name="T13" fmla="*/ 26 h 324"/>
                  <a:gd name="T14" fmla="*/ 153 w 304"/>
                  <a:gd name="T15" fmla="*/ 234 h 324"/>
                  <a:gd name="T16" fmla="*/ 235 w 304"/>
                  <a:gd name="T17" fmla="*/ 25 h 324"/>
                  <a:gd name="T18" fmla="*/ 269 w 304"/>
                  <a:gd name="T19" fmla="*/ 0 h 324"/>
                  <a:gd name="T20" fmla="*/ 304 w 304"/>
                  <a:gd name="T21" fmla="*/ 34 h 324"/>
                  <a:gd name="T22" fmla="*/ 300 w 304"/>
                  <a:gd name="T23" fmla="*/ 52 h 324"/>
                  <a:gd name="T24" fmla="*/ 195 w 304"/>
                  <a:gd name="T25" fmla="*/ 292 h 324"/>
                  <a:gd name="T26" fmla="*/ 154 w 304"/>
                  <a:gd name="T27" fmla="*/ 32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4" h="324">
                    <a:moveTo>
                      <a:pt x="154" y="324"/>
                    </a:moveTo>
                    <a:cubicBezTo>
                      <a:pt x="150" y="324"/>
                      <a:pt x="150" y="324"/>
                      <a:pt x="150" y="324"/>
                    </a:cubicBezTo>
                    <a:cubicBezTo>
                      <a:pt x="131" y="324"/>
                      <a:pt x="118" y="311"/>
                      <a:pt x="109" y="292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3" y="47"/>
                      <a:pt x="0" y="41"/>
                      <a:pt x="0" y="34"/>
                    </a:cubicBezTo>
                    <a:cubicBezTo>
                      <a:pt x="0" y="17"/>
                      <a:pt x="16" y="0"/>
                      <a:pt x="36" y="0"/>
                    </a:cubicBezTo>
                    <a:cubicBezTo>
                      <a:pt x="56" y="0"/>
                      <a:pt x="66" y="11"/>
                      <a:pt x="72" y="26"/>
                    </a:cubicBezTo>
                    <a:cubicBezTo>
                      <a:pt x="153" y="234"/>
                      <a:pt x="153" y="234"/>
                      <a:pt x="153" y="234"/>
                    </a:cubicBezTo>
                    <a:cubicBezTo>
                      <a:pt x="235" y="25"/>
                      <a:pt x="235" y="25"/>
                      <a:pt x="235" y="25"/>
                    </a:cubicBezTo>
                    <a:cubicBezTo>
                      <a:pt x="240" y="12"/>
                      <a:pt x="250" y="0"/>
                      <a:pt x="269" y="0"/>
                    </a:cubicBezTo>
                    <a:cubicBezTo>
                      <a:pt x="288" y="0"/>
                      <a:pt x="304" y="15"/>
                      <a:pt x="304" y="34"/>
                    </a:cubicBezTo>
                    <a:cubicBezTo>
                      <a:pt x="304" y="41"/>
                      <a:pt x="301" y="48"/>
                      <a:pt x="300" y="52"/>
                    </a:cubicBezTo>
                    <a:cubicBezTo>
                      <a:pt x="195" y="292"/>
                      <a:pt x="195" y="292"/>
                      <a:pt x="195" y="292"/>
                    </a:cubicBezTo>
                    <a:cubicBezTo>
                      <a:pt x="187" y="311"/>
                      <a:pt x="173" y="324"/>
                      <a:pt x="154" y="324"/>
                    </a:cubicBezTo>
                    <a:close/>
                  </a:path>
                </a:pathLst>
              </a:custGeom>
              <a:grpFill/>
              <a:ln w="9525">
                <a:solidFill>
                  <a:srgbClr val="212E3D"/>
                </a:solidFill>
                <a:round/>
                <a:headEnd/>
                <a:tailEnd/>
              </a:ln>
              <a:effectLst/>
            </p:spPr>
            <p:txBody>
              <a:bodyPr vert="horz" wrap="square" lIns="57045" tIns="28525" rIns="57045" bIns="2852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08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endParaRPr>
              </a:p>
            </p:txBody>
          </p:sp>
          <p:sp>
            <p:nvSpPr>
              <p:cNvPr id="225" name="Freeform 6">
                <a:extLst>
                  <a:ext uri="{FF2B5EF4-FFF2-40B4-BE49-F238E27FC236}">
                    <a16:creationId xmlns:a16="http://schemas.microsoft.com/office/drawing/2014/main" id="{AD8693ED-6268-80FD-1F81-BD7166B7C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5419" y="1517880"/>
                <a:ext cx="143321" cy="100150"/>
              </a:xfrm>
              <a:custGeom>
                <a:avLst/>
                <a:gdLst>
                  <a:gd name="T0" fmla="*/ 0 w 477"/>
                  <a:gd name="T1" fmla="*/ 39 h 324"/>
                  <a:gd name="T2" fmla="*/ 35 w 477"/>
                  <a:gd name="T3" fmla="*/ 3 h 324"/>
                  <a:gd name="T4" fmla="*/ 72 w 477"/>
                  <a:gd name="T5" fmla="*/ 39 h 324"/>
                  <a:gd name="T6" fmla="*/ 72 w 477"/>
                  <a:gd name="T7" fmla="*/ 54 h 324"/>
                  <a:gd name="T8" fmla="*/ 167 w 477"/>
                  <a:gd name="T9" fmla="*/ 0 h 324"/>
                  <a:gd name="T10" fmla="*/ 261 w 477"/>
                  <a:gd name="T11" fmla="*/ 55 h 324"/>
                  <a:gd name="T12" fmla="*/ 367 w 477"/>
                  <a:gd name="T13" fmla="*/ 0 h 324"/>
                  <a:gd name="T14" fmla="*/ 477 w 477"/>
                  <a:gd name="T15" fmla="*/ 120 h 324"/>
                  <a:gd name="T16" fmla="*/ 477 w 477"/>
                  <a:gd name="T17" fmla="*/ 288 h 324"/>
                  <a:gd name="T18" fmla="*/ 442 w 477"/>
                  <a:gd name="T19" fmla="*/ 324 h 324"/>
                  <a:gd name="T20" fmla="*/ 405 w 477"/>
                  <a:gd name="T21" fmla="*/ 288 h 324"/>
                  <a:gd name="T22" fmla="*/ 405 w 477"/>
                  <a:gd name="T23" fmla="*/ 142 h 324"/>
                  <a:gd name="T24" fmla="*/ 342 w 477"/>
                  <a:gd name="T25" fmla="*/ 65 h 324"/>
                  <a:gd name="T26" fmla="*/ 275 w 477"/>
                  <a:gd name="T27" fmla="*/ 143 h 324"/>
                  <a:gd name="T28" fmla="*/ 275 w 477"/>
                  <a:gd name="T29" fmla="*/ 288 h 324"/>
                  <a:gd name="T30" fmla="*/ 239 w 477"/>
                  <a:gd name="T31" fmla="*/ 324 h 324"/>
                  <a:gd name="T32" fmla="*/ 203 w 477"/>
                  <a:gd name="T33" fmla="*/ 288 h 324"/>
                  <a:gd name="T34" fmla="*/ 203 w 477"/>
                  <a:gd name="T35" fmla="*/ 142 h 324"/>
                  <a:gd name="T36" fmla="*/ 139 w 477"/>
                  <a:gd name="T37" fmla="*/ 65 h 324"/>
                  <a:gd name="T38" fmla="*/ 72 w 477"/>
                  <a:gd name="T39" fmla="*/ 143 h 324"/>
                  <a:gd name="T40" fmla="*/ 72 w 477"/>
                  <a:gd name="T41" fmla="*/ 288 h 324"/>
                  <a:gd name="T42" fmla="*/ 35 w 477"/>
                  <a:gd name="T43" fmla="*/ 324 h 324"/>
                  <a:gd name="T44" fmla="*/ 0 w 477"/>
                  <a:gd name="T45" fmla="*/ 288 h 324"/>
                  <a:gd name="T46" fmla="*/ 0 w 477"/>
                  <a:gd name="T47" fmla="*/ 39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77" h="324">
                    <a:moveTo>
                      <a:pt x="0" y="39"/>
                    </a:moveTo>
                    <a:cubicBezTo>
                      <a:pt x="0" y="19"/>
                      <a:pt x="15" y="3"/>
                      <a:pt x="35" y="3"/>
                    </a:cubicBezTo>
                    <a:cubicBezTo>
                      <a:pt x="56" y="3"/>
                      <a:pt x="72" y="19"/>
                      <a:pt x="72" y="39"/>
                    </a:cubicBezTo>
                    <a:cubicBezTo>
                      <a:pt x="72" y="54"/>
                      <a:pt x="72" y="54"/>
                      <a:pt x="72" y="54"/>
                    </a:cubicBezTo>
                    <a:cubicBezTo>
                      <a:pt x="92" y="26"/>
                      <a:pt x="119" y="0"/>
                      <a:pt x="167" y="0"/>
                    </a:cubicBezTo>
                    <a:cubicBezTo>
                      <a:pt x="213" y="0"/>
                      <a:pt x="245" y="22"/>
                      <a:pt x="261" y="55"/>
                    </a:cubicBezTo>
                    <a:cubicBezTo>
                      <a:pt x="286" y="22"/>
                      <a:pt x="320" y="0"/>
                      <a:pt x="367" y="0"/>
                    </a:cubicBezTo>
                    <a:cubicBezTo>
                      <a:pt x="436" y="0"/>
                      <a:pt x="477" y="43"/>
                      <a:pt x="477" y="120"/>
                    </a:cubicBezTo>
                    <a:cubicBezTo>
                      <a:pt x="477" y="288"/>
                      <a:pt x="477" y="288"/>
                      <a:pt x="477" y="288"/>
                    </a:cubicBezTo>
                    <a:cubicBezTo>
                      <a:pt x="477" y="308"/>
                      <a:pt x="462" y="324"/>
                      <a:pt x="442" y="324"/>
                    </a:cubicBezTo>
                    <a:cubicBezTo>
                      <a:pt x="422" y="324"/>
                      <a:pt x="405" y="308"/>
                      <a:pt x="405" y="288"/>
                    </a:cubicBezTo>
                    <a:cubicBezTo>
                      <a:pt x="405" y="142"/>
                      <a:pt x="405" y="142"/>
                      <a:pt x="405" y="142"/>
                    </a:cubicBezTo>
                    <a:cubicBezTo>
                      <a:pt x="405" y="92"/>
                      <a:pt x="382" y="65"/>
                      <a:pt x="342" y="65"/>
                    </a:cubicBezTo>
                    <a:cubicBezTo>
                      <a:pt x="302" y="65"/>
                      <a:pt x="275" y="93"/>
                      <a:pt x="275" y="143"/>
                    </a:cubicBezTo>
                    <a:cubicBezTo>
                      <a:pt x="275" y="288"/>
                      <a:pt x="275" y="288"/>
                      <a:pt x="275" y="288"/>
                    </a:cubicBezTo>
                    <a:cubicBezTo>
                      <a:pt x="275" y="308"/>
                      <a:pt x="258" y="324"/>
                      <a:pt x="239" y="324"/>
                    </a:cubicBezTo>
                    <a:cubicBezTo>
                      <a:pt x="219" y="324"/>
                      <a:pt x="203" y="308"/>
                      <a:pt x="203" y="288"/>
                    </a:cubicBezTo>
                    <a:cubicBezTo>
                      <a:pt x="203" y="142"/>
                      <a:pt x="203" y="142"/>
                      <a:pt x="203" y="142"/>
                    </a:cubicBezTo>
                    <a:cubicBezTo>
                      <a:pt x="203" y="93"/>
                      <a:pt x="179" y="65"/>
                      <a:pt x="139" y="65"/>
                    </a:cubicBezTo>
                    <a:cubicBezTo>
                      <a:pt x="99" y="65"/>
                      <a:pt x="72" y="95"/>
                      <a:pt x="72" y="143"/>
                    </a:cubicBezTo>
                    <a:cubicBezTo>
                      <a:pt x="72" y="288"/>
                      <a:pt x="72" y="288"/>
                      <a:pt x="72" y="288"/>
                    </a:cubicBezTo>
                    <a:cubicBezTo>
                      <a:pt x="72" y="308"/>
                      <a:pt x="56" y="324"/>
                      <a:pt x="35" y="324"/>
                    </a:cubicBezTo>
                    <a:cubicBezTo>
                      <a:pt x="16" y="324"/>
                      <a:pt x="0" y="308"/>
                      <a:pt x="0" y="288"/>
                    </a:cubicBezTo>
                    <a:lnTo>
                      <a:pt x="0" y="39"/>
                    </a:lnTo>
                    <a:close/>
                  </a:path>
                </a:pathLst>
              </a:custGeom>
              <a:grpFill/>
              <a:ln w="9525">
                <a:solidFill>
                  <a:srgbClr val="212E3D"/>
                </a:solidFill>
                <a:round/>
                <a:headEnd/>
                <a:tailEnd/>
              </a:ln>
              <a:effectLst/>
            </p:spPr>
            <p:txBody>
              <a:bodyPr vert="horz" wrap="square" lIns="57045" tIns="28525" rIns="57045" bIns="2852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08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endParaRPr>
              </a:p>
            </p:txBody>
          </p:sp>
        </p:grpSp>
      </p:grpSp>
      <p:cxnSp>
        <p:nvCxnSpPr>
          <p:cNvPr id="229" name="Elbow Connector 345">
            <a:extLst>
              <a:ext uri="{FF2B5EF4-FFF2-40B4-BE49-F238E27FC236}">
                <a16:creationId xmlns:a16="http://schemas.microsoft.com/office/drawing/2014/main" id="{466A6542-5596-5BDA-75CC-670BBFAB2F61}"/>
              </a:ext>
            </a:extLst>
          </p:cNvPr>
          <p:cNvCxnSpPr>
            <a:cxnSpLocks/>
            <a:endCxn id="215" idx="1"/>
          </p:cNvCxnSpPr>
          <p:nvPr/>
        </p:nvCxnSpPr>
        <p:spPr>
          <a:xfrm flipV="1">
            <a:off x="2742650" y="2433484"/>
            <a:ext cx="3285258" cy="1353534"/>
          </a:xfrm>
          <a:prstGeom prst="bentConnector3">
            <a:avLst>
              <a:gd name="adj1" fmla="val 86734"/>
            </a:avLst>
          </a:prstGeom>
          <a:noFill/>
          <a:ln w="25400" cap="flat" cmpd="sng" algn="ctr">
            <a:solidFill>
              <a:schemeClr val="tx2"/>
            </a:solidFill>
            <a:prstDash val="sysDot"/>
            <a:tailEnd type="triangle"/>
          </a:ln>
          <a:effectLst/>
        </p:spPr>
      </p:cxnSp>
      <p:sp>
        <p:nvSpPr>
          <p:cNvPr id="230" name="Rectangle 229">
            <a:extLst>
              <a:ext uri="{FF2B5EF4-FFF2-40B4-BE49-F238E27FC236}">
                <a16:creationId xmlns:a16="http://schemas.microsoft.com/office/drawing/2014/main" id="{52F8F10D-CE30-8D63-CD06-88F7BFD3554F}"/>
              </a:ext>
            </a:extLst>
          </p:cNvPr>
          <p:cNvSpPr/>
          <p:nvPr/>
        </p:nvSpPr>
        <p:spPr>
          <a:xfrm>
            <a:off x="8026176" y="2882261"/>
            <a:ext cx="2009693" cy="1277104"/>
          </a:xfrm>
          <a:prstGeom prst="rect">
            <a:avLst/>
          </a:prstGeom>
          <a:noFill/>
          <a:ln w="12700" cap="flat" cmpd="sng" algn="ctr">
            <a:solidFill>
              <a:srgbClr val="1E8900"/>
            </a:solidFill>
            <a:prstDash val="solid"/>
          </a:ln>
          <a:effectLst/>
        </p:spPr>
        <p:txBody>
          <a:bodyPr lIns="251999" tIns="3600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0" cap="none" spc="0" normalizeH="0" baseline="0" noProof="0" dirty="0">
                <a:ln w="0"/>
                <a:solidFill>
                  <a:srgbClr val="1E8900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VMware </a:t>
            </a:r>
            <a:r>
              <a:rPr lang="en-US" sz="850" kern="0" dirty="0">
                <a:ln w="0"/>
                <a:solidFill>
                  <a:srgbClr val="1E89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</a:t>
            </a:r>
            <a:r>
              <a:rPr kumimoji="0" lang="en-US" sz="850" b="0" i="0" u="none" strike="noStrike" kern="0" cap="none" spc="0" normalizeH="0" baseline="0" noProof="0" dirty="0">
                <a:ln w="0"/>
                <a:solidFill>
                  <a:srgbClr val="1E8900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loud-managed VPC</a:t>
            </a:r>
          </a:p>
        </p:txBody>
      </p:sp>
      <p:pic>
        <p:nvPicPr>
          <p:cNvPr id="231" name="Graphic 28">
            <a:extLst>
              <a:ext uri="{FF2B5EF4-FFF2-40B4-BE49-F238E27FC236}">
                <a16:creationId xmlns:a16="http://schemas.microsoft.com/office/drawing/2014/main" id="{46631094-F009-0553-6A23-0FAC1388B9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6176" y="2882261"/>
            <a:ext cx="193903" cy="193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2" name="Rectangle 231">
            <a:extLst>
              <a:ext uri="{FF2B5EF4-FFF2-40B4-BE49-F238E27FC236}">
                <a16:creationId xmlns:a16="http://schemas.microsoft.com/office/drawing/2014/main" id="{ADA5F8C1-56A0-CB81-07EA-9EA2CA04600D}"/>
              </a:ext>
            </a:extLst>
          </p:cNvPr>
          <p:cNvSpPr/>
          <p:nvPr/>
        </p:nvSpPr>
        <p:spPr>
          <a:xfrm>
            <a:off x="5688756" y="4434900"/>
            <a:ext cx="1983413" cy="1268971"/>
          </a:xfrm>
          <a:prstGeom prst="rect">
            <a:avLst/>
          </a:prstGeom>
          <a:noFill/>
          <a:ln w="25400" cap="flat" cmpd="sng" algn="ctr">
            <a:solidFill>
              <a:srgbClr val="A166FF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08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3F22D6A4-518D-3380-C4A1-833FBE454459}"/>
              </a:ext>
            </a:extLst>
          </p:cNvPr>
          <p:cNvGrpSpPr/>
          <p:nvPr/>
        </p:nvGrpSpPr>
        <p:grpSpPr>
          <a:xfrm>
            <a:off x="6001149" y="4661079"/>
            <a:ext cx="432778" cy="435115"/>
            <a:chOff x="5221817" y="3677563"/>
            <a:chExt cx="659379" cy="652573"/>
          </a:xfrm>
        </p:grpSpPr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6B9C0A13-0E73-A0D3-2FD7-063F066359BB}"/>
                </a:ext>
              </a:extLst>
            </p:cNvPr>
            <p:cNvSpPr/>
            <p:nvPr/>
          </p:nvSpPr>
          <p:spPr>
            <a:xfrm>
              <a:off x="5221817" y="3677563"/>
              <a:ext cx="659379" cy="652573"/>
            </a:xfrm>
            <a:prstGeom prst="ellipse">
              <a:avLst/>
            </a:prstGeom>
            <a:solidFill>
              <a:srgbClr val="A166FF"/>
            </a:solidFill>
            <a:ln>
              <a:noFill/>
            </a:ln>
            <a:effec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defTabSz="609576">
                <a:defRPr/>
              </a:pPr>
              <a:endParaRPr lang="en-US" sz="1799" dirty="0">
                <a:solidFill>
                  <a:srgbClr val="FFFFF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235" name="Graphic 234">
              <a:extLst>
                <a:ext uri="{FF2B5EF4-FFF2-40B4-BE49-F238E27FC236}">
                  <a16:creationId xmlns:a16="http://schemas.microsoft.com/office/drawing/2014/main" id="{FCE126A9-EB6E-E59E-F4F8-EBEF5712ACA4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5349719" y="3800190"/>
              <a:ext cx="403574" cy="403574"/>
            </a:xfrm>
            <a:prstGeom prst="rect">
              <a:avLst/>
            </a:prstGeom>
          </p:spPr>
        </p:pic>
      </p:grp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C9360ED9-1C07-8120-4E86-D3F86B9CD004}"/>
              </a:ext>
            </a:extLst>
          </p:cNvPr>
          <p:cNvGrpSpPr/>
          <p:nvPr/>
        </p:nvGrpSpPr>
        <p:grpSpPr>
          <a:xfrm>
            <a:off x="6932627" y="4661079"/>
            <a:ext cx="432778" cy="435115"/>
            <a:chOff x="5983449" y="2790165"/>
            <a:chExt cx="659379" cy="652573"/>
          </a:xfrm>
        </p:grpSpPr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40C9BBDD-D444-F99E-52C6-8A5DE2F84D88}"/>
                </a:ext>
              </a:extLst>
            </p:cNvPr>
            <p:cNvSpPr/>
            <p:nvPr/>
          </p:nvSpPr>
          <p:spPr>
            <a:xfrm>
              <a:off x="5983449" y="2790165"/>
              <a:ext cx="659379" cy="652573"/>
            </a:xfrm>
            <a:prstGeom prst="ellipse">
              <a:avLst/>
            </a:prstGeom>
            <a:solidFill>
              <a:srgbClr val="A166FF"/>
            </a:solidFill>
            <a:ln>
              <a:noFill/>
            </a:ln>
            <a:effec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defTabSz="609576">
                <a:defRPr/>
              </a:pPr>
              <a:endParaRPr lang="en-US" sz="1799" dirty="0">
                <a:solidFill>
                  <a:srgbClr val="FFFFF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238" name="Graphic 237">
              <a:extLst>
                <a:ext uri="{FF2B5EF4-FFF2-40B4-BE49-F238E27FC236}">
                  <a16:creationId xmlns:a16="http://schemas.microsoft.com/office/drawing/2014/main" id="{83E306FD-9DF1-1BD3-00BE-FF68682AE5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6064055" y="2873298"/>
              <a:ext cx="498166" cy="462009"/>
            </a:xfrm>
            <a:prstGeom prst="rect">
              <a:avLst/>
            </a:prstGeom>
          </p:spPr>
        </p:pic>
      </p:grpSp>
      <p:sp>
        <p:nvSpPr>
          <p:cNvPr id="239" name="Rounded Rectangle 102">
            <a:extLst>
              <a:ext uri="{FF2B5EF4-FFF2-40B4-BE49-F238E27FC236}">
                <a16:creationId xmlns:a16="http://schemas.microsoft.com/office/drawing/2014/main" id="{E72E81C9-1507-9ABB-557F-E51FC9BF6C7A}"/>
              </a:ext>
            </a:extLst>
          </p:cNvPr>
          <p:cNvSpPr/>
          <p:nvPr/>
        </p:nvSpPr>
        <p:spPr>
          <a:xfrm>
            <a:off x="5772248" y="5164108"/>
            <a:ext cx="882038" cy="480210"/>
          </a:xfrm>
          <a:prstGeom prst="roundRect">
            <a:avLst/>
          </a:prstGeom>
          <a:solidFill>
            <a:srgbClr val="A166FF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089">
              <a:spcAft>
                <a:spcPts val="600"/>
              </a:spcAft>
              <a:defRPr/>
            </a:pPr>
            <a:r>
              <a:rPr lang="en-US" sz="850" b="1" kern="0" dirty="0">
                <a:solidFill>
                  <a:prstClr val="whit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Software as a Service (SaaS)</a:t>
            </a:r>
            <a:br>
              <a:rPr kumimoji="0" lang="en-US" sz="8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orchestrator</a:t>
            </a:r>
          </a:p>
        </p:txBody>
      </p:sp>
      <p:sp>
        <p:nvSpPr>
          <p:cNvPr id="240" name="Rounded Rectangle 103">
            <a:extLst>
              <a:ext uri="{FF2B5EF4-FFF2-40B4-BE49-F238E27FC236}">
                <a16:creationId xmlns:a16="http://schemas.microsoft.com/office/drawing/2014/main" id="{87B5F4BB-18EB-92EC-881D-BE96D71FD8CC}"/>
              </a:ext>
            </a:extLst>
          </p:cNvPr>
          <p:cNvSpPr/>
          <p:nvPr/>
        </p:nvSpPr>
        <p:spPr>
          <a:xfrm>
            <a:off x="6714861" y="5163451"/>
            <a:ext cx="882038" cy="480210"/>
          </a:xfrm>
          <a:prstGeom prst="roundRect">
            <a:avLst/>
          </a:prstGeom>
          <a:solidFill>
            <a:srgbClr val="A166FF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08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Scale-out</a:t>
            </a:r>
            <a:br>
              <a:rPr kumimoji="0" lang="en-US" sz="8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file system</a:t>
            </a:r>
          </a:p>
        </p:txBody>
      </p:sp>
      <p:cxnSp>
        <p:nvCxnSpPr>
          <p:cNvPr id="241" name="Elbow Connector 327">
            <a:extLst>
              <a:ext uri="{FF2B5EF4-FFF2-40B4-BE49-F238E27FC236}">
                <a16:creationId xmlns:a16="http://schemas.microsoft.com/office/drawing/2014/main" id="{D6312A53-9C90-535E-D5B9-AB8D6089ABCC}"/>
              </a:ext>
            </a:extLst>
          </p:cNvPr>
          <p:cNvCxnSpPr>
            <a:cxnSpLocks/>
            <a:stCxn id="232" idx="3"/>
            <a:endCxn id="230" idx="2"/>
          </p:cNvCxnSpPr>
          <p:nvPr/>
        </p:nvCxnSpPr>
        <p:spPr>
          <a:xfrm flipV="1">
            <a:off x="7672169" y="4159365"/>
            <a:ext cx="1358854" cy="910021"/>
          </a:xfrm>
          <a:prstGeom prst="bentConnector2">
            <a:avLst/>
          </a:prstGeom>
          <a:noFill/>
          <a:ln w="25400" cap="flat" cmpd="sng" algn="ctr">
            <a:solidFill>
              <a:srgbClr val="00B0F0"/>
            </a:solidFill>
            <a:prstDash val="solid"/>
          </a:ln>
          <a:effectLst/>
        </p:spPr>
      </p:cxnSp>
      <p:sp>
        <p:nvSpPr>
          <p:cNvPr id="242" name="TextBox 241">
            <a:extLst>
              <a:ext uri="{FF2B5EF4-FFF2-40B4-BE49-F238E27FC236}">
                <a16:creationId xmlns:a16="http://schemas.microsoft.com/office/drawing/2014/main" id="{1563C9D5-2981-7BF3-AF04-BDAAD57F9DB2}"/>
              </a:ext>
            </a:extLst>
          </p:cNvPr>
          <p:cNvSpPr txBox="1"/>
          <p:nvPr/>
        </p:nvSpPr>
        <p:spPr>
          <a:xfrm>
            <a:off x="5711191" y="4434781"/>
            <a:ext cx="1957998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 defTabSz="914089">
              <a:defRPr/>
            </a:pPr>
            <a:r>
              <a:rPr lang="en-US" sz="1000" dirty="0">
                <a:solidFill>
                  <a:srgbClr val="212E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VCDR - Cloud-based services</a:t>
            </a:r>
          </a:p>
        </p:txBody>
      </p:sp>
      <p:sp>
        <p:nvSpPr>
          <p:cNvPr id="243" name="TextBox 19">
            <a:extLst>
              <a:ext uri="{FF2B5EF4-FFF2-40B4-BE49-F238E27FC236}">
                <a16:creationId xmlns:a16="http://schemas.microsoft.com/office/drawing/2014/main" id="{6671DCAF-19A6-1B54-4547-D635FA440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2609" y="1980818"/>
            <a:ext cx="845839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850" dirty="0">
                <a:solidFill>
                  <a:srgbClr val="212E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 attachment</a:t>
            </a:r>
          </a:p>
        </p:txBody>
      </p:sp>
      <p:sp>
        <p:nvSpPr>
          <p:cNvPr id="244" name="TextBox 19">
            <a:extLst>
              <a:ext uri="{FF2B5EF4-FFF2-40B4-BE49-F238E27FC236}">
                <a16:creationId xmlns:a16="http://schemas.microsoft.com/office/drawing/2014/main" id="{0EB2C872-01A4-CDF5-15E1-C62E602A26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4944" y="3573506"/>
            <a:ext cx="848805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850" dirty="0">
                <a:solidFill>
                  <a:srgbClr val="212E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VPN attachment</a:t>
            </a:r>
          </a:p>
        </p:txBody>
      </p:sp>
      <p:sp>
        <p:nvSpPr>
          <p:cNvPr id="245" name="TextBox 19">
            <a:extLst>
              <a:ext uri="{FF2B5EF4-FFF2-40B4-BE49-F238E27FC236}">
                <a16:creationId xmlns:a16="http://schemas.microsoft.com/office/drawing/2014/main" id="{A1E52383-F2DB-CCBC-4F63-B55CC2D0EC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6572" y="5101575"/>
            <a:ext cx="87254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900" dirty="0">
                <a:solidFill>
                  <a:srgbClr val="212E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Replication</a:t>
            </a:r>
          </a:p>
        </p:txBody>
      </p:sp>
      <p:sp>
        <p:nvSpPr>
          <p:cNvPr id="246" name="TextBox 19">
            <a:extLst>
              <a:ext uri="{FF2B5EF4-FFF2-40B4-BE49-F238E27FC236}">
                <a16:creationId xmlns:a16="http://schemas.microsoft.com/office/drawing/2014/main" id="{C14F4804-BAC1-1FF8-AA7C-8BD38054C5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0239" y="5094283"/>
            <a:ext cx="86139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900" dirty="0">
                <a:solidFill>
                  <a:srgbClr val="212E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Live mount</a:t>
            </a:r>
          </a:p>
        </p:txBody>
      </p:sp>
      <p:sp>
        <p:nvSpPr>
          <p:cNvPr id="247" name="TextBox 19">
            <a:extLst>
              <a:ext uri="{FF2B5EF4-FFF2-40B4-BE49-F238E27FC236}">
                <a16:creationId xmlns:a16="http://schemas.microsoft.com/office/drawing/2014/main" id="{B82E0FAC-283C-77B3-5046-341ED67D4B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4687" y="2978143"/>
            <a:ext cx="848805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850" dirty="0">
                <a:solidFill>
                  <a:srgbClr val="212E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VPN attachment</a:t>
            </a:r>
          </a:p>
        </p:txBody>
      </p:sp>
      <p:sp>
        <p:nvSpPr>
          <p:cNvPr id="248" name="TextBox 247">
            <a:extLst>
              <a:ext uri="{FF2B5EF4-FFF2-40B4-BE49-F238E27FC236}">
                <a16:creationId xmlns:a16="http://schemas.microsoft.com/office/drawing/2014/main" id="{8FEBC962-C1AA-8476-BAFC-9E17848D084E}"/>
              </a:ext>
            </a:extLst>
          </p:cNvPr>
          <p:cNvSpPr txBox="1"/>
          <p:nvPr/>
        </p:nvSpPr>
        <p:spPr>
          <a:xfrm>
            <a:off x="1549287" y="1065296"/>
            <a:ext cx="149331" cy="2985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212E3D"/>
              </a:solidFill>
              <a:latin typeface="Arial"/>
            </a:endParaRPr>
          </a:p>
        </p:txBody>
      </p:sp>
      <p:grpSp>
        <p:nvGrpSpPr>
          <p:cNvPr id="249" name="Group 248">
            <a:extLst>
              <a:ext uri="{FF2B5EF4-FFF2-40B4-BE49-F238E27FC236}">
                <a16:creationId xmlns:a16="http://schemas.microsoft.com/office/drawing/2014/main" id="{FE85EBB8-94CE-EF9E-5777-60CC9D2197A6}"/>
              </a:ext>
            </a:extLst>
          </p:cNvPr>
          <p:cNvGrpSpPr/>
          <p:nvPr/>
        </p:nvGrpSpPr>
        <p:grpSpPr>
          <a:xfrm>
            <a:off x="3746619" y="2757594"/>
            <a:ext cx="237488" cy="249333"/>
            <a:chOff x="2223142" y="2144796"/>
            <a:chExt cx="237488" cy="249333"/>
          </a:xfrm>
        </p:grpSpPr>
        <p:sp>
          <p:nvSpPr>
            <p:cNvPr id="250" name="Rectangle 249">
              <a:extLst>
                <a:ext uri="{FF2B5EF4-FFF2-40B4-BE49-F238E27FC236}">
                  <a16:creationId xmlns:a16="http://schemas.microsoft.com/office/drawing/2014/main" id="{29370984-5C93-660D-DB9A-390C0BEA8D3C}"/>
                </a:ext>
              </a:extLst>
            </p:cNvPr>
            <p:cNvSpPr/>
            <p:nvPr/>
          </p:nvSpPr>
          <p:spPr>
            <a:xfrm>
              <a:off x="2246685" y="2144796"/>
              <a:ext cx="193129" cy="2422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1" name="Graphic 43">
              <a:extLst>
                <a:ext uri="{FF2B5EF4-FFF2-40B4-BE49-F238E27FC236}">
                  <a16:creationId xmlns:a16="http://schemas.microsoft.com/office/drawing/2014/main" id="{97019AE9-7A1D-501E-90AF-197A251369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3142" y="2156641"/>
              <a:ext cx="237488" cy="237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2" name="NumBox 1">
            <a:extLst>
              <a:ext uri="{FF2B5EF4-FFF2-40B4-BE49-F238E27FC236}">
                <a16:creationId xmlns:a16="http://schemas.microsoft.com/office/drawing/2014/main" id="{E1B4263D-344B-3F46-0E03-4781C91C8742}"/>
              </a:ext>
            </a:extLst>
          </p:cNvPr>
          <p:cNvSpPr/>
          <p:nvPr/>
        </p:nvSpPr>
        <p:spPr>
          <a:xfrm>
            <a:off x="9863003" y="2697376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253" name="NumBox 2">
            <a:extLst>
              <a:ext uri="{FF2B5EF4-FFF2-40B4-BE49-F238E27FC236}">
                <a16:creationId xmlns:a16="http://schemas.microsoft.com/office/drawing/2014/main" id="{F7D79CDB-1B17-60B1-6DA4-2B82267C5A24}"/>
              </a:ext>
            </a:extLst>
          </p:cNvPr>
          <p:cNvSpPr/>
          <p:nvPr/>
        </p:nvSpPr>
        <p:spPr>
          <a:xfrm>
            <a:off x="1588682" y="2600059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254" name="NumBox 3">
            <a:extLst>
              <a:ext uri="{FF2B5EF4-FFF2-40B4-BE49-F238E27FC236}">
                <a16:creationId xmlns:a16="http://schemas.microsoft.com/office/drawing/2014/main" id="{D7FE2C64-C02E-B120-0965-4C602DCCC96A}"/>
              </a:ext>
            </a:extLst>
          </p:cNvPr>
          <p:cNvSpPr/>
          <p:nvPr/>
        </p:nvSpPr>
        <p:spPr>
          <a:xfrm>
            <a:off x="1760644" y="4716509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255" name="NumBox 4">
            <a:extLst>
              <a:ext uri="{FF2B5EF4-FFF2-40B4-BE49-F238E27FC236}">
                <a16:creationId xmlns:a16="http://schemas.microsoft.com/office/drawing/2014/main" id="{D55A62A8-F79D-2022-6315-03F782EDB597}"/>
              </a:ext>
            </a:extLst>
          </p:cNvPr>
          <p:cNvSpPr/>
          <p:nvPr/>
        </p:nvSpPr>
        <p:spPr>
          <a:xfrm>
            <a:off x="8681532" y="4719718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256" name="NumBox 5">
            <a:extLst>
              <a:ext uri="{FF2B5EF4-FFF2-40B4-BE49-F238E27FC236}">
                <a16:creationId xmlns:a16="http://schemas.microsoft.com/office/drawing/2014/main" id="{FC07568C-6B0D-9A1A-6913-024DF3E9B1CB}"/>
              </a:ext>
            </a:extLst>
          </p:cNvPr>
          <p:cNvSpPr/>
          <p:nvPr/>
        </p:nvSpPr>
        <p:spPr>
          <a:xfrm>
            <a:off x="6461760" y="1589083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257" name="NumBox 6">
            <a:extLst>
              <a:ext uri="{FF2B5EF4-FFF2-40B4-BE49-F238E27FC236}">
                <a16:creationId xmlns:a16="http://schemas.microsoft.com/office/drawing/2014/main" id="{753E08F1-6C0E-6FA6-A0EB-3A8A7847EF02}"/>
              </a:ext>
            </a:extLst>
          </p:cNvPr>
          <p:cNvSpPr/>
          <p:nvPr/>
        </p:nvSpPr>
        <p:spPr>
          <a:xfrm>
            <a:off x="9671743" y="1589083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258" name="NumBox 7">
            <a:extLst>
              <a:ext uri="{FF2B5EF4-FFF2-40B4-BE49-F238E27FC236}">
                <a16:creationId xmlns:a16="http://schemas.microsoft.com/office/drawing/2014/main" id="{427FA12D-2499-5881-BB9E-11AA17410527}"/>
              </a:ext>
            </a:extLst>
          </p:cNvPr>
          <p:cNvSpPr/>
          <p:nvPr/>
        </p:nvSpPr>
        <p:spPr>
          <a:xfrm>
            <a:off x="7309543" y="2579683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259" name="NumBox 8">
            <a:extLst>
              <a:ext uri="{FF2B5EF4-FFF2-40B4-BE49-F238E27FC236}">
                <a16:creationId xmlns:a16="http://schemas.microsoft.com/office/drawing/2014/main" id="{77B71655-BC1F-2F5A-B390-729660C5058B}"/>
              </a:ext>
            </a:extLst>
          </p:cNvPr>
          <p:cNvSpPr/>
          <p:nvPr/>
        </p:nvSpPr>
        <p:spPr>
          <a:xfrm>
            <a:off x="2979229" y="3833391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pic>
        <p:nvPicPr>
          <p:cNvPr id="260" name="Graphic 21">
            <a:extLst>
              <a:ext uri="{FF2B5EF4-FFF2-40B4-BE49-F238E27FC236}">
                <a16:creationId xmlns:a16="http://schemas.microsoft.com/office/drawing/2014/main" id="{11E84E05-F71D-7BCE-3C24-B81D098426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280" y="3436834"/>
            <a:ext cx="291918" cy="291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1" name="Graphic 21">
            <a:extLst>
              <a:ext uri="{FF2B5EF4-FFF2-40B4-BE49-F238E27FC236}">
                <a16:creationId xmlns:a16="http://schemas.microsoft.com/office/drawing/2014/main" id="{7A984C02-728E-8FC7-5D72-9BD7E0736A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857" y="3436834"/>
            <a:ext cx="291918" cy="291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2" name="Group 261">
            <a:extLst>
              <a:ext uri="{FF2B5EF4-FFF2-40B4-BE49-F238E27FC236}">
                <a16:creationId xmlns:a16="http://schemas.microsoft.com/office/drawing/2014/main" id="{19469A21-07D4-C32D-6E40-FE2431C9DCEA}"/>
              </a:ext>
            </a:extLst>
          </p:cNvPr>
          <p:cNvGrpSpPr/>
          <p:nvPr/>
        </p:nvGrpSpPr>
        <p:grpSpPr>
          <a:xfrm>
            <a:off x="7645646" y="3365873"/>
            <a:ext cx="237488" cy="249333"/>
            <a:chOff x="2223142" y="2144796"/>
            <a:chExt cx="237488" cy="249333"/>
          </a:xfrm>
        </p:grpSpPr>
        <p:sp>
          <p:nvSpPr>
            <p:cNvPr id="263" name="Rectangle 262">
              <a:extLst>
                <a:ext uri="{FF2B5EF4-FFF2-40B4-BE49-F238E27FC236}">
                  <a16:creationId xmlns:a16="http://schemas.microsoft.com/office/drawing/2014/main" id="{4CE5FE81-4253-1DA9-ECE1-9B51F331CA25}"/>
                </a:ext>
              </a:extLst>
            </p:cNvPr>
            <p:cNvSpPr/>
            <p:nvPr/>
          </p:nvSpPr>
          <p:spPr>
            <a:xfrm>
              <a:off x="2246685" y="2144796"/>
              <a:ext cx="193129" cy="2422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4" name="Graphic 43">
              <a:extLst>
                <a:ext uri="{FF2B5EF4-FFF2-40B4-BE49-F238E27FC236}">
                  <a16:creationId xmlns:a16="http://schemas.microsoft.com/office/drawing/2014/main" id="{3CABD0DA-9271-35DD-397F-D5E4555A42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3142" y="2156641"/>
              <a:ext cx="237488" cy="237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5" name="TextBox 45">
            <a:extLst>
              <a:ext uri="{FF2B5EF4-FFF2-40B4-BE49-F238E27FC236}">
                <a16:creationId xmlns:a16="http://schemas.microsoft.com/office/drawing/2014/main" id="{80F9D854-9504-6772-37CB-13CF3BEEAB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50038" y="2424317"/>
            <a:ext cx="1073150" cy="22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5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Firewall appliance</a:t>
            </a:r>
          </a:p>
        </p:txBody>
      </p:sp>
      <p:pic>
        <p:nvPicPr>
          <p:cNvPr id="266" name="Graphic 6">
            <a:extLst>
              <a:ext uri="{FF2B5EF4-FFF2-40B4-BE49-F238E27FC236}">
                <a16:creationId xmlns:a16="http://schemas.microsoft.com/office/drawing/2014/main" id="{D1A829A2-7AFF-31F0-370D-49101E4222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4480" y="2220461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67750" y="58816"/>
            <a:ext cx="939550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Using VMware VCDR and Amazon FSx for DR</a:t>
            </a:r>
            <a:b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Modernizing DR with VMware VCDR and FSx for NetApp ONTAP 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2022,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67750" y="76366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cxnSp>
        <p:nvCxnSpPr>
          <p:cNvPr id="105" name="Elbow Connector 104">
            <a:extLst>
              <a:ext uri="{FF2B5EF4-FFF2-40B4-BE49-F238E27FC236}">
                <a16:creationId xmlns:a16="http://schemas.microsoft.com/office/drawing/2014/main" id="{A853DFFE-A43F-E564-9F9F-FF788B22C2D8}"/>
              </a:ext>
            </a:extLst>
          </p:cNvPr>
          <p:cNvCxnSpPr>
            <a:cxnSpLocks/>
            <a:stCxn id="114" idx="2"/>
            <a:endCxn id="373" idx="3"/>
          </p:cNvCxnSpPr>
          <p:nvPr/>
        </p:nvCxnSpPr>
        <p:spPr>
          <a:xfrm rot="5400000">
            <a:off x="6243344" y="2760422"/>
            <a:ext cx="493620" cy="1342700"/>
          </a:xfrm>
          <a:prstGeom prst="bentConnector2">
            <a:avLst/>
          </a:prstGeom>
          <a:noFill/>
          <a:ln w="25400" cap="flat" cmpd="sng" algn="ctr">
            <a:solidFill>
              <a:srgbClr val="517EFF"/>
            </a:solidFill>
            <a:prstDash val="solid"/>
          </a:ln>
          <a:effectLst/>
        </p:spPr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64D6C675-717E-D209-6F7F-C5C98EAC3B8B}"/>
              </a:ext>
            </a:extLst>
          </p:cNvPr>
          <p:cNvSpPr/>
          <p:nvPr/>
        </p:nvSpPr>
        <p:spPr>
          <a:xfrm>
            <a:off x="6875531" y="3233518"/>
            <a:ext cx="609600" cy="2897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32168A03-F436-0328-B3EA-08CA846A70BF}"/>
              </a:ext>
            </a:extLst>
          </p:cNvPr>
          <p:cNvSpPr/>
          <p:nvPr/>
        </p:nvSpPr>
        <p:spPr>
          <a:xfrm>
            <a:off x="7737750" y="2038048"/>
            <a:ext cx="1049016" cy="752324"/>
          </a:xfrm>
          <a:prstGeom prst="rect">
            <a:avLst/>
          </a:prstGeom>
          <a:solidFill>
            <a:srgbClr val="007CBC">
              <a:alpha val="9804"/>
            </a:srgbClr>
          </a:solidFill>
          <a:ln w="12700" cap="flat" cmpd="sng" algn="ctr">
            <a:noFill/>
            <a:prstDash val="dash"/>
          </a:ln>
          <a:effectLst/>
        </p:spPr>
        <p:txBody>
          <a:bodyPr lIns="251999" tIns="3600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0" cap="none" spc="0" normalizeH="0" baseline="0" noProof="0" dirty="0">
                <a:ln>
                  <a:noFill/>
                </a:ln>
                <a:solidFill>
                  <a:srgbClr val="5B9CD5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TGW subnet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F4953DDB-C67D-8221-C6AC-F4D3BF12675F}"/>
              </a:ext>
            </a:extLst>
          </p:cNvPr>
          <p:cNvSpPr/>
          <p:nvPr/>
        </p:nvSpPr>
        <p:spPr>
          <a:xfrm>
            <a:off x="8820792" y="2030793"/>
            <a:ext cx="1079551" cy="759579"/>
          </a:xfrm>
          <a:prstGeom prst="rect">
            <a:avLst/>
          </a:prstGeom>
          <a:solidFill>
            <a:srgbClr val="1D8900">
              <a:alpha val="9804"/>
            </a:srgbClr>
          </a:solidFill>
          <a:ln w="12700" cap="flat" cmpd="sng" algn="ctr">
            <a:noFill/>
            <a:prstDash val="dash"/>
          </a:ln>
          <a:effectLst/>
        </p:spPr>
        <p:txBody>
          <a:bodyPr lIns="251999" tIns="3600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0" cap="none" spc="0" normalizeH="0" baseline="0" noProof="0" dirty="0">
                <a:ln>
                  <a:noFill/>
                </a:ln>
                <a:solidFill>
                  <a:srgbClr val="1E8900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Public subnet</a:t>
            </a:r>
          </a:p>
        </p:txBody>
      </p:sp>
      <p:cxnSp>
        <p:nvCxnSpPr>
          <p:cNvPr id="111" name="Elbow Connector 110">
            <a:extLst>
              <a:ext uri="{FF2B5EF4-FFF2-40B4-BE49-F238E27FC236}">
                <a16:creationId xmlns:a16="http://schemas.microsoft.com/office/drawing/2014/main" id="{693F270E-035E-C2B8-0AC2-626DF9400684}"/>
              </a:ext>
            </a:extLst>
          </p:cNvPr>
          <p:cNvCxnSpPr>
            <a:cxnSpLocks/>
            <a:stCxn id="379" idx="1"/>
            <a:endCxn id="392" idx="1"/>
          </p:cNvCxnSpPr>
          <p:nvPr/>
        </p:nvCxnSpPr>
        <p:spPr>
          <a:xfrm rot="10800000" flipH="1" flipV="1">
            <a:off x="1859280" y="3106843"/>
            <a:ext cx="3905676" cy="2078621"/>
          </a:xfrm>
          <a:prstGeom prst="bentConnector3">
            <a:avLst>
              <a:gd name="adj1" fmla="val -3403"/>
            </a:avLst>
          </a:prstGeom>
          <a:noFill/>
          <a:ln w="25400" cap="flat" cmpd="sng" algn="ctr">
            <a:solidFill>
              <a:srgbClr val="A066FF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B0ED9038-1CFC-87F5-FC05-8A724A259DBC}"/>
              </a:ext>
            </a:extLst>
          </p:cNvPr>
          <p:cNvSpPr txBox="1"/>
          <p:nvPr/>
        </p:nvSpPr>
        <p:spPr>
          <a:xfrm>
            <a:off x="8769963" y="1629367"/>
            <a:ext cx="72121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50" dirty="0">
                <a:solidFill>
                  <a:srgbClr val="212E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Internet gateway</a:t>
            </a:r>
          </a:p>
        </p:txBody>
      </p:sp>
      <p:cxnSp>
        <p:nvCxnSpPr>
          <p:cNvPr id="113" name="Elbow Connector 112">
            <a:extLst>
              <a:ext uri="{FF2B5EF4-FFF2-40B4-BE49-F238E27FC236}">
                <a16:creationId xmlns:a16="http://schemas.microsoft.com/office/drawing/2014/main" id="{686B3A25-8961-6EC6-93A8-0D4684DE1944}"/>
              </a:ext>
            </a:extLst>
          </p:cNvPr>
          <p:cNvCxnSpPr>
            <a:cxnSpLocks/>
            <a:stCxn id="114" idx="3"/>
            <a:endCxn id="390" idx="1"/>
          </p:cNvCxnSpPr>
          <p:nvPr/>
        </p:nvCxnSpPr>
        <p:spPr>
          <a:xfrm>
            <a:off x="7335356" y="3011110"/>
            <a:ext cx="767020" cy="625782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rgbClr val="FE9900"/>
            </a:solidFill>
            <a:prstDash val="solid"/>
          </a:ln>
          <a:effectLst/>
        </p:spPr>
      </p:cxnSp>
      <p:pic>
        <p:nvPicPr>
          <p:cNvPr id="114" name="Graphic 7">
            <a:extLst>
              <a:ext uri="{FF2B5EF4-FFF2-40B4-BE49-F238E27FC236}">
                <a16:creationId xmlns:a16="http://schemas.microsoft.com/office/drawing/2014/main" id="{EBDFFED2-FF78-61B1-1DEF-9089FB2801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7652" y="2837258"/>
            <a:ext cx="347704" cy="347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" name="TextBox 98">
            <a:extLst>
              <a:ext uri="{FF2B5EF4-FFF2-40B4-BE49-F238E27FC236}">
                <a16:creationId xmlns:a16="http://schemas.microsoft.com/office/drawing/2014/main" id="{7F212D80-E176-03E8-A775-B4C586A0E012}"/>
              </a:ext>
            </a:extLst>
          </p:cNvPr>
          <p:cNvSpPr txBox="1"/>
          <p:nvPr/>
        </p:nvSpPr>
        <p:spPr>
          <a:xfrm>
            <a:off x="8161081" y="2578680"/>
            <a:ext cx="239252" cy="1456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112">
              <a:defRPr/>
            </a:pPr>
            <a:r>
              <a:rPr lang="en-US" sz="850" kern="0" dirty="0">
                <a:solidFill>
                  <a:srgbClr val="212E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</a:t>
            </a:r>
            <a:r>
              <a:rPr lang="en-US" sz="850" kern="0" dirty="0">
                <a:solidFill>
                  <a:srgbClr val="212E3D"/>
                </a:solidFill>
                <a:latin typeface="Arial" panose="020B0604020202020204" pitchFamily="34" charset="0"/>
                <a:ea typeface="Amazon Ember Light" panose="020B0403020204020204" pitchFamily="34" charset="0"/>
                <a:cs typeface="Arial" panose="020B0604020202020204" pitchFamily="34" charset="0"/>
              </a:rPr>
              <a:t>I</a:t>
            </a:r>
          </a:p>
        </p:txBody>
      </p:sp>
      <p:cxnSp>
        <p:nvCxnSpPr>
          <p:cNvPr id="116" name="Elbow Connector 115">
            <a:extLst>
              <a:ext uri="{FF2B5EF4-FFF2-40B4-BE49-F238E27FC236}">
                <a16:creationId xmlns:a16="http://schemas.microsoft.com/office/drawing/2014/main" id="{50067AC2-2425-EAC1-FC64-DB7B5839A0D6}"/>
              </a:ext>
            </a:extLst>
          </p:cNvPr>
          <p:cNvCxnSpPr>
            <a:cxnSpLocks/>
            <a:stCxn id="131" idx="1"/>
            <a:endCxn id="114" idx="0"/>
          </p:cNvCxnSpPr>
          <p:nvPr/>
        </p:nvCxnSpPr>
        <p:spPr>
          <a:xfrm rot="10800000" flipV="1">
            <a:off x="7161505" y="2450842"/>
            <a:ext cx="1004631" cy="386415"/>
          </a:xfrm>
          <a:prstGeom prst="bentConnector2">
            <a:avLst/>
          </a:prstGeom>
          <a:noFill/>
          <a:ln w="25400" cap="flat" cmpd="sng" algn="ctr">
            <a:solidFill>
              <a:srgbClr val="517EFF"/>
            </a:solidFill>
            <a:prstDash val="solid"/>
          </a:ln>
          <a:effectLst/>
        </p:spPr>
      </p:cxnSp>
      <p:sp>
        <p:nvSpPr>
          <p:cNvPr id="117" name="TextBox 19">
            <a:extLst>
              <a:ext uri="{FF2B5EF4-FFF2-40B4-BE49-F238E27FC236}">
                <a16:creationId xmlns:a16="http://schemas.microsoft.com/office/drawing/2014/main" id="{D578C2D7-E2FE-2448-D238-654BA784C6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1212" y="3677853"/>
            <a:ext cx="750841" cy="22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850" dirty="0">
                <a:solidFill>
                  <a:srgbClr val="212E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SnapMirror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4008EBB-CF60-03E3-C964-61909ECA165B}"/>
              </a:ext>
            </a:extLst>
          </p:cNvPr>
          <p:cNvSpPr txBox="1"/>
          <p:nvPr/>
        </p:nvSpPr>
        <p:spPr>
          <a:xfrm>
            <a:off x="3477771" y="4442117"/>
            <a:ext cx="870085" cy="174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76">
              <a:defRPr/>
            </a:pPr>
            <a:r>
              <a:rPr lang="en-US" sz="800" dirty="0">
                <a:solidFill>
                  <a:srgbClr val="FFFFFF"/>
                </a:solidFill>
                <a:latin typeface="Amazon Ember Light"/>
                <a:cs typeface="Amazon Ember Light"/>
              </a:rPr>
              <a:t>Customer Gateway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6872224A-22DF-2E1B-8DCD-AED5B3DB8F9B}"/>
              </a:ext>
            </a:extLst>
          </p:cNvPr>
          <p:cNvSpPr>
            <a:spLocks noChangeAspect="1"/>
          </p:cNvSpPr>
          <p:nvPr/>
        </p:nvSpPr>
        <p:spPr>
          <a:xfrm>
            <a:off x="4215312" y="1280619"/>
            <a:ext cx="6109050" cy="4691738"/>
          </a:xfrm>
          <a:prstGeom prst="rect">
            <a:avLst/>
          </a:prstGeom>
          <a:noFill/>
          <a:ln w="12700" cap="flat" cmpd="sng" algn="ctr">
            <a:solidFill>
              <a:srgbClr val="212E3D"/>
            </a:solidFill>
            <a:prstDash val="solid"/>
          </a:ln>
          <a:effectLst/>
        </p:spPr>
        <p:txBody>
          <a:bodyPr lIns="251999" tIns="3600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pic>
        <p:nvPicPr>
          <p:cNvPr id="120" name="Graphic 20">
            <a:extLst>
              <a:ext uri="{FF2B5EF4-FFF2-40B4-BE49-F238E27FC236}">
                <a16:creationId xmlns:a16="http://schemas.microsoft.com/office/drawing/2014/main" id="{31E325A1-8482-6B45-5B45-97E686BBC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430" y="1277524"/>
            <a:ext cx="199038" cy="19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" name="Rectangle 120">
            <a:extLst>
              <a:ext uri="{FF2B5EF4-FFF2-40B4-BE49-F238E27FC236}">
                <a16:creationId xmlns:a16="http://schemas.microsoft.com/office/drawing/2014/main" id="{CBCD5EE6-A7BE-FAE0-2F32-A0DDB001B149}"/>
              </a:ext>
            </a:extLst>
          </p:cNvPr>
          <p:cNvSpPr/>
          <p:nvPr/>
        </p:nvSpPr>
        <p:spPr>
          <a:xfrm>
            <a:off x="1633214" y="2176957"/>
            <a:ext cx="1938523" cy="2303923"/>
          </a:xfrm>
          <a:prstGeom prst="rect">
            <a:avLst/>
          </a:prstGeom>
          <a:noFill/>
          <a:ln w="12700" cap="flat" cmpd="sng" algn="ctr">
            <a:solidFill>
              <a:srgbClr val="5A6B86"/>
            </a:solidFill>
            <a:prstDash val="solid"/>
          </a:ln>
          <a:effectLst/>
        </p:spPr>
        <p:txBody>
          <a:bodyPr lIns="324000" tIns="36000" rIns="36000"/>
          <a:lstStyle/>
          <a:p>
            <a:pPr lvl="0">
              <a:defRPr/>
            </a:pPr>
            <a:r>
              <a:rPr lang="en-US" sz="900" kern="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data center</a:t>
            </a:r>
          </a:p>
        </p:txBody>
      </p:sp>
      <p:pic>
        <p:nvPicPr>
          <p:cNvPr id="122" name="Graphic 22">
            <a:extLst>
              <a:ext uri="{FF2B5EF4-FFF2-40B4-BE49-F238E27FC236}">
                <a16:creationId xmlns:a16="http://schemas.microsoft.com/office/drawing/2014/main" id="{EB79E753-D0B3-76CC-5525-B58F13960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680" y="2174851"/>
            <a:ext cx="266925" cy="2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" name="Rectangle 122">
            <a:extLst>
              <a:ext uri="{FF2B5EF4-FFF2-40B4-BE49-F238E27FC236}">
                <a16:creationId xmlns:a16="http://schemas.microsoft.com/office/drawing/2014/main" id="{B241406C-A582-7033-54D8-FDCEAAC6CF87}"/>
              </a:ext>
            </a:extLst>
          </p:cNvPr>
          <p:cNvSpPr/>
          <p:nvPr/>
        </p:nvSpPr>
        <p:spPr>
          <a:xfrm>
            <a:off x="4418272" y="1525231"/>
            <a:ext cx="5823007" cy="2883459"/>
          </a:xfrm>
          <a:prstGeom prst="rect">
            <a:avLst/>
          </a:prstGeom>
          <a:noFill/>
          <a:ln w="12700" cap="flat" cmpd="sng" algn="ctr">
            <a:solidFill>
              <a:srgbClr val="5B9CD5"/>
            </a:solidFill>
            <a:prstDash val="sysDash"/>
          </a:ln>
          <a:effectLst/>
        </p:spPr>
        <p:txBody>
          <a:bodyPr lIns="251999" tIns="3600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5B9CD5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Region</a:t>
            </a:r>
          </a:p>
        </p:txBody>
      </p:sp>
      <p:pic>
        <p:nvPicPr>
          <p:cNvPr id="124" name="Graphic 25">
            <a:extLst>
              <a:ext uri="{FF2B5EF4-FFF2-40B4-BE49-F238E27FC236}">
                <a16:creationId xmlns:a16="http://schemas.microsoft.com/office/drawing/2014/main" id="{4DA9AF4F-5597-4ACD-FE4F-05E2D7ABC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238" y="1526216"/>
            <a:ext cx="200545" cy="200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" name="Rectangle 124">
            <a:extLst>
              <a:ext uri="{FF2B5EF4-FFF2-40B4-BE49-F238E27FC236}">
                <a16:creationId xmlns:a16="http://schemas.microsoft.com/office/drawing/2014/main" id="{8E36DDC5-C190-F423-61F8-5FFDD5AD9DFD}"/>
              </a:ext>
            </a:extLst>
          </p:cNvPr>
          <p:cNvSpPr/>
          <p:nvPr/>
        </p:nvSpPr>
        <p:spPr>
          <a:xfrm>
            <a:off x="7699535" y="1808020"/>
            <a:ext cx="2277008" cy="1040142"/>
          </a:xfrm>
          <a:prstGeom prst="rect">
            <a:avLst/>
          </a:prstGeom>
          <a:noFill/>
          <a:ln w="12700" cap="flat" cmpd="sng" algn="ctr">
            <a:solidFill>
              <a:srgbClr val="1E8900"/>
            </a:solidFill>
            <a:prstDash val="solid"/>
          </a:ln>
          <a:effectLst/>
        </p:spPr>
        <p:txBody>
          <a:bodyPr lIns="251999" tIns="3600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0" cap="none" spc="0" normalizeH="0" baseline="0" noProof="0" dirty="0">
                <a:ln w="0"/>
                <a:solidFill>
                  <a:srgbClr val="1E8900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Transit VPC</a:t>
            </a:r>
          </a:p>
        </p:txBody>
      </p:sp>
      <p:pic>
        <p:nvPicPr>
          <p:cNvPr id="126" name="Graphic 28">
            <a:extLst>
              <a:ext uri="{FF2B5EF4-FFF2-40B4-BE49-F238E27FC236}">
                <a16:creationId xmlns:a16="http://schemas.microsoft.com/office/drawing/2014/main" id="{6A0DD91B-5D6F-19D0-DF95-5A7F656A19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536" y="1808020"/>
            <a:ext cx="193903" cy="193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7" name="Graphic 35">
            <a:extLst>
              <a:ext uri="{FF2B5EF4-FFF2-40B4-BE49-F238E27FC236}">
                <a16:creationId xmlns:a16="http://schemas.microsoft.com/office/drawing/2014/main" id="{F55F1929-851C-2E82-D636-0A5591A2B0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7880" y="2038684"/>
            <a:ext cx="183479" cy="183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" name="Graphic 34">
            <a:extLst>
              <a:ext uri="{FF2B5EF4-FFF2-40B4-BE49-F238E27FC236}">
                <a16:creationId xmlns:a16="http://schemas.microsoft.com/office/drawing/2014/main" id="{8F9DF919-31A3-C7EE-3FD8-3F372589B2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5282" y="2029508"/>
            <a:ext cx="183479" cy="183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" name="Graphic 7">
            <a:extLst>
              <a:ext uri="{FF2B5EF4-FFF2-40B4-BE49-F238E27FC236}">
                <a16:creationId xmlns:a16="http://schemas.microsoft.com/office/drawing/2014/main" id="{09C10371-8A34-85E9-C270-DA8D8B5F4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781" y="2871844"/>
            <a:ext cx="276682" cy="276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" name="Graphic 10">
            <a:extLst>
              <a:ext uri="{FF2B5EF4-FFF2-40B4-BE49-F238E27FC236}">
                <a16:creationId xmlns:a16="http://schemas.microsoft.com/office/drawing/2014/main" id="{19A1017E-9685-C805-906B-591876668E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689" y="1646386"/>
            <a:ext cx="260086" cy="260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" name="Graphic 37">
            <a:extLst>
              <a:ext uri="{FF2B5EF4-FFF2-40B4-BE49-F238E27FC236}">
                <a16:creationId xmlns:a16="http://schemas.microsoft.com/office/drawing/2014/main" id="{DF16B13F-6DF0-25D2-B215-3485B55A76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135" y="2336271"/>
            <a:ext cx="229144" cy="229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" name="Rounded Rectangle 116">
            <a:extLst>
              <a:ext uri="{FF2B5EF4-FFF2-40B4-BE49-F238E27FC236}">
                <a16:creationId xmlns:a16="http://schemas.microsoft.com/office/drawing/2014/main" id="{62C30AA2-E802-3308-95EE-802E4F145B7A}"/>
              </a:ext>
            </a:extLst>
          </p:cNvPr>
          <p:cNvSpPr/>
          <p:nvPr/>
        </p:nvSpPr>
        <p:spPr>
          <a:xfrm>
            <a:off x="8397523" y="3399603"/>
            <a:ext cx="1512718" cy="364961"/>
          </a:xfrm>
          <a:prstGeom prst="roundRect">
            <a:avLst/>
          </a:prstGeom>
          <a:noFill/>
          <a:ln w="25400" cap="flat" cmpd="sng" algn="ctr">
            <a:solidFill>
              <a:srgbClr val="212E3D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08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212E3D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F9BF6CF6-1C58-75EA-76DF-FAD3A818DBF1}"/>
              </a:ext>
            </a:extLst>
          </p:cNvPr>
          <p:cNvGrpSpPr/>
          <p:nvPr/>
        </p:nvGrpSpPr>
        <p:grpSpPr>
          <a:xfrm>
            <a:off x="8482672" y="3445797"/>
            <a:ext cx="266830" cy="272569"/>
            <a:chOff x="1236546" y="2455520"/>
            <a:chExt cx="487970" cy="493710"/>
          </a:xfrm>
          <a:solidFill>
            <a:srgbClr val="212E3D"/>
          </a:solidFill>
        </p:grpSpPr>
        <p:sp>
          <p:nvSpPr>
            <p:cNvPr id="134" name="Freeform 331">
              <a:extLst>
                <a:ext uri="{FF2B5EF4-FFF2-40B4-BE49-F238E27FC236}">
                  <a16:creationId xmlns:a16="http://schemas.microsoft.com/office/drawing/2014/main" id="{841189C4-079E-024A-97D8-33A7F6C6D4E9}"/>
                </a:ext>
              </a:extLst>
            </p:cNvPr>
            <p:cNvSpPr/>
            <p:nvPr/>
          </p:nvSpPr>
          <p:spPr>
            <a:xfrm>
              <a:off x="1236546" y="2455520"/>
              <a:ext cx="487970" cy="493710"/>
            </a:xfrm>
            <a:custGeom>
              <a:avLst/>
              <a:gdLst>
                <a:gd name="connsiteX0" fmla="*/ 30298 w 666540"/>
                <a:gd name="connsiteY0" fmla="*/ 30298 h 666540"/>
                <a:gd name="connsiteX1" fmla="*/ 30298 w 666540"/>
                <a:gd name="connsiteY1" fmla="*/ 636243 h 666540"/>
                <a:gd name="connsiteX2" fmla="*/ 636243 w 666540"/>
                <a:gd name="connsiteY2" fmla="*/ 636243 h 666540"/>
                <a:gd name="connsiteX3" fmla="*/ 636243 w 666540"/>
                <a:gd name="connsiteY3" fmla="*/ 30298 h 666540"/>
                <a:gd name="connsiteX4" fmla="*/ 0 w 666540"/>
                <a:gd name="connsiteY4" fmla="*/ 0 h 666540"/>
                <a:gd name="connsiteX5" fmla="*/ 666540 w 666540"/>
                <a:gd name="connsiteY5" fmla="*/ 0 h 666540"/>
                <a:gd name="connsiteX6" fmla="*/ 666540 w 666540"/>
                <a:gd name="connsiteY6" fmla="*/ 666540 h 666540"/>
                <a:gd name="connsiteX7" fmla="*/ 0 w 666540"/>
                <a:gd name="connsiteY7" fmla="*/ 666540 h 666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540" h="666540">
                  <a:moveTo>
                    <a:pt x="30298" y="30298"/>
                  </a:moveTo>
                  <a:lnTo>
                    <a:pt x="30298" y="636243"/>
                  </a:lnTo>
                  <a:lnTo>
                    <a:pt x="636243" y="636243"/>
                  </a:lnTo>
                  <a:lnTo>
                    <a:pt x="636243" y="30298"/>
                  </a:lnTo>
                  <a:close/>
                  <a:moveTo>
                    <a:pt x="0" y="0"/>
                  </a:moveTo>
                  <a:lnTo>
                    <a:pt x="666540" y="0"/>
                  </a:lnTo>
                  <a:lnTo>
                    <a:pt x="666540" y="666540"/>
                  </a:lnTo>
                  <a:lnTo>
                    <a:pt x="0" y="666540"/>
                  </a:lnTo>
                  <a:close/>
                </a:path>
              </a:pathLst>
            </a:custGeom>
            <a:grpFill/>
            <a:ln w="28575">
              <a:solidFill>
                <a:srgbClr val="212E3D"/>
              </a:solidFill>
              <a:round/>
              <a:headEnd/>
              <a:tailEnd/>
            </a:ln>
            <a:effectLst/>
          </p:spPr>
          <p:txBody>
            <a:bodyPr vert="horz" wrap="square" lIns="57045" tIns="28525" rIns="57045" bIns="28525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08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212E3D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135" name="Freeform 5">
              <a:extLst>
                <a:ext uri="{FF2B5EF4-FFF2-40B4-BE49-F238E27FC236}">
                  <a16:creationId xmlns:a16="http://schemas.microsoft.com/office/drawing/2014/main" id="{64D25071-8EFD-F202-676D-B3A993675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4890" y="2650648"/>
              <a:ext cx="112499" cy="122201"/>
            </a:xfrm>
            <a:custGeom>
              <a:avLst/>
              <a:gdLst>
                <a:gd name="T0" fmla="*/ 154 w 304"/>
                <a:gd name="T1" fmla="*/ 324 h 324"/>
                <a:gd name="T2" fmla="*/ 150 w 304"/>
                <a:gd name="T3" fmla="*/ 324 h 324"/>
                <a:gd name="T4" fmla="*/ 109 w 304"/>
                <a:gd name="T5" fmla="*/ 292 h 324"/>
                <a:gd name="T6" fmla="*/ 5 w 304"/>
                <a:gd name="T7" fmla="*/ 52 h 324"/>
                <a:gd name="T8" fmla="*/ 0 w 304"/>
                <a:gd name="T9" fmla="*/ 34 h 324"/>
                <a:gd name="T10" fmla="*/ 36 w 304"/>
                <a:gd name="T11" fmla="*/ 0 h 324"/>
                <a:gd name="T12" fmla="*/ 72 w 304"/>
                <a:gd name="T13" fmla="*/ 26 h 324"/>
                <a:gd name="T14" fmla="*/ 153 w 304"/>
                <a:gd name="T15" fmla="*/ 234 h 324"/>
                <a:gd name="T16" fmla="*/ 235 w 304"/>
                <a:gd name="T17" fmla="*/ 25 h 324"/>
                <a:gd name="T18" fmla="*/ 269 w 304"/>
                <a:gd name="T19" fmla="*/ 0 h 324"/>
                <a:gd name="T20" fmla="*/ 304 w 304"/>
                <a:gd name="T21" fmla="*/ 34 h 324"/>
                <a:gd name="T22" fmla="*/ 300 w 304"/>
                <a:gd name="T23" fmla="*/ 52 h 324"/>
                <a:gd name="T24" fmla="*/ 195 w 304"/>
                <a:gd name="T25" fmla="*/ 292 h 324"/>
                <a:gd name="T26" fmla="*/ 154 w 304"/>
                <a:gd name="T27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4" h="324">
                  <a:moveTo>
                    <a:pt x="154" y="324"/>
                  </a:moveTo>
                  <a:cubicBezTo>
                    <a:pt x="150" y="324"/>
                    <a:pt x="150" y="324"/>
                    <a:pt x="150" y="324"/>
                  </a:cubicBezTo>
                  <a:cubicBezTo>
                    <a:pt x="131" y="324"/>
                    <a:pt x="118" y="311"/>
                    <a:pt x="109" y="29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3" y="47"/>
                    <a:pt x="0" y="41"/>
                    <a:pt x="0" y="34"/>
                  </a:cubicBezTo>
                  <a:cubicBezTo>
                    <a:pt x="0" y="17"/>
                    <a:pt x="16" y="0"/>
                    <a:pt x="36" y="0"/>
                  </a:cubicBezTo>
                  <a:cubicBezTo>
                    <a:pt x="56" y="0"/>
                    <a:pt x="66" y="11"/>
                    <a:pt x="72" y="26"/>
                  </a:cubicBezTo>
                  <a:cubicBezTo>
                    <a:pt x="153" y="234"/>
                    <a:pt x="153" y="234"/>
                    <a:pt x="153" y="234"/>
                  </a:cubicBezTo>
                  <a:cubicBezTo>
                    <a:pt x="235" y="25"/>
                    <a:pt x="235" y="25"/>
                    <a:pt x="235" y="25"/>
                  </a:cubicBezTo>
                  <a:cubicBezTo>
                    <a:pt x="240" y="12"/>
                    <a:pt x="250" y="0"/>
                    <a:pt x="269" y="0"/>
                  </a:cubicBezTo>
                  <a:cubicBezTo>
                    <a:pt x="288" y="0"/>
                    <a:pt x="304" y="15"/>
                    <a:pt x="304" y="34"/>
                  </a:cubicBezTo>
                  <a:cubicBezTo>
                    <a:pt x="304" y="41"/>
                    <a:pt x="301" y="48"/>
                    <a:pt x="300" y="52"/>
                  </a:cubicBezTo>
                  <a:cubicBezTo>
                    <a:pt x="195" y="292"/>
                    <a:pt x="195" y="292"/>
                    <a:pt x="195" y="292"/>
                  </a:cubicBezTo>
                  <a:cubicBezTo>
                    <a:pt x="187" y="311"/>
                    <a:pt x="173" y="324"/>
                    <a:pt x="154" y="324"/>
                  </a:cubicBezTo>
                  <a:close/>
                </a:path>
              </a:pathLst>
            </a:custGeom>
            <a:grpFill/>
            <a:ln w="9525">
              <a:solidFill>
                <a:srgbClr val="212E3D"/>
              </a:solidFill>
              <a:round/>
              <a:headEnd/>
              <a:tailEnd/>
            </a:ln>
            <a:effectLst/>
          </p:spPr>
          <p:txBody>
            <a:bodyPr vert="horz" wrap="square" lIns="57045" tIns="28525" rIns="57045" bIns="28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08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212E3D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136" name="Freeform 6">
              <a:extLst>
                <a:ext uri="{FF2B5EF4-FFF2-40B4-BE49-F238E27FC236}">
                  <a16:creationId xmlns:a16="http://schemas.microsoft.com/office/drawing/2014/main" id="{A3B58873-CA87-36DB-EAB0-F7746F2F9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9215" y="2649541"/>
              <a:ext cx="176562" cy="122201"/>
            </a:xfrm>
            <a:custGeom>
              <a:avLst/>
              <a:gdLst>
                <a:gd name="T0" fmla="*/ 0 w 477"/>
                <a:gd name="T1" fmla="*/ 39 h 324"/>
                <a:gd name="T2" fmla="*/ 35 w 477"/>
                <a:gd name="T3" fmla="*/ 3 h 324"/>
                <a:gd name="T4" fmla="*/ 72 w 477"/>
                <a:gd name="T5" fmla="*/ 39 h 324"/>
                <a:gd name="T6" fmla="*/ 72 w 477"/>
                <a:gd name="T7" fmla="*/ 54 h 324"/>
                <a:gd name="T8" fmla="*/ 167 w 477"/>
                <a:gd name="T9" fmla="*/ 0 h 324"/>
                <a:gd name="T10" fmla="*/ 261 w 477"/>
                <a:gd name="T11" fmla="*/ 55 h 324"/>
                <a:gd name="T12" fmla="*/ 367 w 477"/>
                <a:gd name="T13" fmla="*/ 0 h 324"/>
                <a:gd name="T14" fmla="*/ 477 w 477"/>
                <a:gd name="T15" fmla="*/ 120 h 324"/>
                <a:gd name="T16" fmla="*/ 477 w 477"/>
                <a:gd name="T17" fmla="*/ 288 h 324"/>
                <a:gd name="T18" fmla="*/ 442 w 477"/>
                <a:gd name="T19" fmla="*/ 324 h 324"/>
                <a:gd name="T20" fmla="*/ 405 w 477"/>
                <a:gd name="T21" fmla="*/ 288 h 324"/>
                <a:gd name="T22" fmla="*/ 405 w 477"/>
                <a:gd name="T23" fmla="*/ 142 h 324"/>
                <a:gd name="T24" fmla="*/ 342 w 477"/>
                <a:gd name="T25" fmla="*/ 65 h 324"/>
                <a:gd name="T26" fmla="*/ 275 w 477"/>
                <a:gd name="T27" fmla="*/ 143 h 324"/>
                <a:gd name="T28" fmla="*/ 275 w 477"/>
                <a:gd name="T29" fmla="*/ 288 h 324"/>
                <a:gd name="T30" fmla="*/ 239 w 477"/>
                <a:gd name="T31" fmla="*/ 324 h 324"/>
                <a:gd name="T32" fmla="*/ 203 w 477"/>
                <a:gd name="T33" fmla="*/ 288 h 324"/>
                <a:gd name="T34" fmla="*/ 203 w 477"/>
                <a:gd name="T35" fmla="*/ 142 h 324"/>
                <a:gd name="T36" fmla="*/ 139 w 477"/>
                <a:gd name="T37" fmla="*/ 65 h 324"/>
                <a:gd name="T38" fmla="*/ 72 w 477"/>
                <a:gd name="T39" fmla="*/ 143 h 324"/>
                <a:gd name="T40" fmla="*/ 72 w 477"/>
                <a:gd name="T41" fmla="*/ 288 h 324"/>
                <a:gd name="T42" fmla="*/ 35 w 477"/>
                <a:gd name="T43" fmla="*/ 324 h 324"/>
                <a:gd name="T44" fmla="*/ 0 w 477"/>
                <a:gd name="T45" fmla="*/ 288 h 324"/>
                <a:gd name="T46" fmla="*/ 0 w 477"/>
                <a:gd name="T47" fmla="*/ 39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7" h="324">
                  <a:moveTo>
                    <a:pt x="0" y="39"/>
                  </a:moveTo>
                  <a:cubicBezTo>
                    <a:pt x="0" y="19"/>
                    <a:pt x="15" y="3"/>
                    <a:pt x="35" y="3"/>
                  </a:cubicBezTo>
                  <a:cubicBezTo>
                    <a:pt x="56" y="3"/>
                    <a:pt x="72" y="19"/>
                    <a:pt x="72" y="39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92" y="26"/>
                    <a:pt x="119" y="0"/>
                    <a:pt x="167" y="0"/>
                  </a:cubicBezTo>
                  <a:cubicBezTo>
                    <a:pt x="213" y="0"/>
                    <a:pt x="245" y="22"/>
                    <a:pt x="261" y="55"/>
                  </a:cubicBezTo>
                  <a:cubicBezTo>
                    <a:pt x="286" y="22"/>
                    <a:pt x="320" y="0"/>
                    <a:pt x="367" y="0"/>
                  </a:cubicBezTo>
                  <a:cubicBezTo>
                    <a:pt x="436" y="0"/>
                    <a:pt x="477" y="43"/>
                    <a:pt x="477" y="120"/>
                  </a:cubicBezTo>
                  <a:cubicBezTo>
                    <a:pt x="477" y="288"/>
                    <a:pt x="477" y="288"/>
                    <a:pt x="477" y="288"/>
                  </a:cubicBezTo>
                  <a:cubicBezTo>
                    <a:pt x="477" y="308"/>
                    <a:pt x="462" y="324"/>
                    <a:pt x="442" y="324"/>
                  </a:cubicBezTo>
                  <a:cubicBezTo>
                    <a:pt x="422" y="324"/>
                    <a:pt x="405" y="308"/>
                    <a:pt x="405" y="288"/>
                  </a:cubicBezTo>
                  <a:cubicBezTo>
                    <a:pt x="405" y="142"/>
                    <a:pt x="405" y="142"/>
                    <a:pt x="405" y="142"/>
                  </a:cubicBezTo>
                  <a:cubicBezTo>
                    <a:pt x="405" y="92"/>
                    <a:pt x="382" y="65"/>
                    <a:pt x="342" y="65"/>
                  </a:cubicBezTo>
                  <a:cubicBezTo>
                    <a:pt x="302" y="65"/>
                    <a:pt x="275" y="93"/>
                    <a:pt x="275" y="143"/>
                  </a:cubicBezTo>
                  <a:cubicBezTo>
                    <a:pt x="275" y="288"/>
                    <a:pt x="275" y="288"/>
                    <a:pt x="275" y="288"/>
                  </a:cubicBezTo>
                  <a:cubicBezTo>
                    <a:pt x="275" y="308"/>
                    <a:pt x="258" y="324"/>
                    <a:pt x="239" y="324"/>
                  </a:cubicBezTo>
                  <a:cubicBezTo>
                    <a:pt x="219" y="324"/>
                    <a:pt x="203" y="308"/>
                    <a:pt x="203" y="288"/>
                  </a:cubicBezTo>
                  <a:cubicBezTo>
                    <a:pt x="203" y="142"/>
                    <a:pt x="203" y="142"/>
                    <a:pt x="203" y="142"/>
                  </a:cubicBezTo>
                  <a:cubicBezTo>
                    <a:pt x="203" y="93"/>
                    <a:pt x="179" y="65"/>
                    <a:pt x="139" y="65"/>
                  </a:cubicBezTo>
                  <a:cubicBezTo>
                    <a:pt x="99" y="65"/>
                    <a:pt x="72" y="95"/>
                    <a:pt x="72" y="143"/>
                  </a:cubicBezTo>
                  <a:cubicBezTo>
                    <a:pt x="72" y="288"/>
                    <a:pt x="72" y="288"/>
                    <a:pt x="72" y="288"/>
                  </a:cubicBezTo>
                  <a:cubicBezTo>
                    <a:pt x="72" y="308"/>
                    <a:pt x="56" y="324"/>
                    <a:pt x="35" y="324"/>
                  </a:cubicBezTo>
                  <a:cubicBezTo>
                    <a:pt x="16" y="324"/>
                    <a:pt x="0" y="308"/>
                    <a:pt x="0" y="288"/>
                  </a:cubicBezTo>
                  <a:lnTo>
                    <a:pt x="0" y="39"/>
                  </a:lnTo>
                  <a:close/>
                </a:path>
              </a:pathLst>
            </a:custGeom>
            <a:grpFill/>
            <a:ln w="9525">
              <a:solidFill>
                <a:srgbClr val="212E3D"/>
              </a:solidFill>
              <a:round/>
              <a:headEnd/>
              <a:tailEnd/>
            </a:ln>
            <a:effectLst/>
          </p:spPr>
          <p:txBody>
            <a:bodyPr vert="horz" wrap="square" lIns="57045" tIns="28525" rIns="57045" bIns="28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08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212E3D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D96DD569-1AC8-0E17-0B55-A9654E9D5664}"/>
              </a:ext>
            </a:extLst>
          </p:cNvPr>
          <p:cNvGrpSpPr/>
          <p:nvPr/>
        </p:nvGrpSpPr>
        <p:grpSpPr>
          <a:xfrm>
            <a:off x="8787153" y="3445797"/>
            <a:ext cx="266830" cy="272569"/>
            <a:chOff x="1236546" y="2455520"/>
            <a:chExt cx="487970" cy="493710"/>
          </a:xfrm>
          <a:solidFill>
            <a:srgbClr val="212E3D"/>
          </a:solidFill>
        </p:grpSpPr>
        <p:sp>
          <p:nvSpPr>
            <p:cNvPr id="138" name="Freeform 331">
              <a:extLst>
                <a:ext uri="{FF2B5EF4-FFF2-40B4-BE49-F238E27FC236}">
                  <a16:creationId xmlns:a16="http://schemas.microsoft.com/office/drawing/2014/main" id="{E3C86E5B-FC82-584E-FBC5-2619C140955F}"/>
                </a:ext>
              </a:extLst>
            </p:cNvPr>
            <p:cNvSpPr/>
            <p:nvPr/>
          </p:nvSpPr>
          <p:spPr>
            <a:xfrm>
              <a:off x="1236546" y="2455520"/>
              <a:ext cx="487970" cy="493710"/>
            </a:xfrm>
            <a:custGeom>
              <a:avLst/>
              <a:gdLst>
                <a:gd name="connsiteX0" fmla="*/ 30298 w 666540"/>
                <a:gd name="connsiteY0" fmla="*/ 30298 h 666540"/>
                <a:gd name="connsiteX1" fmla="*/ 30298 w 666540"/>
                <a:gd name="connsiteY1" fmla="*/ 636243 h 666540"/>
                <a:gd name="connsiteX2" fmla="*/ 636243 w 666540"/>
                <a:gd name="connsiteY2" fmla="*/ 636243 h 666540"/>
                <a:gd name="connsiteX3" fmla="*/ 636243 w 666540"/>
                <a:gd name="connsiteY3" fmla="*/ 30298 h 666540"/>
                <a:gd name="connsiteX4" fmla="*/ 0 w 666540"/>
                <a:gd name="connsiteY4" fmla="*/ 0 h 666540"/>
                <a:gd name="connsiteX5" fmla="*/ 666540 w 666540"/>
                <a:gd name="connsiteY5" fmla="*/ 0 h 666540"/>
                <a:gd name="connsiteX6" fmla="*/ 666540 w 666540"/>
                <a:gd name="connsiteY6" fmla="*/ 666540 h 666540"/>
                <a:gd name="connsiteX7" fmla="*/ 0 w 666540"/>
                <a:gd name="connsiteY7" fmla="*/ 666540 h 666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540" h="666540">
                  <a:moveTo>
                    <a:pt x="30298" y="30298"/>
                  </a:moveTo>
                  <a:lnTo>
                    <a:pt x="30298" y="636243"/>
                  </a:lnTo>
                  <a:lnTo>
                    <a:pt x="636243" y="636243"/>
                  </a:lnTo>
                  <a:lnTo>
                    <a:pt x="636243" y="30298"/>
                  </a:lnTo>
                  <a:close/>
                  <a:moveTo>
                    <a:pt x="0" y="0"/>
                  </a:moveTo>
                  <a:lnTo>
                    <a:pt x="666540" y="0"/>
                  </a:lnTo>
                  <a:lnTo>
                    <a:pt x="666540" y="666540"/>
                  </a:lnTo>
                  <a:lnTo>
                    <a:pt x="0" y="666540"/>
                  </a:lnTo>
                  <a:close/>
                </a:path>
              </a:pathLst>
            </a:custGeom>
            <a:grpFill/>
            <a:ln w="28575">
              <a:solidFill>
                <a:srgbClr val="212E3D"/>
              </a:solidFill>
              <a:round/>
              <a:headEnd/>
              <a:tailEnd/>
            </a:ln>
            <a:effectLst/>
          </p:spPr>
          <p:txBody>
            <a:bodyPr vert="horz" wrap="square" lIns="57045" tIns="28525" rIns="57045" bIns="28525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08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212E3D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139" name="Freeform 5">
              <a:extLst>
                <a:ext uri="{FF2B5EF4-FFF2-40B4-BE49-F238E27FC236}">
                  <a16:creationId xmlns:a16="http://schemas.microsoft.com/office/drawing/2014/main" id="{A6DF726D-6078-538A-7ED8-14C2A60287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4890" y="2650648"/>
              <a:ext cx="112499" cy="122201"/>
            </a:xfrm>
            <a:custGeom>
              <a:avLst/>
              <a:gdLst>
                <a:gd name="T0" fmla="*/ 154 w 304"/>
                <a:gd name="T1" fmla="*/ 324 h 324"/>
                <a:gd name="T2" fmla="*/ 150 w 304"/>
                <a:gd name="T3" fmla="*/ 324 h 324"/>
                <a:gd name="T4" fmla="*/ 109 w 304"/>
                <a:gd name="T5" fmla="*/ 292 h 324"/>
                <a:gd name="T6" fmla="*/ 5 w 304"/>
                <a:gd name="T7" fmla="*/ 52 h 324"/>
                <a:gd name="T8" fmla="*/ 0 w 304"/>
                <a:gd name="T9" fmla="*/ 34 h 324"/>
                <a:gd name="T10" fmla="*/ 36 w 304"/>
                <a:gd name="T11" fmla="*/ 0 h 324"/>
                <a:gd name="T12" fmla="*/ 72 w 304"/>
                <a:gd name="T13" fmla="*/ 26 h 324"/>
                <a:gd name="T14" fmla="*/ 153 w 304"/>
                <a:gd name="T15" fmla="*/ 234 h 324"/>
                <a:gd name="T16" fmla="*/ 235 w 304"/>
                <a:gd name="T17" fmla="*/ 25 h 324"/>
                <a:gd name="T18" fmla="*/ 269 w 304"/>
                <a:gd name="T19" fmla="*/ 0 h 324"/>
                <a:gd name="T20" fmla="*/ 304 w 304"/>
                <a:gd name="T21" fmla="*/ 34 h 324"/>
                <a:gd name="T22" fmla="*/ 300 w 304"/>
                <a:gd name="T23" fmla="*/ 52 h 324"/>
                <a:gd name="T24" fmla="*/ 195 w 304"/>
                <a:gd name="T25" fmla="*/ 292 h 324"/>
                <a:gd name="T26" fmla="*/ 154 w 304"/>
                <a:gd name="T27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4" h="324">
                  <a:moveTo>
                    <a:pt x="154" y="324"/>
                  </a:moveTo>
                  <a:cubicBezTo>
                    <a:pt x="150" y="324"/>
                    <a:pt x="150" y="324"/>
                    <a:pt x="150" y="324"/>
                  </a:cubicBezTo>
                  <a:cubicBezTo>
                    <a:pt x="131" y="324"/>
                    <a:pt x="118" y="311"/>
                    <a:pt x="109" y="29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3" y="47"/>
                    <a:pt x="0" y="41"/>
                    <a:pt x="0" y="34"/>
                  </a:cubicBezTo>
                  <a:cubicBezTo>
                    <a:pt x="0" y="17"/>
                    <a:pt x="16" y="0"/>
                    <a:pt x="36" y="0"/>
                  </a:cubicBezTo>
                  <a:cubicBezTo>
                    <a:pt x="56" y="0"/>
                    <a:pt x="66" y="11"/>
                    <a:pt x="72" y="26"/>
                  </a:cubicBezTo>
                  <a:cubicBezTo>
                    <a:pt x="153" y="234"/>
                    <a:pt x="153" y="234"/>
                    <a:pt x="153" y="234"/>
                  </a:cubicBezTo>
                  <a:cubicBezTo>
                    <a:pt x="235" y="25"/>
                    <a:pt x="235" y="25"/>
                    <a:pt x="235" y="25"/>
                  </a:cubicBezTo>
                  <a:cubicBezTo>
                    <a:pt x="240" y="12"/>
                    <a:pt x="250" y="0"/>
                    <a:pt x="269" y="0"/>
                  </a:cubicBezTo>
                  <a:cubicBezTo>
                    <a:pt x="288" y="0"/>
                    <a:pt x="304" y="15"/>
                    <a:pt x="304" y="34"/>
                  </a:cubicBezTo>
                  <a:cubicBezTo>
                    <a:pt x="304" y="41"/>
                    <a:pt x="301" y="48"/>
                    <a:pt x="300" y="52"/>
                  </a:cubicBezTo>
                  <a:cubicBezTo>
                    <a:pt x="195" y="292"/>
                    <a:pt x="195" y="292"/>
                    <a:pt x="195" y="292"/>
                  </a:cubicBezTo>
                  <a:cubicBezTo>
                    <a:pt x="187" y="311"/>
                    <a:pt x="173" y="324"/>
                    <a:pt x="154" y="324"/>
                  </a:cubicBezTo>
                  <a:close/>
                </a:path>
              </a:pathLst>
            </a:custGeom>
            <a:grpFill/>
            <a:ln w="9525">
              <a:solidFill>
                <a:srgbClr val="212E3D"/>
              </a:solidFill>
              <a:round/>
              <a:headEnd/>
              <a:tailEnd/>
            </a:ln>
            <a:effectLst/>
          </p:spPr>
          <p:txBody>
            <a:bodyPr vert="horz" wrap="square" lIns="57045" tIns="28525" rIns="57045" bIns="28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08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212E3D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140" name="Freeform 6">
              <a:extLst>
                <a:ext uri="{FF2B5EF4-FFF2-40B4-BE49-F238E27FC236}">
                  <a16:creationId xmlns:a16="http://schemas.microsoft.com/office/drawing/2014/main" id="{E6673476-1F0A-D06E-3FBC-D34C67F59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9215" y="2649541"/>
              <a:ext cx="176562" cy="122201"/>
            </a:xfrm>
            <a:custGeom>
              <a:avLst/>
              <a:gdLst>
                <a:gd name="T0" fmla="*/ 0 w 477"/>
                <a:gd name="T1" fmla="*/ 39 h 324"/>
                <a:gd name="T2" fmla="*/ 35 w 477"/>
                <a:gd name="T3" fmla="*/ 3 h 324"/>
                <a:gd name="T4" fmla="*/ 72 w 477"/>
                <a:gd name="T5" fmla="*/ 39 h 324"/>
                <a:gd name="T6" fmla="*/ 72 w 477"/>
                <a:gd name="T7" fmla="*/ 54 h 324"/>
                <a:gd name="T8" fmla="*/ 167 w 477"/>
                <a:gd name="T9" fmla="*/ 0 h 324"/>
                <a:gd name="T10" fmla="*/ 261 w 477"/>
                <a:gd name="T11" fmla="*/ 55 h 324"/>
                <a:gd name="T12" fmla="*/ 367 w 477"/>
                <a:gd name="T13" fmla="*/ 0 h 324"/>
                <a:gd name="T14" fmla="*/ 477 w 477"/>
                <a:gd name="T15" fmla="*/ 120 h 324"/>
                <a:gd name="T16" fmla="*/ 477 w 477"/>
                <a:gd name="T17" fmla="*/ 288 h 324"/>
                <a:gd name="T18" fmla="*/ 442 w 477"/>
                <a:gd name="T19" fmla="*/ 324 h 324"/>
                <a:gd name="T20" fmla="*/ 405 w 477"/>
                <a:gd name="T21" fmla="*/ 288 h 324"/>
                <a:gd name="T22" fmla="*/ 405 w 477"/>
                <a:gd name="T23" fmla="*/ 142 h 324"/>
                <a:gd name="T24" fmla="*/ 342 w 477"/>
                <a:gd name="T25" fmla="*/ 65 h 324"/>
                <a:gd name="T26" fmla="*/ 275 w 477"/>
                <a:gd name="T27" fmla="*/ 143 h 324"/>
                <a:gd name="T28" fmla="*/ 275 w 477"/>
                <a:gd name="T29" fmla="*/ 288 h 324"/>
                <a:gd name="T30" fmla="*/ 239 w 477"/>
                <a:gd name="T31" fmla="*/ 324 h 324"/>
                <a:gd name="T32" fmla="*/ 203 w 477"/>
                <a:gd name="T33" fmla="*/ 288 h 324"/>
                <a:gd name="T34" fmla="*/ 203 w 477"/>
                <a:gd name="T35" fmla="*/ 142 h 324"/>
                <a:gd name="T36" fmla="*/ 139 w 477"/>
                <a:gd name="T37" fmla="*/ 65 h 324"/>
                <a:gd name="T38" fmla="*/ 72 w 477"/>
                <a:gd name="T39" fmla="*/ 143 h 324"/>
                <a:gd name="T40" fmla="*/ 72 w 477"/>
                <a:gd name="T41" fmla="*/ 288 h 324"/>
                <a:gd name="T42" fmla="*/ 35 w 477"/>
                <a:gd name="T43" fmla="*/ 324 h 324"/>
                <a:gd name="T44" fmla="*/ 0 w 477"/>
                <a:gd name="T45" fmla="*/ 288 h 324"/>
                <a:gd name="T46" fmla="*/ 0 w 477"/>
                <a:gd name="T47" fmla="*/ 39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7" h="324">
                  <a:moveTo>
                    <a:pt x="0" y="39"/>
                  </a:moveTo>
                  <a:cubicBezTo>
                    <a:pt x="0" y="19"/>
                    <a:pt x="15" y="3"/>
                    <a:pt x="35" y="3"/>
                  </a:cubicBezTo>
                  <a:cubicBezTo>
                    <a:pt x="56" y="3"/>
                    <a:pt x="72" y="19"/>
                    <a:pt x="72" y="39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92" y="26"/>
                    <a:pt x="119" y="0"/>
                    <a:pt x="167" y="0"/>
                  </a:cubicBezTo>
                  <a:cubicBezTo>
                    <a:pt x="213" y="0"/>
                    <a:pt x="245" y="22"/>
                    <a:pt x="261" y="55"/>
                  </a:cubicBezTo>
                  <a:cubicBezTo>
                    <a:pt x="286" y="22"/>
                    <a:pt x="320" y="0"/>
                    <a:pt x="367" y="0"/>
                  </a:cubicBezTo>
                  <a:cubicBezTo>
                    <a:pt x="436" y="0"/>
                    <a:pt x="477" y="43"/>
                    <a:pt x="477" y="120"/>
                  </a:cubicBezTo>
                  <a:cubicBezTo>
                    <a:pt x="477" y="288"/>
                    <a:pt x="477" y="288"/>
                    <a:pt x="477" y="288"/>
                  </a:cubicBezTo>
                  <a:cubicBezTo>
                    <a:pt x="477" y="308"/>
                    <a:pt x="462" y="324"/>
                    <a:pt x="442" y="324"/>
                  </a:cubicBezTo>
                  <a:cubicBezTo>
                    <a:pt x="422" y="324"/>
                    <a:pt x="405" y="308"/>
                    <a:pt x="405" y="288"/>
                  </a:cubicBezTo>
                  <a:cubicBezTo>
                    <a:pt x="405" y="142"/>
                    <a:pt x="405" y="142"/>
                    <a:pt x="405" y="142"/>
                  </a:cubicBezTo>
                  <a:cubicBezTo>
                    <a:pt x="405" y="92"/>
                    <a:pt x="382" y="65"/>
                    <a:pt x="342" y="65"/>
                  </a:cubicBezTo>
                  <a:cubicBezTo>
                    <a:pt x="302" y="65"/>
                    <a:pt x="275" y="93"/>
                    <a:pt x="275" y="143"/>
                  </a:cubicBezTo>
                  <a:cubicBezTo>
                    <a:pt x="275" y="288"/>
                    <a:pt x="275" y="288"/>
                    <a:pt x="275" y="288"/>
                  </a:cubicBezTo>
                  <a:cubicBezTo>
                    <a:pt x="275" y="308"/>
                    <a:pt x="258" y="324"/>
                    <a:pt x="239" y="324"/>
                  </a:cubicBezTo>
                  <a:cubicBezTo>
                    <a:pt x="219" y="324"/>
                    <a:pt x="203" y="308"/>
                    <a:pt x="203" y="288"/>
                  </a:cubicBezTo>
                  <a:cubicBezTo>
                    <a:pt x="203" y="142"/>
                    <a:pt x="203" y="142"/>
                    <a:pt x="203" y="142"/>
                  </a:cubicBezTo>
                  <a:cubicBezTo>
                    <a:pt x="203" y="93"/>
                    <a:pt x="179" y="65"/>
                    <a:pt x="139" y="65"/>
                  </a:cubicBezTo>
                  <a:cubicBezTo>
                    <a:pt x="99" y="65"/>
                    <a:pt x="72" y="95"/>
                    <a:pt x="72" y="143"/>
                  </a:cubicBezTo>
                  <a:cubicBezTo>
                    <a:pt x="72" y="288"/>
                    <a:pt x="72" y="288"/>
                    <a:pt x="72" y="288"/>
                  </a:cubicBezTo>
                  <a:cubicBezTo>
                    <a:pt x="72" y="308"/>
                    <a:pt x="56" y="324"/>
                    <a:pt x="35" y="324"/>
                  </a:cubicBezTo>
                  <a:cubicBezTo>
                    <a:pt x="16" y="324"/>
                    <a:pt x="0" y="308"/>
                    <a:pt x="0" y="288"/>
                  </a:cubicBezTo>
                  <a:lnTo>
                    <a:pt x="0" y="39"/>
                  </a:lnTo>
                  <a:close/>
                </a:path>
              </a:pathLst>
            </a:custGeom>
            <a:grpFill/>
            <a:ln w="9525">
              <a:solidFill>
                <a:srgbClr val="212E3D"/>
              </a:solidFill>
              <a:round/>
              <a:headEnd/>
              <a:tailEnd/>
            </a:ln>
            <a:effectLst/>
          </p:spPr>
          <p:txBody>
            <a:bodyPr vert="horz" wrap="square" lIns="57045" tIns="28525" rIns="57045" bIns="28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08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212E3D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</p:grpSp>
      <p:sp>
        <p:nvSpPr>
          <p:cNvPr id="141" name="Rounded Rectangle 119">
            <a:extLst>
              <a:ext uri="{FF2B5EF4-FFF2-40B4-BE49-F238E27FC236}">
                <a16:creationId xmlns:a16="http://schemas.microsoft.com/office/drawing/2014/main" id="{18BF4028-9D88-0961-A5FF-68FC399ED009}"/>
              </a:ext>
            </a:extLst>
          </p:cNvPr>
          <p:cNvSpPr/>
          <p:nvPr/>
        </p:nvSpPr>
        <p:spPr>
          <a:xfrm>
            <a:off x="9102579" y="3399601"/>
            <a:ext cx="807662" cy="364961"/>
          </a:xfrm>
          <a:prstGeom prst="roundRect">
            <a:avLst/>
          </a:prstGeom>
          <a:solidFill>
            <a:srgbClr val="00B0F0"/>
          </a:solidFill>
          <a:ln w="25400" cap="flat" cmpd="sng" algn="ctr">
            <a:solidFill>
              <a:srgbClr val="212E3D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08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1" i="0" u="none" strike="noStrike" kern="0" cap="none" spc="0" normalizeH="0" baseline="0" noProof="0" dirty="0">
                <a:ln>
                  <a:noFill/>
                </a:ln>
                <a:solidFill>
                  <a:srgbClr val="212E3D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Instant</a:t>
            </a:r>
            <a:br>
              <a:rPr kumimoji="0" lang="en-US" sz="850" b="1" i="0" u="none" strike="noStrike" kern="0" cap="none" spc="0" normalizeH="0" baseline="0" noProof="0" dirty="0">
                <a:ln>
                  <a:noFill/>
                </a:ln>
                <a:solidFill>
                  <a:srgbClr val="212E3D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50" b="1" i="0" u="none" strike="noStrike" kern="0" cap="none" spc="0" normalizeH="0" baseline="0" noProof="0" dirty="0">
                <a:ln>
                  <a:noFill/>
                </a:ln>
                <a:solidFill>
                  <a:srgbClr val="212E3D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power-on</a:t>
            </a:r>
          </a:p>
        </p:txBody>
      </p: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C9AAC91C-86B1-C99C-7CBE-65CC4346EB8B}"/>
              </a:ext>
            </a:extLst>
          </p:cNvPr>
          <p:cNvGrpSpPr>
            <a:grpSpLocks noChangeAspect="1"/>
          </p:cNvGrpSpPr>
          <p:nvPr/>
        </p:nvGrpSpPr>
        <p:grpSpPr>
          <a:xfrm>
            <a:off x="8597707" y="3827280"/>
            <a:ext cx="228225" cy="236544"/>
            <a:chOff x="13559839" y="2727680"/>
            <a:chExt cx="267848" cy="277613"/>
          </a:xfrm>
        </p:grpSpPr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A5F156E6-91C2-0EDE-9A98-EAE6BAD7EE6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559839" y="2928877"/>
              <a:ext cx="267848" cy="76416"/>
              <a:chOff x="5060950" y="5251450"/>
              <a:chExt cx="1236133" cy="332317"/>
            </a:xfrm>
          </p:grpSpPr>
          <p:sp>
            <p:nvSpPr>
              <p:cNvPr id="276" name="Line 5">
                <a:extLst>
                  <a:ext uri="{FF2B5EF4-FFF2-40B4-BE49-F238E27FC236}">
                    <a16:creationId xmlns:a16="http://schemas.microsoft.com/office/drawing/2014/main" id="{BD7962B1-C27A-264C-37E2-A9901AE2A1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042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277" name="Line 6">
                <a:extLst>
                  <a:ext uri="{FF2B5EF4-FFF2-40B4-BE49-F238E27FC236}">
                    <a16:creationId xmlns:a16="http://schemas.microsoft.com/office/drawing/2014/main" id="{D351E34D-D2CC-336F-16C2-29F6EF389F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712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278" name="Line 7">
                <a:extLst>
                  <a:ext uri="{FF2B5EF4-FFF2-40B4-BE49-F238E27FC236}">
                    <a16:creationId xmlns:a16="http://schemas.microsoft.com/office/drawing/2014/main" id="{674D2BE2-EBDF-FCE1-0BE9-420A11A79C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381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279" name="Line 8">
                <a:extLst>
                  <a:ext uri="{FF2B5EF4-FFF2-40B4-BE49-F238E27FC236}">
                    <a16:creationId xmlns:a16="http://schemas.microsoft.com/office/drawing/2014/main" id="{5032DD96-8DD5-4E97-E65F-092FCCA0E4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058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280" name="Line 9">
                <a:extLst>
                  <a:ext uri="{FF2B5EF4-FFF2-40B4-BE49-F238E27FC236}">
                    <a16:creationId xmlns:a16="http://schemas.microsoft.com/office/drawing/2014/main" id="{91D37593-8229-C410-4744-9E292CE82E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5728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281" name="Line 10">
                <a:extLst>
                  <a:ext uri="{FF2B5EF4-FFF2-40B4-BE49-F238E27FC236}">
                    <a16:creationId xmlns:a16="http://schemas.microsoft.com/office/drawing/2014/main" id="{14ED68D7-9966-6C9F-2E5C-2C8770A8C1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668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282" name="Oval 11">
                <a:extLst>
                  <a:ext uri="{FF2B5EF4-FFF2-40B4-BE49-F238E27FC236}">
                    <a16:creationId xmlns:a16="http://schemas.microsoft.com/office/drawing/2014/main" id="{879997E6-D8FA-8175-FA62-88E7093D2D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9471" y="5345848"/>
                <a:ext cx="135458" cy="140877"/>
              </a:xfrm>
              <a:prstGeom prst="ellips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283" name="Rectangle 282">
                <a:extLst>
                  <a:ext uri="{FF2B5EF4-FFF2-40B4-BE49-F238E27FC236}">
                    <a16:creationId xmlns:a16="http://schemas.microsoft.com/office/drawing/2014/main" id="{49E2911F-02A5-8A31-05B2-92E759B40564}"/>
                  </a:ext>
                </a:extLst>
              </p:cNvPr>
              <p:cNvSpPr/>
              <p:nvPr/>
            </p:nvSpPr>
            <p:spPr>
              <a:xfrm>
                <a:off x="5060950" y="5251450"/>
                <a:ext cx="1236133" cy="332317"/>
              </a:xfrm>
              <a:prstGeom prst="rect">
                <a:avLst/>
              </a:prstGeom>
              <a:noFill/>
              <a:ln w="9525" cap="flat" cmpd="sng" algn="ctr">
                <a:solidFill>
                  <a:srgbClr val="212E3D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33" b="0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  <a:ea typeface="+mn-ea"/>
                  <a:cs typeface="+mn-cs"/>
                </a:endParaRPr>
              </a:p>
            </p:txBody>
          </p:sp>
        </p:grp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6CCA3E40-B46C-E71C-5D62-004486E6572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559839" y="2828005"/>
              <a:ext cx="267848" cy="76416"/>
              <a:chOff x="5060950" y="5251450"/>
              <a:chExt cx="1236133" cy="332317"/>
            </a:xfrm>
          </p:grpSpPr>
          <p:sp>
            <p:nvSpPr>
              <p:cNvPr id="268" name="Line 5">
                <a:extLst>
                  <a:ext uri="{FF2B5EF4-FFF2-40B4-BE49-F238E27FC236}">
                    <a16:creationId xmlns:a16="http://schemas.microsoft.com/office/drawing/2014/main" id="{3C04D620-5CF1-B96F-8E40-D46E09000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042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269" name="Line 6">
                <a:extLst>
                  <a:ext uri="{FF2B5EF4-FFF2-40B4-BE49-F238E27FC236}">
                    <a16:creationId xmlns:a16="http://schemas.microsoft.com/office/drawing/2014/main" id="{BCF7AC6D-4314-3EF4-9CDE-07E2E0D2AA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712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270" name="Line 7">
                <a:extLst>
                  <a:ext uri="{FF2B5EF4-FFF2-40B4-BE49-F238E27FC236}">
                    <a16:creationId xmlns:a16="http://schemas.microsoft.com/office/drawing/2014/main" id="{5D63DC8F-37B3-AE25-77AF-C5C1361C0F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381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271" name="Line 8">
                <a:extLst>
                  <a:ext uri="{FF2B5EF4-FFF2-40B4-BE49-F238E27FC236}">
                    <a16:creationId xmlns:a16="http://schemas.microsoft.com/office/drawing/2014/main" id="{8FD0AB61-BD3F-16FE-8A60-80E00D46E8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058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272" name="Line 9">
                <a:extLst>
                  <a:ext uri="{FF2B5EF4-FFF2-40B4-BE49-F238E27FC236}">
                    <a16:creationId xmlns:a16="http://schemas.microsoft.com/office/drawing/2014/main" id="{856DF12A-9286-D9FF-D5CF-CA6D22BA03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5728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273" name="Line 10">
                <a:extLst>
                  <a:ext uri="{FF2B5EF4-FFF2-40B4-BE49-F238E27FC236}">
                    <a16:creationId xmlns:a16="http://schemas.microsoft.com/office/drawing/2014/main" id="{5685C655-4692-3BBE-EBA2-AF86E46CD1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668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274" name="Oval 11">
                <a:extLst>
                  <a:ext uri="{FF2B5EF4-FFF2-40B4-BE49-F238E27FC236}">
                    <a16:creationId xmlns:a16="http://schemas.microsoft.com/office/drawing/2014/main" id="{77911B4D-8C8B-5D7E-2EE6-D500F4BABE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9471" y="5345848"/>
                <a:ext cx="135458" cy="140877"/>
              </a:xfrm>
              <a:prstGeom prst="ellips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275" name="Rectangle 274">
                <a:extLst>
                  <a:ext uri="{FF2B5EF4-FFF2-40B4-BE49-F238E27FC236}">
                    <a16:creationId xmlns:a16="http://schemas.microsoft.com/office/drawing/2014/main" id="{AFE53994-9575-DD1B-EBEF-E8A14E2FBEAF}"/>
                  </a:ext>
                </a:extLst>
              </p:cNvPr>
              <p:cNvSpPr/>
              <p:nvPr/>
            </p:nvSpPr>
            <p:spPr>
              <a:xfrm>
                <a:off x="5060950" y="5251450"/>
                <a:ext cx="1236133" cy="332317"/>
              </a:xfrm>
              <a:prstGeom prst="rect">
                <a:avLst/>
              </a:prstGeom>
              <a:noFill/>
              <a:ln w="9525" cap="flat" cmpd="sng" algn="ctr">
                <a:solidFill>
                  <a:srgbClr val="212E3D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33" b="0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  <a:ea typeface="+mn-ea"/>
                  <a:cs typeface="+mn-cs"/>
                </a:endParaRPr>
              </a:p>
            </p:txBody>
          </p: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340C1B6C-6BE7-DCF0-1587-D046DA351F1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559839" y="2727680"/>
              <a:ext cx="267848" cy="76416"/>
              <a:chOff x="5060950" y="5251450"/>
              <a:chExt cx="1236133" cy="332317"/>
            </a:xfrm>
          </p:grpSpPr>
          <p:sp>
            <p:nvSpPr>
              <p:cNvPr id="146" name="Line 5">
                <a:extLst>
                  <a:ext uri="{FF2B5EF4-FFF2-40B4-BE49-F238E27FC236}">
                    <a16:creationId xmlns:a16="http://schemas.microsoft.com/office/drawing/2014/main" id="{8E81CCF3-4EC8-A72E-BB9A-C782B0C720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042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47" name="Line 6">
                <a:extLst>
                  <a:ext uri="{FF2B5EF4-FFF2-40B4-BE49-F238E27FC236}">
                    <a16:creationId xmlns:a16="http://schemas.microsoft.com/office/drawing/2014/main" id="{37660A7D-EB56-1F17-C46C-7784FDCDCE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712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48" name="Line 7">
                <a:extLst>
                  <a:ext uri="{FF2B5EF4-FFF2-40B4-BE49-F238E27FC236}">
                    <a16:creationId xmlns:a16="http://schemas.microsoft.com/office/drawing/2014/main" id="{41C178F8-23E8-52EA-029B-374EFB20CF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381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49" name="Line 8">
                <a:extLst>
                  <a:ext uri="{FF2B5EF4-FFF2-40B4-BE49-F238E27FC236}">
                    <a16:creationId xmlns:a16="http://schemas.microsoft.com/office/drawing/2014/main" id="{17BB3441-5622-05D9-4EBE-A180C83400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058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50" name="Line 9">
                <a:extLst>
                  <a:ext uri="{FF2B5EF4-FFF2-40B4-BE49-F238E27FC236}">
                    <a16:creationId xmlns:a16="http://schemas.microsoft.com/office/drawing/2014/main" id="{9DFDB7A3-00F8-DDF2-39D3-DDBB31B50B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5728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51" name="Line 10">
                <a:extLst>
                  <a:ext uri="{FF2B5EF4-FFF2-40B4-BE49-F238E27FC236}">
                    <a16:creationId xmlns:a16="http://schemas.microsoft.com/office/drawing/2014/main" id="{0C48FE7F-7A04-D295-5721-68349B2F2F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668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152" name="Oval 11">
                <a:extLst>
                  <a:ext uri="{FF2B5EF4-FFF2-40B4-BE49-F238E27FC236}">
                    <a16:creationId xmlns:a16="http://schemas.microsoft.com/office/drawing/2014/main" id="{2F2DD758-2508-3FBD-B92A-CD9BED9D2E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9471" y="5345848"/>
                <a:ext cx="135458" cy="140877"/>
              </a:xfrm>
              <a:prstGeom prst="ellips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267" name="Rectangle 266">
                <a:extLst>
                  <a:ext uri="{FF2B5EF4-FFF2-40B4-BE49-F238E27FC236}">
                    <a16:creationId xmlns:a16="http://schemas.microsoft.com/office/drawing/2014/main" id="{9B1C03B0-7239-BD58-BBF1-E18B79ECCE44}"/>
                  </a:ext>
                </a:extLst>
              </p:cNvPr>
              <p:cNvSpPr/>
              <p:nvPr/>
            </p:nvSpPr>
            <p:spPr>
              <a:xfrm>
                <a:off x="5060950" y="5251450"/>
                <a:ext cx="1236133" cy="332317"/>
              </a:xfrm>
              <a:prstGeom prst="rect">
                <a:avLst/>
              </a:prstGeom>
              <a:noFill/>
              <a:ln w="9525" cap="flat" cmpd="sng" algn="ctr">
                <a:solidFill>
                  <a:srgbClr val="212E3D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33" b="0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FF27E638-8FC8-C599-5A25-6FE22F0C405C}"/>
              </a:ext>
            </a:extLst>
          </p:cNvPr>
          <p:cNvGrpSpPr>
            <a:grpSpLocks noChangeAspect="1"/>
          </p:cNvGrpSpPr>
          <p:nvPr/>
        </p:nvGrpSpPr>
        <p:grpSpPr>
          <a:xfrm>
            <a:off x="8905223" y="3826055"/>
            <a:ext cx="228225" cy="236544"/>
            <a:chOff x="13559839" y="2727680"/>
            <a:chExt cx="267848" cy="277613"/>
          </a:xfrm>
        </p:grpSpPr>
        <p:grpSp>
          <p:nvGrpSpPr>
            <p:cNvPr id="285" name="Group 284">
              <a:extLst>
                <a:ext uri="{FF2B5EF4-FFF2-40B4-BE49-F238E27FC236}">
                  <a16:creationId xmlns:a16="http://schemas.microsoft.com/office/drawing/2014/main" id="{62BC5568-A2CC-8D64-7281-25D47ED1F4C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559839" y="2928877"/>
              <a:ext cx="267848" cy="76416"/>
              <a:chOff x="5060950" y="5251450"/>
              <a:chExt cx="1236133" cy="332317"/>
            </a:xfrm>
          </p:grpSpPr>
          <p:sp>
            <p:nvSpPr>
              <p:cNvPr id="304" name="Line 5">
                <a:extLst>
                  <a:ext uri="{FF2B5EF4-FFF2-40B4-BE49-F238E27FC236}">
                    <a16:creationId xmlns:a16="http://schemas.microsoft.com/office/drawing/2014/main" id="{E413800E-EB2B-FA74-0ECD-6D15D1D9AD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042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05" name="Line 6">
                <a:extLst>
                  <a:ext uri="{FF2B5EF4-FFF2-40B4-BE49-F238E27FC236}">
                    <a16:creationId xmlns:a16="http://schemas.microsoft.com/office/drawing/2014/main" id="{B1860033-B1FA-49A2-CCA4-F56261666F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712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06" name="Line 7">
                <a:extLst>
                  <a:ext uri="{FF2B5EF4-FFF2-40B4-BE49-F238E27FC236}">
                    <a16:creationId xmlns:a16="http://schemas.microsoft.com/office/drawing/2014/main" id="{616BEC20-5508-ADB7-A3FA-1A86157A2A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381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07" name="Line 8">
                <a:extLst>
                  <a:ext uri="{FF2B5EF4-FFF2-40B4-BE49-F238E27FC236}">
                    <a16:creationId xmlns:a16="http://schemas.microsoft.com/office/drawing/2014/main" id="{2CCE9ACD-8860-BE5B-181D-D30EF43A43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058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08" name="Line 9">
                <a:extLst>
                  <a:ext uri="{FF2B5EF4-FFF2-40B4-BE49-F238E27FC236}">
                    <a16:creationId xmlns:a16="http://schemas.microsoft.com/office/drawing/2014/main" id="{9C828E1C-3E2E-C15A-E9AD-04FC336751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5728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09" name="Line 10">
                <a:extLst>
                  <a:ext uri="{FF2B5EF4-FFF2-40B4-BE49-F238E27FC236}">
                    <a16:creationId xmlns:a16="http://schemas.microsoft.com/office/drawing/2014/main" id="{1253D85F-1D03-3340-6917-8D2BFAF135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668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10" name="Oval 11">
                <a:extLst>
                  <a:ext uri="{FF2B5EF4-FFF2-40B4-BE49-F238E27FC236}">
                    <a16:creationId xmlns:a16="http://schemas.microsoft.com/office/drawing/2014/main" id="{C99A9615-D69D-13C7-3878-F917448C40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9471" y="5345848"/>
                <a:ext cx="135458" cy="140877"/>
              </a:xfrm>
              <a:prstGeom prst="ellips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64B90EA8-A187-91B7-47E5-49E14E20AF3B}"/>
                  </a:ext>
                </a:extLst>
              </p:cNvPr>
              <p:cNvSpPr/>
              <p:nvPr/>
            </p:nvSpPr>
            <p:spPr>
              <a:xfrm>
                <a:off x="5060950" y="5251450"/>
                <a:ext cx="1236133" cy="332317"/>
              </a:xfrm>
              <a:prstGeom prst="rect">
                <a:avLst/>
              </a:prstGeom>
              <a:noFill/>
              <a:ln w="9525" cap="flat" cmpd="sng" algn="ctr">
                <a:solidFill>
                  <a:srgbClr val="212E3D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33" b="0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  <a:ea typeface="+mn-ea"/>
                  <a:cs typeface="+mn-cs"/>
                </a:endParaRPr>
              </a:p>
            </p:txBody>
          </p:sp>
        </p:grpSp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864CF79C-A89F-8BF8-6347-99C20500538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559839" y="2828005"/>
              <a:ext cx="267848" cy="76416"/>
              <a:chOff x="5060950" y="5251450"/>
              <a:chExt cx="1236133" cy="332317"/>
            </a:xfrm>
          </p:grpSpPr>
          <p:sp>
            <p:nvSpPr>
              <p:cNvPr id="296" name="Line 5">
                <a:extLst>
                  <a:ext uri="{FF2B5EF4-FFF2-40B4-BE49-F238E27FC236}">
                    <a16:creationId xmlns:a16="http://schemas.microsoft.com/office/drawing/2014/main" id="{CCDF92AA-E7F0-C153-E986-70FD96027D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042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297" name="Line 6">
                <a:extLst>
                  <a:ext uri="{FF2B5EF4-FFF2-40B4-BE49-F238E27FC236}">
                    <a16:creationId xmlns:a16="http://schemas.microsoft.com/office/drawing/2014/main" id="{7CCCEE90-4BFF-0A1E-6478-D8A75EEB1E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712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298" name="Line 7">
                <a:extLst>
                  <a:ext uri="{FF2B5EF4-FFF2-40B4-BE49-F238E27FC236}">
                    <a16:creationId xmlns:a16="http://schemas.microsoft.com/office/drawing/2014/main" id="{B1E3A50D-77B9-1F58-6072-D2C77F1679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381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299" name="Line 8">
                <a:extLst>
                  <a:ext uri="{FF2B5EF4-FFF2-40B4-BE49-F238E27FC236}">
                    <a16:creationId xmlns:a16="http://schemas.microsoft.com/office/drawing/2014/main" id="{EAD86CF9-9649-6B72-27AA-D28BF10C52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058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00" name="Line 9">
                <a:extLst>
                  <a:ext uri="{FF2B5EF4-FFF2-40B4-BE49-F238E27FC236}">
                    <a16:creationId xmlns:a16="http://schemas.microsoft.com/office/drawing/2014/main" id="{5644EC42-0C2D-53B1-CD3B-AF43579FD2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5728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01" name="Line 10">
                <a:extLst>
                  <a:ext uri="{FF2B5EF4-FFF2-40B4-BE49-F238E27FC236}">
                    <a16:creationId xmlns:a16="http://schemas.microsoft.com/office/drawing/2014/main" id="{7B20E097-0F3A-764C-AD53-A876118584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668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02" name="Oval 11">
                <a:extLst>
                  <a:ext uri="{FF2B5EF4-FFF2-40B4-BE49-F238E27FC236}">
                    <a16:creationId xmlns:a16="http://schemas.microsoft.com/office/drawing/2014/main" id="{DD4F426E-761E-0E90-C074-340D5F1699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9471" y="5345848"/>
                <a:ext cx="135458" cy="140877"/>
              </a:xfrm>
              <a:prstGeom prst="ellips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03" name="Rectangle 302">
                <a:extLst>
                  <a:ext uri="{FF2B5EF4-FFF2-40B4-BE49-F238E27FC236}">
                    <a16:creationId xmlns:a16="http://schemas.microsoft.com/office/drawing/2014/main" id="{62DEC122-6879-10F6-E8EC-26749FE92746}"/>
                  </a:ext>
                </a:extLst>
              </p:cNvPr>
              <p:cNvSpPr/>
              <p:nvPr/>
            </p:nvSpPr>
            <p:spPr>
              <a:xfrm>
                <a:off x="5060950" y="5251450"/>
                <a:ext cx="1236133" cy="332317"/>
              </a:xfrm>
              <a:prstGeom prst="rect">
                <a:avLst/>
              </a:prstGeom>
              <a:noFill/>
              <a:ln w="9525" cap="flat" cmpd="sng" algn="ctr">
                <a:solidFill>
                  <a:srgbClr val="212E3D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33" b="0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  <a:ea typeface="+mn-ea"/>
                  <a:cs typeface="+mn-cs"/>
                </a:endParaRPr>
              </a:p>
            </p:txBody>
          </p:sp>
        </p:grpSp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9038C6FC-47A1-07D3-AAE0-F7D5F8FF006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559839" y="2727680"/>
              <a:ext cx="267848" cy="76416"/>
              <a:chOff x="5060950" y="5251450"/>
              <a:chExt cx="1236133" cy="332317"/>
            </a:xfrm>
          </p:grpSpPr>
          <p:sp>
            <p:nvSpPr>
              <p:cNvPr id="288" name="Line 5">
                <a:extLst>
                  <a:ext uri="{FF2B5EF4-FFF2-40B4-BE49-F238E27FC236}">
                    <a16:creationId xmlns:a16="http://schemas.microsoft.com/office/drawing/2014/main" id="{5785C930-D58B-241D-FD95-E83FC26128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042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289" name="Line 6">
                <a:extLst>
                  <a:ext uri="{FF2B5EF4-FFF2-40B4-BE49-F238E27FC236}">
                    <a16:creationId xmlns:a16="http://schemas.microsoft.com/office/drawing/2014/main" id="{CD3EFC66-DBD5-707B-C5A7-ACA352115B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712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290" name="Line 7">
                <a:extLst>
                  <a:ext uri="{FF2B5EF4-FFF2-40B4-BE49-F238E27FC236}">
                    <a16:creationId xmlns:a16="http://schemas.microsoft.com/office/drawing/2014/main" id="{B7FB58EB-6885-6EF7-2345-AD64CA645F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381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291" name="Line 8">
                <a:extLst>
                  <a:ext uri="{FF2B5EF4-FFF2-40B4-BE49-F238E27FC236}">
                    <a16:creationId xmlns:a16="http://schemas.microsoft.com/office/drawing/2014/main" id="{B9EF6739-D6CF-6E5F-AFBB-692B8570BC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058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292" name="Line 9">
                <a:extLst>
                  <a:ext uri="{FF2B5EF4-FFF2-40B4-BE49-F238E27FC236}">
                    <a16:creationId xmlns:a16="http://schemas.microsoft.com/office/drawing/2014/main" id="{EFFFAB48-38C2-9D21-7D35-BC46926856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5728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293" name="Line 10">
                <a:extLst>
                  <a:ext uri="{FF2B5EF4-FFF2-40B4-BE49-F238E27FC236}">
                    <a16:creationId xmlns:a16="http://schemas.microsoft.com/office/drawing/2014/main" id="{9B113D83-0EE4-447A-3F4E-BCC19EA203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668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294" name="Oval 11">
                <a:extLst>
                  <a:ext uri="{FF2B5EF4-FFF2-40B4-BE49-F238E27FC236}">
                    <a16:creationId xmlns:a16="http://schemas.microsoft.com/office/drawing/2014/main" id="{A4AF0F6D-B225-AA1A-BBD1-E91AC02656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9471" y="5345848"/>
                <a:ext cx="135458" cy="140877"/>
              </a:xfrm>
              <a:prstGeom prst="ellips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295" name="Rectangle 294">
                <a:extLst>
                  <a:ext uri="{FF2B5EF4-FFF2-40B4-BE49-F238E27FC236}">
                    <a16:creationId xmlns:a16="http://schemas.microsoft.com/office/drawing/2014/main" id="{70968E9C-19B5-3B61-4340-DE4DE522908B}"/>
                  </a:ext>
                </a:extLst>
              </p:cNvPr>
              <p:cNvSpPr/>
              <p:nvPr/>
            </p:nvSpPr>
            <p:spPr>
              <a:xfrm>
                <a:off x="5060950" y="5251450"/>
                <a:ext cx="1236133" cy="332317"/>
              </a:xfrm>
              <a:prstGeom prst="rect">
                <a:avLst/>
              </a:prstGeom>
              <a:noFill/>
              <a:ln w="9525" cap="flat" cmpd="sng" algn="ctr">
                <a:solidFill>
                  <a:srgbClr val="212E3D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33" b="0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12" name="Group 311">
            <a:extLst>
              <a:ext uri="{FF2B5EF4-FFF2-40B4-BE49-F238E27FC236}">
                <a16:creationId xmlns:a16="http://schemas.microsoft.com/office/drawing/2014/main" id="{5ECF4CFB-4DB3-5BC9-26B2-F3EAD9FF051D}"/>
              </a:ext>
            </a:extLst>
          </p:cNvPr>
          <p:cNvGrpSpPr>
            <a:grpSpLocks noChangeAspect="1"/>
          </p:cNvGrpSpPr>
          <p:nvPr/>
        </p:nvGrpSpPr>
        <p:grpSpPr>
          <a:xfrm>
            <a:off x="9213204" y="3826900"/>
            <a:ext cx="228225" cy="236544"/>
            <a:chOff x="13559839" y="2727680"/>
            <a:chExt cx="267848" cy="277613"/>
          </a:xfrm>
        </p:grpSpPr>
        <p:grpSp>
          <p:nvGrpSpPr>
            <p:cNvPr id="313" name="Group 312">
              <a:extLst>
                <a:ext uri="{FF2B5EF4-FFF2-40B4-BE49-F238E27FC236}">
                  <a16:creationId xmlns:a16="http://schemas.microsoft.com/office/drawing/2014/main" id="{4C9CB6AB-89EA-258F-8DDB-4BB4E8DDD10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559839" y="2928877"/>
              <a:ext cx="267848" cy="76416"/>
              <a:chOff x="5060950" y="5251450"/>
              <a:chExt cx="1236133" cy="332317"/>
            </a:xfrm>
          </p:grpSpPr>
          <p:sp>
            <p:nvSpPr>
              <p:cNvPr id="332" name="Line 5">
                <a:extLst>
                  <a:ext uri="{FF2B5EF4-FFF2-40B4-BE49-F238E27FC236}">
                    <a16:creationId xmlns:a16="http://schemas.microsoft.com/office/drawing/2014/main" id="{EB1CE12B-AB73-5F11-50CA-7ADCCD3227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042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33" name="Line 6">
                <a:extLst>
                  <a:ext uri="{FF2B5EF4-FFF2-40B4-BE49-F238E27FC236}">
                    <a16:creationId xmlns:a16="http://schemas.microsoft.com/office/drawing/2014/main" id="{49C689FC-AC03-8B84-BB83-8CBD6E069A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712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34" name="Line 7">
                <a:extLst>
                  <a:ext uri="{FF2B5EF4-FFF2-40B4-BE49-F238E27FC236}">
                    <a16:creationId xmlns:a16="http://schemas.microsoft.com/office/drawing/2014/main" id="{107714F5-3C44-67E6-F4AA-353060A8BF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381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35" name="Line 8">
                <a:extLst>
                  <a:ext uri="{FF2B5EF4-FFF2-40B4-BE49-F238E27FC236}">
                    <a16:creationId xmlns:a16="http://schemas.microsoft.com/office/drawing/2014/main" id="{0751302C-9430-461A-0058-A50C52CD24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058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36" name="Line 9">
                <a:extLst>
                  <a:ext uri="{FF2B5EF4-FFF2-40B4-BE49-F238E27FC236}">
                    <a16:creationId xmlns:a16="http://schemas.microsoft.com/office/drawing/2014/main" id="{E200BCE1-CFB4-E74F-F769-67372BFA4B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5728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37" name="Line 10">
                <a:extLst>
                  <a:ext uri="{FF2B5EF4-FFF2-40B4-BE49-F238E27FC236}">
                    <a16:creationId xmlns:a16="http://schemas.microsoft.com/office/drawing/2014/main" id="{1B14C656-6E93-0640-8116-CF008EB00B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668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38" name="Oval 11">
                <a:extLst>
                  <a:ext uri="{FF2B5EF4-FFF2-40B4-BE49-F238E27FC236}">
                    <a16:creationId xmlns:a16="http://schemas.microsoft.com/office/drawing/2014/main" id="{54AB49B1-F4C2-4A44-DE0E-08416A8E4A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9471" y="5345848"/>
                <a:ext cx="135458" cy="140877"/>
              </a:xfrm>
              <a:prstGeom prst="ellips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39" name="Rectangle 338">
                <a:extLst>
                  <a:ext uri="{FF2B5EF4-FFF2-40B4-BE49-F238E27FC236}">
                    <a16:creationId xmlns:a16="http://schemas.microsoft.com/office/drawing/2014/main" id="{A4767920-030C-A67C-5A16-74ACC7259A1D}"/>
                  </a:ext>
                </a:extLst>
              </p:cNvPr>
              <p:cNvSpPr/>
              <p:nvPr/>
            </p:nvSpPr>
            <p:spPr>
              <a:xfrm>
                <a:off x="5060950" y="5251450"/>
                <a:ext cx="1236133" cy="332317"/>
              </a:xfrm>
              <a:prstGeom prst="rect">
                <a:avLst/>
              </a:prstGeom>
              <a:noFill/>
              <a:ln w="9525" cap="flat" cmpd="sng" algn="ctr">
                <a:solidFill>
                  <a:srgbClr val="212E3D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33" b="0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  <a:ea typeface="+mn-ea"/>
                  <a:cs typeface="+mn-cs"/>
                </a:endParaRPr>
              </a:p>
            </p:txBody>
          </p:sp>
        </p:grpSp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id="{BAD1CF1C-8D9E-6ABC-CBF2-5F9000B14CA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559839" y="2828005"/>
              <a:ext cx="267848" cy="76416"/>
              <a:chOff x="5060950" y="5251450"/>
              <a:chExt cx="1236133" cy="332317"/>
            </a:xfrm>
          </p:grpSpPr>
          <p:sp>
            <p:nvSpPr>
              <p:cNvPr id="324" name="Line 5">
                <a:extLst>
                  <a:ext uri="{FF2B5EF4-FFF2-40B4-BE49-F238E27FC236}">
                    <a16:creationId xmlns:a16="http://schemas.microsoft.com/office/drawing/2014/main" id="{0B6B6399-F4D5-639A-0BD6-D99645F1CB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042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25" name="Line 6">
                <a:extLst>
                  <a:ext uri="{FF2B5EF4-FFF2-40B4-BE49-F238E27FC236}">
                    <a16:creationId xmlns:a16="http://schemas.microsoft.com/office/drawing/2014/main" id="{587161EF-1148-0DB3-C559-14021E0504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712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26" name="Line 7">
                <a:extLst>
                  <a:ext uri="{FF2B5EF4-FFF2-40B4-BE49-F238E27FC236}">
                    <a16:creationId xmlns:a16="http://schemas.microsoft.com/office/drawing/2014/main" id="{3831DFF9-0178-AAD8-B407-49B866CE63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381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27" name="Line 8">
                <a:extLst>
                  <a:ext uri="{FF2B5EF4-FFF2-40B4-BE49-F238E27FC236}">
                    <a16:creationId xmlns:a16="http://schemas.microsoft.com/office/drawing/2014/main" id="{71326B68-DE13-306B-3EB2-8065048EF0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058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28" name="Line 9">
                <a:extLst>
                  <a:ext uri="{FF2B5EF4-FFF2-40B4-BE49-F238E27FC236}">
                    <a16:creationId xmlns:a16="http://schemas.microsoft.com/office/drawing/2014/main" id="{797AA47B-13EC-F445-8D07-25A6EB76E8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5728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29" name="Line 10">
                <a:extLst>
                  <a:ext uri="{FF2B5EF4-FFF2-40B4-BE49-F238E27FC236}">
                    <a16:creationId xmlns:a16="http://schemas.microsoft.com/office/drawing/2014/main" id="{53E9092B-B7FD-5DF3-D12D-4FD340D8C0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668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30" name="Oval 11">
                <a:extLst>
                  <a:ext uri="{FF2B5EF4-FFF2-40B4-BE49-F238E27FC236}">
                    <a16:creationId xmlns:a16="http://schemas.microsoft.com/office/drawing/2014/main" id="{B8913DD2-2514-E952-B29A-02BDA1FBDC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9471" y="5345848"/>
                <a:ext cx="135458" cy="140877"/>
              </a:xfrm>
              <a:prstGeom prst="ellips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31" name="Rectangle 330">
                <a:extLst>
                  <a:ext uri="{FF2B5EF4-FFF2-40B4-BE49-F238E27FC236}">
                    <a16:creationId xmlns:a16="http://schemas.microsoft.com/office/drawing/2014/main" id="{6795AA51-D433-17B2-19A7-4ACEDA0DEBCD}"/>
                  </a:ext>
                </a:extLst>
              </p:cNvPr>
              <p:cNvSpPr/>
              <p:nvPr/>
            </p:nvSpPr>
            <p:spPr>
              <a:xfrm>
                <a:off x="5060950" y="5251450"/>
                <a:ext cx="1236133" cy="332317"/>
              </a:xfrm>
              <a:prstGeom prst="rect">
                <a:avLst/>
              </a:prstGeom>
              <a:noFill/>
              <a:ln w="9525" cap="flat" cmpd="sng" algn="ctr">
                <a:solidFill>
                  <a:srgbClr val="212E3D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33" b="0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  <a:ea typeface="+mn-ea"/>
                  <a:cs typeface="+mn-cs"/>
                </a:endParaRPr>
              </a:p>
            </p:txBody>
          </p:sp>
        </p:grpSp>
        <p:grpSp>
          <p:nvGrpSpPr>
            <p:cNvPr id="315" name="Group 314">
              <a:extLst>
                <a:ext uri="{FF2B5EF4-FFF2-40B4-BE49-F238E27FC236}">
                  <a16:creationId xmlns:a16="http://schemas.microsoft.com/office/drawing/2014/main" id="{9C581820-08A9-81B1-37AB-F07249F8F88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559839" y="2727680"/>
              <a:ext cx="267848" cy="76416"/>
              <a:chOff x="5060950" y="5251450"/>
              <a:chExt cx="1236133" cy="332317"/>
            </a:xfrm>
          </p:grpSpPr>
          <p:sp>
            <p:nvSpPr>
              <p:cNvPr id="316" name="Line 5">
                <a:extLst>
                  <a:ext uri="{FF2B5EF4-FFF2-40B4-BE49-F238E27FC236}">
                    <a16:creationId xmlns:a16="http://schemas.microsoft.com/office/drawing/2014/main" id="{776D7792-7B01-C3DE-EF3B-103F2FECAB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042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17" name="Line 6">
                <a:extLst>
                  <a:ext uri="{FF2B5EF4-FFF2-40B4-BE49-F238E27FC236}">
                    <a16:creationId xmlns:a16="http://schemas.microsoft.com/office/drawing/2014/main" id="{961AE58F-D76C-F3B1-5883-7698C71A3C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712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18" name="Line 7">
                <a:extLst>
                  <a:ext uri="{FF2B5EF4-FFF2-40B4-BE49-F238E27FC236}">
                    <a16:creationId xmlns:a16="http://schemas.microsoft.com/office/drawing/2014/main" id="{EC3F8F16-135C-64FB-B31A-50B05091FB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381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19" name="Line 8">
                <a:extLst>
                  <a:ext uri="{FF2B5EF4-FFF2-40B4-BE49-F238E27FC236}">
                    <a16:creationId xmlns:a16="http://schemas.microsoft.com/office/drawing/2014/main" id="{CA5CBD21-A106-3B93-06D3-7FDE514B8E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058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20" name="Line 9">
                <a:extLst>
                  <a:ext uri="{FF2B5EF4-FFF2-40B4-BE49-F238E27FC236}">
                    <a16:creationId xmlns:a16="http://schemas.microsoft.com/office/drawing/2014/main" id="{FED75650-37BE-A0E1-4BA1-D7BA409AB9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5728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21" name="Line 10">
                <a:extLst>
                  <a:ext uri="{FF2B5EF4-FFF2-40B4-BE49-F238E27FC236}">
                    <a16:creationId xmlns:a16="http://schemas.microsoft.com/office/drawing/2014/main" id="{B4792D5A-C5D1-6AE8-3B2C-4CDCA898D5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668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22" name="Oval 11">
                <a:extLst>
                  <a:ext uri="{FF2B5EF4-FFF2-40B4-BE49-F238E27FC236}">
                    <a16:creationId xmlns:a16="http://schemas.microsoft.com/office/drawing/2014/main" id="{FDDFEE3E-C5A6-9207-09A4-FABA11AF4B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9471" y="5345848"/>
                <a:ext cx="135458" cy="140877"/>
              </a:xfrm>
              <a:prstGeom prst="ellips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23" name="Rectangle 322">
                <a:extLst>
                  <a:ext uri="{FF2B5EF4-FFF2-40B4-BE49-F238E27FC236}">
                    <a16:creationId xmlns:a16="http://schemas.microsoft.com/office/drawing/2014/main" id="{5AA1EB45-A783-8FFF-C5A0-F7B907D00C6E}"/>
                  </a:ext>
                </a:extLst>
              </p:cNvPr>
              <p:cNvSpPr/>
              <p:nvPr/>
            </p:nvSpPr>
            <p:spPr>
              <a:xfrm>
                <a:off x="5060950" y="5251450"/>
                <a:ext cx="1236133" cy="332317"/>
              </a:xfrm>
              <a:prstGeom prst="rect">
                <a:avLst/>
              </a:prstGeom>
              <a:noFill/>
              <a:ln w="9525" cap="flat" cmpd="sng" algn="ctr">
                <a:solidFill>
                  <a:srgbClr val="212E3D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33" b="0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40" name="Group 339">
            <a:extLst>
              <a:ext uri="{FF2B5EF4-FFF2-40B4-BE49-F238E27FC236}">
                <a16:creationId xmlns:a16="http://schemas.microsoft.com/office/drawing/2014/main" id="{F4119BAE-FB98-7051-EF3B-832B8F747DB4}"/>
              </a:ext>
            </a:extLst>
          </p:cNvPr>
          <p:cNvGrpSpPr>
            <a:grpSpLocks noChangeAspect="1"/>
          </p:cNvGrpSpPr>
          <p:nvPr/>
        </p:nvGrpSpPr>
        <p:grpSpPr>
          <a:xfrm>
            <a:off x="9524935" y="3826055"/>
            <a:ext cx="228225" cy="236544"/>
            <a:chOff x="13559839" y="2727680"/>
            <a:chExt cx="267848" cy="277613"/>
          </a:xfrm>
        </p:grpSpPr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99CFDFB3-CC0A-8DA4-65B6-A1031D09DC5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559839" y="2928877"/>
              <a:ext cx="267848" cy="76416"/>
              <a:chOff x="5060950" y="5251450"/>
              <a:chExt cx="1236133" cy="332317"/>
            </a:xfrm>
          </p:grpSpPr>
          <p:sp>
            <p:nvSpPr>
              <p:cNvPr id="360" name="Line 5">
                <a:extLst>
                  <a:ext uri="{FF2B5EF4-FFF2-40B4-BE49-F238E27FC236}">
                    <a16:creationId xmlns:a16="http://schemas.microsoft.com/office/drawing/2014/main" id="{BA7ED135-2857-D703-1900-1A49BAC0C1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042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61" name="Line 6">
                <a:extLst>
                  <a:ext uri="{FF2B5EF4-FFF2-40B4-BE49-F238E27FC236}">
                    <a16:creationId xmlns:a16="http://schemas.microsoft.com/office/drawing/2014/main" id="{42312BB0-6DD0-7F35-9BC9-59ED1690F7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712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62" name="Line 7">
                <a:extLst>
                  <a:ext uri="{FF2B5EF4-FFF2-40B4-BE49-F238E27FC236}">
                    <a16:creationId xmlns:a16="http://schemas.microsoft.com/office/drawing/2014/main" id="{73F0135F-04BB-CA1C-6CBF-5DBC0BBC76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381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63" name="Line 8">
                <a:extLst>
                  <a:ext uri="{FF2B5EF4-FFF2-40B4-BE49-F238E27FC236}">
                    <a16:creationId xmlns:a16="http://schemas.microsoft.com/office/drawing/2014/main" id="{F6ADA3CC-C075-7750-8E1C-BB0729689E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058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64" name="Line 9">
                <a:extLst>
                  <a:ext uri="{FF2B5EF4-FFF2-40B4-BE49-F238E27FC236}">
                    <a16:creationId xmlns:a16="http://schemas.microsoft.com/office/drawing/2014/main" id="{0C106D71-56F6-C194-3EB6-48D9CBA5B5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5728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65" name="Line 10">
                <a:extLst>
                  <a:ext uri="{FF2B5EF4-FFF2-40B4-BE49-F238E27FC236}">
                    <a16:creationId xmlns:a16="http://schemas.microsoft.com/office/drawing/2014/main" id="{42E3C083-407F-0477-F384-A6131B3ACA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668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66" name="Oval 11">
                <a:extLst>
                  <a:ext uri="{FF2B5EF4-FFF2-40B4-BE49-F238E27FC236}">
                    <a16:creationId xmlns:a16="http://schemas.microsoft.com/office/drawing/2014/main" id="{BCE3DE94-90E0-8268-31C6-DBFC4A962E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9471" y="5345848"/>
                <a:ext cx="135458" cy="140877"/>
              </a:xfrm>
              <a:prstGeom prst="ellips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67" name="Rectangle 366">
                <a:extLst>
                  <a:ext uri="{FF2B5EF4-FFF2-40B4-BE49-F238E27FC236}">
                    <a16:creationId xmlns:a16="http://schemas.microsoft.com/office/drawing/2014/main" id="{B4F0BE59-618F-2C2B-1CDA-783C760E6929}"/>
                  </a:ext>
                </a:extLst>
              </p:cNvPr>
              <p:cNvSpPr/>
              <p:nvPr/>
            </p:nvSpPr>
            <p:spPr>
              <a:xfrm>
                <a:off x="5060950" y="5251450"/>
                <a:ext cx="1236133" cy="332317"/>
              </a:xfrm>
              <a:prstGeom prst="rect">
                <a:avLst/>
              </a:prstGeom>
              <a:noFill/>
              <a:ln w="9525" cap="flat" cmpd="sng" algn="ctr">
                <a:solidFill>
                  <a:srgbClr val="212E3D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33" b="0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  <a:ea typeface="+mn-ea"/>
                  <a:cs typeface="+mn-cs"/>
                </a:endParaRPr>
              </a:p>
            </p:txBody>
          </p:sp>
        </p:grpSp>
        <p:grpSp>
          <p:nvGrpSpPr>
            <p:cNvPr id="342" name="Group 341">
              <a:extLst>
                <a:ext uri="{FF2B5EF4-FFF2-40B4-BE49-F238E27FC236}">
                  <a16:creationId xmlns:a16="http://schemas.microsoft.com/office/drawing/2014/main" id="{1D45B75C-DFE9-5854-AEC7-DFD11DC127F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559839" y="2828005"/>
              <a:ext cx="267848" cy="76416"/>
              <a:chOff x="5060950" y="5251450"/>
              <a:chExt cx="1236133" cy="332317"/>
            </a:xfrm>
          </p:grpSpPr>
          <p:sp>
            <p:nvSpPr>
              <p:cNvPr id="352" name="Line 5">
                <a:extLst>
                  <a:ext uri="{FF2B5EF4-FFF2-40B4-BE49-F238E27FC236}">
                    <a16:creationId xmlns:a16="http://schemas.microsoft.com/office/drawing/2014/main" id="{4FC5355C-65E6-9132-D7A6-9A7C499510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042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53" name="Line 6">
                <a:extLst>
                  <a:ext uri="{FF2B5EF4-FFF2-40B4-BE49-F238E27FC236}">
                    <a16:creationId xmlns:a16="http://schemas.microsoft.com/office/drawing/2014/main" id="{9E77E1E7-CE09-2C89-22BB-1DF79F1F93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712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54" name="Line 7">
                <a:extLst>
                  <a:ext uri="{FF2B5EF4-FFF2-40B4-BE49-F238E27FC236}">
                    <a16:creationId xmlns:a16="http://schemas.microsoft.com/office/drawing/2014/main" id="{967AC8E7-B3A0-E916-CB37-C61ECEA780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381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55" name="Line 8">
                <a:extLst>
                  <a:ext uri="{FF2B5EF4-FFF2-40B4-BE49-F238E27FC236}">
                    <a16:creationId xmlns:a16="http://schemas.microsoft.com/office/drawing/2014/main" id="{5737A240-A9E8-CE53-FE82-20448F585C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058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56" name="Line 9">
                <a:extLst>
                  <a:ext uri="{FF2B5EF4-FFF2-40B4-BE49-F238E27FC236}">
                    <a16:creationId xmlns:a16="http://schemas.microsoft.com/office/drawing/2014/main" id="{6F0D4E87-3203-73EB-2B9F-20D53184B0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5728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57" name="Line 10">
                <a:extLst>
                  <a:ext uri="{FF2B5EF4-FFF2-40B4-BE49-F238E27FC236}">
                    <a16:creationId xmlns:a16="http://schemas.microsoft.com/office/drawing/2014/main" id="{19FB2360-1620-C8C4-7BAD-60B4281762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668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58" name="Oval 11">
                <a:extLst>
                  <a:ext uri="{FF2B5EF4-FFF2-40B4-BE49-F238E27FC236}">
                    <a16:creationId xmlns:a16="http://schemas.microsoft.com/office/drawing/2014/main" id="{3C401DD0-5FE2-3410-C9AE-C08E1B8D37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9471" y="5345848"/>
                <a:ext cx="135458" cy="140877"/>
              </a:xfrm>
              <a:prstGeom prst="ellips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59" name="Rectangle 358">
                <a:extLst>
                  <a:ext uri="{FF2B5EF4-FFF2-40B4-BE49-F238E27FC236}">
                    <a16:creationId xmlns:a16="http://schemas.microsoft.com/office/drawing/2014/main" id="{89E64FD8-EE0B-84FF-E48F-3D421A2C91FA}"/>
                  </a:ext>
                </a:extLst>
              </p:cNvPr>
              <p:cNvSpPr/>
              <p:nvPr/>
            </p:nvSpPr>
            <p:spPr>
              <a:xfrm>
                <a:off x="5060950" y="5251450"/>
                <a:ext cx="1236133" cy="332317"/>
              </a:xfrm>
              <a:prstGeom prst="rect">
                <a:avLst/>
              </a:prstGeom>
              <a:noFill/>
              <a:ln w="9525" cap="flat" cmpd="sng" algn="ctr">
                <a:solidFill>
                  <a:srgbClr val="212E3D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33" b="0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  <a:ea typeface="+mn-ea"/>
                  <a:cs typeface="+mn-cs"/>
                </a:endParaRPr>
              </a:p>
            </p:txBody>
          </p:sp>
        </p:grpSp>
        <p:grpSp>
          <p:nvGrpSpPr>
            <p:cNvPr id="343" name="Group 342">
              <a:extLst>
                <a:ext uri="{FF2B5EF4-FFF2-40B4-BE49-F238E27FC236}">
                  <a16:creationId xmlns:a16="http://schemas.microsoft.com/office/drawing/2014/main" id="{FF5EF495-E7ED-C15F-09B7-9D6E7CA11F6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559839" y="2727680"/>
              <a:ext cx="267848" cy="76416"/>
              <a:chOff x="5060950" y="5251450"/>
              <a:chExt cx="1236133" cy="332317"/>
            </a:xfrm>
          </p:grpSpPr>
          <p:sp>
            <p:nvSpPr>
              <p:cNvPr id="344" name="Line 5">
                <a:extLst>
                  <a:ext uri="{FF2B5EF4-FFF2-40B4-BE49-F238E27FC236}">
                    <a16:creationId xmlns:a16="http://schemas.microsoft.com/office/drawing/2014/main" id="{9704AD76-B790-56C8-F42E-E9FA1B3EB1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042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45" name="Line 6">
                <a:extLst>
                  <a:ext uri="{FF2B5EF4-FFF2-40B4-BE49-F238E27FC236}">
                    <a16:creationId xmlns:a16="http://schemas.microsoft.com/office/drawing/2014/main" id="{31880705-179B-FB90-52B3-9A63EDD09E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712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46" name="Line 7">
                <a:extLst>
                  <a:ext uri="{FF2B5EF4-FFF2-40B4-BE49-F238E27FC236}">
                    <a16:creationId xmlns:a16="http://schemas.microsoft.com/office/drawing/2014/main" id="{3E7F843C-7133-FA95-1063-CD89CE415F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381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47" name="Line 8">
                <a:extLst>
                  <a:ext uri="{FF2B5EF4-FFF2-40B4-BE49-F238E27FC236}">
                    <a16:creationId xmlns:a16="http://schemas.microsoft.com/office/drawing/2014/main" id="{AB4BBB50-36AD-7F80-A765-51AEC3C881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0587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48" name="Line 9">
                <a:extLst>
                  <a:ext uri="{FF2B5EF4-FFF2-40B4-BE49-F238E27FC236}">
                    <a16:creationId xmlns:a16="http://schemas.microsoft.com/office/drawing/2014/main" id="{1758EB69-E80D-4ABD-592E-0EA1C19065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57280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49" name="Line 10">
                <a:extLst>
                  <a:ext uri="{FF2B5EF4-FFF2-40B4-BE49-F238E27FC236}">
                    <a16:creationId xmlns:a16="http://schemas.microsoft.com/office/drawing/2014/main" id="{90E20B45-AB34-BA68-4D10-AE1E531EC3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6683" y="5324175"/>
                <a:ext cx="0" cy="184223"/>
              </a:xfrm>
              <a:prstGeom prst="lin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50" name="Oval 11">
                <a:extLst>
                  <a:ext uri="{FF2B5EF4-FFF2-40B4-BE49-F238E27FC236}">
                    <a16:creationId xmlns:a16="http://schemas.microsoft.com/office/drawing/2014/main" id="{FD0A31BE-FA3C-15F8-FBF5-AFD051DAA5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9471" y="5345848"/>
                <a:ext cx="135458" cy="140877"/>
              </a:xfrm>
              <a:prstGeom prst="ellipse">
                <a:avLst/>
              </a:prstGeom>
              <a:noFill/>
              <a:ln w="9525" cap="flat">
                <a:solidFill>
                  <a:srgbClr val="212E3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6200" tIns="38100" rIns="76200" bIns="381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</a:endParaRPr>
              </a:p>
            </p:txBody>
          </p:sp>
          <p:sp>
            <p:nvSpPr>
              <p:cNvPr id="351" name="Rectangle 350">
                <a:extLst>
                  <a:ext uri="{FF2B5EF4-FFF2-40B4-BE49-F238E27FC236}">
                    <a16:creationId xmlns:a16="http://schemas.microsoft.com/office/drawing/2014/main" id="{46A76806-3D45-4DDA-5344-0841135CE284}"/>
                  </a:ext>
                </a:extLst>
              </p:cNvPr>
              <p:cNvSpPr/>
              <p:nvPr/>
            </p:nvSpPr>
            <p:spPr>
              <a:xfrm>
                <a:off x="5060950" y="5251450"/>
                <a:ext cx="1236133" cy="332317"/>
              </a:xfrm>
              <a:prstGeom prst="rect">
                <a:avLst/>
              </a:prstGeom>
              <a:noFill/>
              <a:ln w="9525" cap="flat" cmpd="sng" algn="ctr">
                <a:solidFill>
                  <a:srgbClr val="212E3D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7619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33" b="0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Metropolis"/>
                  <a:ea typeface="+mn-ea"/>
                  <a:cs typeface="+mn-cs"/>
                </a:endParaRPr>
              </a:p>
            </p:txBody>
          </p:sp>
        </p:grpSp>
      </p:grpSp>
      <p:sp>
        <p:nvSpPr>
          <p:cNvPr id="368" name="Rectangle 367">
            <a:extLst>
              <a:ext uri="{FF2B5EF4-FFF2-40B4-BE49-F238E27FC236}">
                <a16:creationId xmlns:a16="http://schemas.microsoft.com/office/drawing/2014/main" id="{3971E3EE-BB12-2052-9DCA-B1D3F1DD97E5}"/>
              </a:ext>
            </a:extLst>
          </p:cNvPr>
          <p:cNvSpPr/>
          <p:nvPr/>
        </p:nvSpPr>
        <p:spPr>
          <a:xfrm>
            <a:off x="4651821" y="1781362"/>
            <a:ext cx="2074749" cy="2494081"/>
          </a:xfrm>
          <a:prstGeom prst="rect">
            <a:avLst/>
          </a:prstGeom>
          <a:noFill/>
          <a:ln w="12700" cap="flat" cmpd="sng" algn="ctr">
            <a:solidFill>
              <a:srgbClr val="1E8900"/>
            </a:solidFill>
            <a:prstDash val="solid"/>
          </a:ln>
          <a:effectLst/>
        </p:spPr>
        <p:txBody>
          <a:bodyPr lIns="251999" tIns="3600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0" cap="none" spc="0" normalizeH="0" baseline="0" noProof="0" dirty="0">
                <a:ln w="0"/>
                <a:solidFill>
                  <a:srgbClr val="1E8900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FSx for NetApp ONTAP VPC</a:t>
            </a:r>
          </a:p>
        </p:txBody>
      </p:sp>
      <p:pic>
        <p:nvPicPr>
          <p:cNvPr id="369" name="Graphic 28">
            <a:extLst>
              <a:ext uri="{FF2B5EF4-FFF2-40B4-BE49-F238E27FC236}">
                <a16:creationId xmlns:a16="http://schemas.microsoft.com/office/drawing/2014/main" id="{6779EDF8-DC00-13E6-EEA9-9AD912E784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822" y="1781362"/>
            <a:ext cx="193903" cy="193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0" name="Rectangle 369">
            <a:extLst>
              <a:ext uri="{FF2B5EF4-FFF2-40B4-BE49-F238E27FC236}">
                <a16:creationId xmlns:a16="http://schemas.microsoft.com/office/drawing/2014/main" id="{8C756553-3DEF-6A54-E333-FB8D3588CC50}"/>
              </a:ext>
            </a:extLst>
          </p:cNvPr>
          <p:cNvSpPr/>
          <p:nvPr/>
        </p:nvSpPr>
        <p:spPr>
          <a:xfrm>
            <a:off x="4767887" y="3192519"/>
            <a:ext cx="1838358" cy="996354"/>
          </a:xfrm>
          <a:prstGeom prst="rect">
            <a:avLst/>
          </a:prstGeom>
          <a:solidFill>
            <a:srgbClr val="007CBC">
              <a:alpha val="9804"/>
            </a:srgbClr>
          </a:solidFill>
          <a:ln w="12700" cap="flat" cmpd="sng" algn="ctr">
            <a:noFill/>
            <a:prstDash val="dash"/>
          </a:ln>
          <a:effectLst/>
        </p:spPr>
        <p:txBody>
          <a:bodyPr lIns="251999" tIns="3600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0" cap="none" spc="0" normalizeH="0" baseline="0" noProof="0" dirty="0">
                <a:ln>
                  <a:noFill/>
                </a:ln>
                <a:solidFill>
                  <a:srgbClr val="5B9CD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TGW subnet</a:t>
            </a:r>
          </a:p>
        </p:txBody>
      </p:sp>
      <p:sp>
        <p:nvSpPr>
          <p:cNvPr id="371" name="TextBox 98">
            <a:extLst>
              <a:ext uri="{FF2B5EF4-FFF2-40B4-BE49-F238E27FC236}">
                <a16:creationId xmlns:a16="http://schemas.microsoft.com/office/drawing/2014/main" id="{787DE5B9-6CCB-428F-CBC4-E203AADB00FD}"/>
              </a:ext>
            </a:extLst>
          </p:cNvPr>
          <p:cNvSpPr txBox="1"/>
          <p:nvPr/>
        </p:nvSpPr>
        <p:spPr>
          <a:xfrm>
            <a:off x="5594153" y="3820288"/>
            <a:ext cx="239252" cy="1456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112">
              <a:defRPr/>
            </a:pPr>
            <a:r>
              <a:rPr lang="en-US" sz="850" kern="0" dirty="0">
                <a:solidFill>
                  <a:srgbClr val="212E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</a:t>
            </a:r>
            <a:r>
              <a:rPr lang="en-US" sz="850" kern="0" dirty="0">
                <a:solidFill>
                  <a:srgbClr val="212E3D"/>
                </a:solidFill>
                <a:latin typeface="Arial" panose="020B0604020202020204" pitchFamily="34" charset="0"/>
                <a:ea typeface="Amazon Ember Light" panose="020B0403020204020204" pitchFamily="34" charset="0"/>
                <a:cs typeface="Arial" panose="020B0604020202020204" pitchFamily="34" charset="0"/>
              </a:rPr>
              <a:t>I</a:t>
            </a:r>
          </a:p>
        </p:txBody>
      </p:sp>
      <p:pic>
        <p:nvPicPr>
          <p:cNvPr id="372" name="Graphic 35">
            <a:extLst>
              <a:ext uri="{FF2B5EF4-FFF2-40B4-BE49-F238E27FC236}">
                <a16:creationId xmlns:a16="http://schemas.microsoft.com/office/drawing/2014/main" id="{40B3DE45-6611-EEDC-9817-618FDF1B2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505" y="3188386"/>
            <a:ext cx="183479" cy="183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3" name="Graphic 37">
            <a:extLst>
              <a:ext uri="{FF2B5EF4-FFF2-40B4-BE49-F238E27FC236}">
                <a16:creationId xmlns:a16="http://schemas.microsoft.com/office/drawing/2014/main" id="{8BEEFF54-6BEF-6114-A4A3-1F813E43A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443" y="3571401"/>
            <a:ext cx="214361" cy="214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4" name="Rectangle 373">
            <a:extLst>
              <a:ext uri="{FF2B5EF4-FFF2-40B4-BE49-F238E27FC236}">
                <a16:creationId xmlns:a16="http://schemas.microsoft.com/office/drawing/2014/main" id="{EF8D2C9D-E193-E5E9-3876-285F0EEF180F}"/>
              </a:ext>
            </a:extLst>
          </p:cNvPr>
          <p:cNvSpPr/>
          <p:nvPr/>
        </p:nvSpPr>
        <p:spPr>
          <a:xfrm>
            <a:off x="4765506" y="2054050"/>
            <a:ext cx="1839140" cy="870490"/>
          </a:xfrm>
          <a:prstGeom prst="rect">
            <a:avLst/>
          </a:prstGeom>
          <a:solidFill>
            <a:srgbClr val="007CBC">
              <a:alpha val="9804"/>
            </a:srgbClr>
          </a:solidFill>
          <a:ln w="12700" cap="flat" cmpd="sng" algn="ctr">
            <a:noFill/>
            <a:prstDash val="dash"/>
          </a:ln>
          <a:effectLst/>
        </p:spPr>
        <p:txBody>
          <a:bodyPr lIns="251999" tIns="3600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0" cap="none" spc="0" normalizeH="0" baseline="0" noProof="0" dirty="0">
                <a:ln>
                  <a:noFill/>
                </a:ln>
                <a:solidFill>
                  <a:srgbClr val="5B9CD5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File share subnet</a:t>
            </a:r>
          </a:p>
        </p:txBody>
      </p:sp>
      <p:pic>
        <p:nvPicPr>
          <p:cNvPr id="375" name="Graphic 35">
            <a:extLst>
              <a:ext uri="{FF2B5EF4-FFF2-40B4-BE49-F238E27FC236}">
                <a16:creationId xmlns:a16="http://schemas.microsoft.com/office/drawing/2014/main" id="{8724C5E7-05FD-AB18-87D0-1EC8A15FD2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505" y="2051887"/>
            <a:ext cx="183479" cy="183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6" name="TextBox 375">
            <a:extLst>
              <a:ext uri="{FF2B5EF4-FFF2-40B4-BE49-F238E27FC236}">
                <a16:creationId xmlns:a16="http://schemas.microsoft.com/office/drawing/2014/main" id="{599DA93C-440B-CE47-8C5A-21056443C4F7}"/>
              </a:ext>
            </a:extLst>
          </p:cNvPr>
          <p:cNvSpPr txBox="1"/>
          <p:nvPr/>
        </p:nvSpPr>
        <p:spPr>
          <a:xfrm>
            <a:off x="5025796" y="2543362"/>
            <a:ext cx="138303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89"/>
            <a:r>
              <a:rPr lang="en-US" sz="850" dirty="0">
                <a:solidFill>
                  <a:srgbClr val="212E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FSx for NetApp ONTAP</a:t>
            </a:r>
          </a:p>
        </p:txBody>
      </p:sp>
      <p:cxnSp>
        <p:nvCxnSpPr>
          <p:cNvPr id="377" name="Elbow Connector 345">
            <a:extLst>
              <a:ext uri="{FF2B5EF4-FFF2-40B4-BE49-F238E27FC236}">
                <a16:creationId xmlns:a16="http://schemas.microsoft.com/office/drawing/2014/main" id="{B02CAC8D-8484-00BA-6CE7-713183F20E04}"/>
              </a:ext>
            </a:extLst>
          </p:cNvPr>
          <p:cNvCxnSpPr>
            <a:cxnSpLocks/>
            <a:stCxn id="129" idx="3"/>
            <a:endCxn id="114" idx="1"/>
          </p:cNvCxnSpPr>
          <p:nvPr/>
        </p:nvCxnSpPr>
        <p:spPr>
          <a:xfrm>
            <a:off x="3714463" y="3010185"/>
            <a:ext cx="3273189" cy="925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rgbClr val="FE9900"/>
            </a:solidFill>
            <a:prstDash val="solid"/>
          </a:ln>
          <a:effectLst/>
        </p:spPr>
      </p:cxnSp>
      <p:grpSp>
        <p:nvGrpSpPr>
          <p:cNvPr id="378" name="Group 377">
            <a:extLst>
              <a:ext uri="{FF2B5EF4-FFF2-40B4-BE49-F238E27FC236}">
                <a16:creationId xmlns:a16="http://schemas.microsoft.com/office/drawing/2014/main" id="{2B2FAECD-471A-2A7A-22E2-EA420118DC21}"/>
              </a:ext>
            </a:extLst>
          </p:cNvPr>
          <p:cNvGrpSpPr/>
          <p:nvPr/>
        </p:nvGrpSpPr>
        <p:grpSpPr>
          <a:xfrm>
            <a:off x="1859280" y="2924362"/>
            <a:ext cx="1512718" cy="364962"/>
            <a:chOff x="302720" y="3199055"/>
            <a:chExt cx="1512718" cy="364962"/>
          </a:xfrm>
        </p:grpSpPr>
        <p:sp>
          <p:nvSpPr>
            <p:cNvPr id="379" name="Rounded Rectangle 81">
              <a:extLst>
                <a:ext uri="{FF2B5EF4-FFF2-40B4-BE49-F238E27FC236}">
                  <a16:creationId xmlns:a16="http://schemas.microsoft.com/office/drawing/2014/main" id="{F96B1B28-1609-07B6-91D5-7956FBF1005E}"/>
                </a:ext>
              </a:extLst>
            </p:cNvPr>
            <p:cNvSpPr/>
            <p:nvPr/>
          </p:nvSpPr>
          <p:spPr>
            <a:xfrm>
              <a:off x="302720" y="3199056"/>
              <a:ext cx="1512717" cy="364961"/>
            </a:xfrm>
            <a:prstGeom prst="roundRect">
              <a:avLst/>
            </a:prstGeom>
            <a:noFill/>
            <a:ln w="25400" cap="flat" cmpd="sng" algn="ctr">
              <a:solidFill>
                <a:srgbClr val="212E3D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08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212E3D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380" name="Rounded Rectangle 86">
              <a:extLst>
                <a:ext uri="{FF2B5EF4-FFF2-40B4-BE49-F238E27FC236}">
                  <a16:creationId xmlns:a16="http://schemas.microsoft.com/office/drawing/2014/main" id="{36C7420D-F9B4-5FB2-6223-4EA4BFF6F764}"/>
                </a:ext>
              </a:extLst>
            </p:cNvPr>
            <p:cNvSpPr/>
            <p:nvPr/>
          </p:nvSpPr>
          <p:spPr>
            <a:xfrm>
              <a:off x="1007776" y="3199055"/>
              <a:ext cx="807662" cy="364962"/>
            </a:xfrm>
            <a:prstGeom prst="roundRect">
              <a:avLst/>
            </a:prstGeom>
            <a:solidFill>
              <a:srgbClr val="A166FF"/>
            </a:solidFill>
            <a:ln w="25400" cap="flat" cmpd="sng" algn="ctr">
              <a:solidFill>
                <a:srgbClr val="212E3D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08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DRaaS</a:t>
              </a:r>
              <a:b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</a:b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connector</a:t>
              </a:r>
            </a:p>
          </p:txBody>
        </p:sp>
        <p:grpSp>
          <p:nvGrpSpPr>
            <p:cNvPr id="381" name="Group 380">
              <a:extLst>
                <a:ext uri="{FF2B5EF4-FFF2-40B4-BE49-F238E27FC236}">
                  <a16:creationId xmlns:a16="http://schemas.microsoft.com/office/drawing/2014/main" id="{DEDAF3DA-E119-EC7A-1F89-98D5470B4E81}"/>
                </a:ext>
              </a:extLst>
            </p:cNvPr>
            <p:cNvGrpSpPr/>
            <p:nvPr/>
          </p:nvGrpSpPr>
          <p:grpSpPr>
            <a:xfrm>
              <a:off x="361559" y="3244902"/>
              <a:ext cx="266830" cy="272569"/>
              <a:chOff x="9164672" y="1358870"/>
              <a:chExt cx="396100" cy="404620"/>
            </a:xfrm>
            <a:solidFill>
              <a:srgbClr val="212E3D"/>
            </a:solidFill>
          </p:grpSpPr>
          <p:sp>
            <p:nvSpPr>
              <p:cNvPr id="386" name="Freeform 331">
                <a:extLst>
                  <a:ext uri="{FF2B5EF4-FFF2-40B4-BE49-F238E27FC236}">
                    <a16:creationId xmlns:a16="http://schemas.microsoft.com/office/drawing/2014/main" id="{6ADB0240-2FA8-7199-EE41-A7E030465D94}"/>
                  </a:ext>
                </a:extLst>
              </p:cNvPr>
              <p:cNvSpPr/>
              <p:nvPr/>
            </p:nvSpPr>
            <p:spPr>
              <a:xfrm>
                <a:off x="9164672" y="1358870"/>
                <a:ext cx="396100" cy="404620"/>
              </a:xfrm>
              <a:custGeom>
                <a:avLst/>
                <a:gdLst>
                  <a:gd name="connsiteX0" fmla="*/ 30298 w 666540"/>
                  <a:gd name="connsiteY0" fmla="*/ 30298 h 666540"/>
                  <a:gd name="connsiteX1" fmla="*/ 30298 w 666540"/>
                  <a:gd name="connsiteY1" fmla="*/ 636243 h 666540"/>
                  <a:gd name="connsiteX2" fmla="*/ 636243 w 666540"/>
                  <a:gd name="connsiteY2" fmla="*/ 636243 h 666540"/>
                  <a:gd name="connsiteX3" fmla="*/ 636243 w 666540"/>
                  <a:gd name="connsiteY3" fmla="*/ 30298 h 666540"/>
                  <a:gd name="connsiteX4" fmla="*/ 0 w 666540"/>
                  <a:gd name="connsiteY4" fmla="*/ 0 h 666540"/>
                  <a:gd name="connsiteX5" fmla="*/ 666540 w 666540"/>
                  <a:gd name="connsiteY5" fmla="*/ 0 h 666540"/>
                  <a:gd name="connsiteX6" fmla="*/ 666540 w 666540"/>
                  <a:gd name="connsiteY6" fmla="*/ 666540 h 666540"/>
                  <a:gd name="connsiteX7" fmla="*/ 0 w 666540"/>
                  <a:gd name="connsiteY7" fmla="*/ 666540 h 666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540" h="666540">
                    <a:moveTo>
                      <a:pt x="30298" y="30298"/>
                    </a:moveTo>
                    <a:lnTo>
                      <a:pt x="30298" y="636243"/>
                    </a:lnTo>
                    <a:lnTo>
                      <a:pt x="636243" y="636243"/>
                    </a:lnTo>
                    <a:lnTo>
                      <a:pt x="636243" y="30298"/>
                    </a:lnTo>
                    <a:close/>
                    <a:moveTo>
                      <a:pt x="0" y="0"/>
                    </a:moveTo>
                    <a:lnTo>
                      <a:pt x="666540" y="0"/>
                    </a:lnTo>
                    <a:lnTo>
                      <a:pt x="666540" y="666540"/>
                    </a:lnTo>
                    <a:lnTo>
                      <a:pt x="0" y="666540"/>
                    </a:lnTo>
                    <a:close/>
                  </a:path>
                </a:pathLst>
              </a:custGeom>
              <a:grpFill/>
              <a:ln w="28575">
                <a:solidFill>
                  <a:srgbClr val="212E3D"/>
                </a:solidFill>
                <a:round/>
                <a:headEnd/>
                <a:tailEnd/>
              </a:ln>
              <a:effectLst/>
            </p:spPr>
            <p:txBody>
              <a:bodyPr vert="horz" wrap="square" lIns="57045" tIns="28525" rIns="57045" bIns="28525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08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endParaRPr>
              </a:p>
            </p:txBody>
          </p:sp>
          <p:sp>
            <p:nvSpPr>
              <p:cNvPr id="387" name="Freeform 5">
                <a:extLst>
                  <a:ext uri="{FF2B5EF4-FFF2-40B4-BE49-F238E27FC236}">
                    <a16:creationId xmlns:a16="http://schemas.microsoft.com/office/drawing/2014/main" id="{D7114D1E-1197-96AD-4A82-7429CA7B7E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6383" y="1518787"/>
                <a:ext cx="91319" cy="100150"/>
              </a:xfrm>
              <a:custGeom>
                <a:avLst/>
                <a:gdLst>
                  <a:gd name="T0" fmla="*/ 154 w 304"/>
                  <a:gd name="T1" fmla="*/ 324 h 324"/>
                  <a:gd name="T2" fmla="*/ 150 w 304"/>
                  <a:gd name="T3" fmla="*/ 324 h 324"/>
                  <a:gd name="T4" fmla="*/ 109 w 304"/>
                  <a:gd name="T5" fmla="*/ 292 h 324"/>
                  <a:gd name="T6" fmla="*/ 5 w 304"/>
                  <a:gd name="T7" fmla="*/ 52 h 324"/>
                  <a:gd name="T8" fmla="*/ 0 w 304"/>
                  <a:gd name="T9" fmla="*/ 34 h 324"/>
                  <a:gd name="T10" fmla="*/ 36 w 304"/>
                  <a:gd name="T11" fmla="*/ 0 h 324"/>
                  <a:gd name="T12" fmla="*/ 72 w 304"/>
                  <a:gd name="T13" fmla="*/ 26 h 324"/>
                  <a:gd name="T14" fmla="*/ 153 w 304"/>
                  <a:gd name="T15" fmla="*/ 234 h 324"/>
                  <a:gd name="T16" fmla="*/ 235 w 304"/>
                  <a:gd name="T17" fmla="*/ 25 h 324"/>
                  <a:gd name="T18" fmla="*/ 269 w 304"/>
                  <a:gd name="T19" fmla="*/ 0 h 324"/>
                  <a:gd name="T20" fmla="*/ 304 w 304"/>
                  <a:gd name="T21" fmla="*/ 34 h 324"/>
                  <a:gd name="T22" fmla="*/ 300 w 304"/>
                  <a:gd name="T23" fmla="*/ 52 h 324"/>
                  <a:gd name="T24" fmla="*/ 195 w 304"/>
                  <a:gd name="T25" fmla="*/ 292 h 324"/>
                  <a:gd name="T26" fmla="*/ 154 w 304"/>
                  <a:gd name="T27" fmla="*/ 32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4" h="324">
                    <a:moveTo>
                      <a:pt x="154" y="324"/>
                    </a:moveTo>
                    <a:cubicBezTo>
                      <a:pt x="150" y="324"/>
                      <a:pt x="150" y="324"/>
                      <a:pt x="150" y="324"/>
                    </a:cubicBezTo>
                    <a:cubicBezTo>
                      <a:pt x="131" y="324"/>
                      <a:pt x="118" y="311"/>
                      <a:pt x="109" y="292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3" y="47"/>
                      <a:pt x="0" y="41"/>
                      <a:pt x="0" y="34"/>
                    </a:cubicBezTo>
                    <a:cubicBezTo>
                      <a:pt x="0" y="17"/>
                      <a:pt x="16" y="0"/>
                      <a:pt x="36" y="0"/>
                    </a:cubicBezTo>
                    <a:cubicBezTo>
                      <a:pt x="56" y="0"/>
                      <a:pt x="66" y="11"/>
                      <a:pt x="72" y="26"/>
                    </a:cubicBezTo>
                    <a:cubicBezTo>
                      <a:pt x="153" y="234"/>
                      <a:pt x="153" y="234"/>
                      <a:pt x="153" y="234"/>
                    </a:cubicBezTo>
                    <a:cubicBezTo>
                      <a:pt x="235" y="25"/>
                      <a:pt x="235" y="25"/>
                      <a:pt x="235" y="25"/>
                    </a:cubicBezTo>
                    <a:cubicBezTo>
                      <a:pt x="240" y="12"/>
                      <a:pt x="250" y="0"/>
                      <a:pt x="269" y="0"/>
                    </a:cubicBezTo>
                    <a:cubicBezTo>
                      <a:pt x="288" y="0"/>
                      <a:pt x="304" y="15"/>
                      <a:pt x="304" y="34"/>
                    </a:cubicBezTo>
                    <a:cubicBezTo>
                      <a:pt x="304" y="41"/>
                      <a:pt x="301" y="48"/>
                      <a:pt x="300" y="52"/>
                    </a:cubicBezTo>
                    <a:cubicBezTo>
                      <a:pt x="195" y="292"/>
                      <a:pt x="195" y="292"/>
                      <a:pt x="195" y="292"/>
                    </a:cubicBezTo>
                    <a:cubicBezTo>
                      <a:pt x="187" y="311"/>
                      <a:pt x="173" y="324"/>
                      <a:pt x="154" y="324"/>
                    </a:cubicBezTo>
                    <a:close/>
                  </a:path>
                </a:pathLst>
              </a:custGeom>
              <a:grpFill/>
              <a:ln w="9525">
                <a:solidFill>
                  <a:srgbClr val="212E3D"/>
                </a:solidFill>
                <a:round/>
                <a:headEnd/>
                <a:tailEnd/>
              </a:ln>
              <a:effectLst/>
            </p:spPr>
            <p:txBody>
              <a:bodyPr vert="horz" wrap="square" lIns="57045" tIns="28525" rIns="57045" bIns="2852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08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endParaRPr>
              </a:p>
            </p:txBody>
          </p:sp>
          <p:sp>
            <p:nvSpPr>
              <p:cNvPr id="388" name="Freeform 6">
                <a:extLst>
                  <a:ext uri="{FF2B5EF4-FFF2-40B4-BE49-F238E27FC236}">
                    <a16:creationId xmlns:a16="http://schemas.microsoft.com/office/drawing/2014/main" id="{B0A4A146-B6CC-20E2-4BED-88673ED3D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5419" y="1517880"/>
                <a:ext cx="143321" cy="100150"/>
              </a:xfrm>
              <a:custGeom>
                <a:avLst/>
                <a:gdLst>
                  <a:gd name="T0" fmla="*/ 0 w 477"/>
                  <a:gd name="T1" fmla="*/ 39 h 324"/>
                  <a:gd name="T2" fmla="*/ 35 w 477"/>
                  <a:gd name="T3" fmla="*/ 3 h 324"/>
                  <a:gd name="T4" fmla="*/ 72 w 477"/>
                  <a:gd name="T5" fmla="*/ 39 h 324"/>
                  <a:gd name="T6" fmla="*/ 72 w 477"/>
                  <a:gd name="T7" fmla="*/ 54 h 324"/>
                  <a:gd name="T8" fmla="*/ 167 w 477"/>
                  <a:gd name="T9" fmla="*/ 0 h 324"/>
                  <a:gd name="T10" fmla="*/ 261 w 477"/>
                  <a:gd name="T11" fmla="*/ 55 h 324"/>
                  <a:gd name="T12" fmla="*/ 367 w 477"/>
                  <a:gd name="T13" fmla="*/ 0 h 324"/>
                  <a:gd name="T14" fmla="*/ 477 w 477"/>
                  <a:gd name="T15" fmla="*/ 120 h 324"/>
                  <a:gd name="T16" fmla="*/ 477 w 477"/>
                  <a:gd name="T17" fmla="*/ 288 h 324"/>
                  <a:gd name="T18" fmla="*/ 442 w 477"/>
                  <a:gd name="T19" fmla="*/ 324 h 324"/>
                  <a:gd name="T20" fmla="*/ 405 w 477"/>
                  <a:gd name="T21" fmla="*/ 288 h 324"/>
                  <a:gd name="T22" fmla="*/ 405 w 477"/>
                  <a:gd name="T23" fmla="*/ 142 h 324"/>
                  <a:gd name="T24" fmla="*/ 342 w 477"/>
                  <a:gd name="T25" fmla="*/ 65 h 324"/>
                  <a:gd name="T26" fmla="*/ 275 w 477"/>
                  <a:gd name="T27" fmla="*/ 143 h 324"/>
                  <a:gd name="T28" fmla="*/ 275 w 477"/>
                  <a:gd name="T29" fmla="*/ 288 h 324"/>
                  <a:gd name="T30" fmla="*/ 239 w 477"/>
                  <a:gd name="T31" fmla="*/ 324 h 324"/>
                  <a:gd name="T32" fmla="*/ 203 w 477"/>
                  <a:gd name="T33" fmla="*/ 288 h 324"/>
                  <a:gd name="T34" fmla="*/ 203 w 477"/>
                  <a:gd name="T35" fmla="*/ 142 h 324"/>
                  <a:gd name="T36" fmla="*/ 139 w 477"/>
                  <a:gd name="T37" fmla="*/ 65 h 324"/>
                  <a:gd name="T38" fmla="*/ 72 w 477"/>
                  <a:gd name="T39" fmla="*/ 143 h 324"/>
                  <a:gd name="T40" fmla="*/ 72 w 477"/>
                  <a:gd name="T41" fmla="*/ 288 h 324"/>
                  <a:gd name="T42" fmla="*/ 35 w 477"/>
                  <a:gd name="T43" fmla="*/ 324 h 324"/>
                  <a:gd name="T44" fmla="*/ 0 w 477"/>
                  <a:gd name="T45" fmla="*/ 288 h 324"/>
                  <a:gd name="T46" fmla="*/ 0 w 477"/>
                  <a:gd name="T47" fmla="*/ 39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77" h="324">
                    <a:moveTo>
                      <a:pt x="0" y="39"/>
                    </a:moveTo>
                    <a:cubicBezTo>
                      <a:pt x="0" y="19"/>
                      <a:pt x="15" y="3"/>
                      <a:pt x="35" y="3"/>
                    </a:cubicBezTo>
                    <a:cubicBezTo>
                      <a:pt x="56" y="3"/>
                      <a:pt x="72" y="19"/>
                      <a:pt x="72" y="39"/>
                    </a:cubicBezTo>
                    <a:cubicBezTo>
                      <a:pt x="72" y="54"/>
                      <a:pt x="72" y="54"/>
                      <a:pt x="72" y="54"/>
                    </a:cubicBezTo>
                    <a:cubicBezTo>
                      <a:pt x="92" y="26"/>
                      <a:pt x="119" y="0"/>
                      <a:pt x="167" y="0"/>
                    </a:cubicBezTo>
                    <a:cubicBezTo>
                      <a:pt x="213" y="0"/>
                      <a:pt x="245" y="22"/>
                      <a:pt x="261" y="55"/>
                    </a:cubicBezTo>
                    <a:cubicBezTo>
                      <a:pt x="286" y="22"/>
                      <a:pt x="320" y="0"/>
                      <a:pt x="367" y="0"/>
                    </a:cubicBezTo>
                    <a:cubicBezTo>
                      <a:pt x="436" y="0"/>
                      <a:pt x="477" y="43"/>
                      <a:pt x="477" y="120"/>
                    </a:cubicBezTo>
                    <a:cubicBezTo>
                      <a:pt x="477" y="288"/>
                      <a:pt x="477" y="288"/>
                      <a:pt x="477" y="288"/>
                    </a:cubicBezTo>
                    <a:cubicBezTo>
                      <a:pt x="477" y="308"/>
                      <a:pt x="462" y="324"/>
                      <a:pt x="442" y="324"/>
                    </a:cubicBezTo>
                    <a:cubicBezTo>
                      <a:pt x="422" y="324"/>
                      <a:pt x="405" y="308"/>
                      <a:pt x="405" y="288"/>
                    </a:cubicBezTo>
                    <a:cubicBezTo>
                      <a:pt x="405" y="142"/>
                      <a:pt x="405" y="142"/>
                      <a:pt x="405" y="142"/>
                    </a:cubicBezTo>
                    <a:cubicBezTo>
                      <a:pt x="405" y="92"/>
                      <a:pt x="382" y="65"/>
                      <a:pt x="342" y="65"/>
                    </a:cubicBezTo>
                    <a:cubicBezTo>
                      <a:pt x="302" y="65"/>
                      <a:pt x="275" y="93"/>
                      <a:pt x="275" y="143"/>
                    </a:cubicBezTo>
                    <a:cubicBezTo>
                      <a:pt x="275" y="288"/>
                      <a:pt x="275" y="288"/>
                      <a:pt x="275" y="288"/>
                    </a:cubicBezTo>
                    <a:cubicBezTo>
                      <a:pt x="275" y="308"/>
                      <a:pt x="258" y="324"/>
                      <a:pt x="239" y="324"/>
                    </a:cubicBezTo>
                    <a:cubicBezTo>
                      <a:pt x="219" y="324"/>
                      <a:pt x="203" y="308"/>
                      <a:pt x="203" y="288"/>
                    </a:cubicBezTo>
                    <a:cubicBezTo>
                      <a:pt x="203" y="142"/>
                      <a:pt x="203" y="142"/>
                      <a:pt x="203" y="142"/>
                    </a:cubicBezTo>
                    <a:cubicBezTo>
                      <a:pt x="203" y="93"/>
                      <a:pt x="179" y="65"/>
                      <a:pt x="139" y="65"/>
                    </a:cubicBezTo>
                    <a:cubicBezTo>
                      <a:pt x="99" y="65"/>
                      <a:pt x="72" y="95"/>
                      <a:pt x="72" y="143"/>
                    </a:cubicBezTo>
                    <a:cubicBezTo>
                      <a:pt x="72" y="288"/>
                      <a:pt x="72" y="288"/>
                      <a:pt x="72" y="288"/>
                    </a:cubicBezTo>
                    <a:cubicBezTo>
                      <a:pt x="72" y="308"/>
                      <a:pt x="56" y="324"/>
                      <a:pt x="35" y="324"/>
                    </a:cubicBezTo>
                    <a:cubicBezTo>
                      <a:pt x="16" y="324"/>
                      <a:pt x="0" y="308"/>
                      <a:pt x="0" y="288"/>
                    </a:cubicBezTo>
                    <a:lnTo>
                      <a:pt x="0" y="39"/>
                    </a:lnTo>
                    <a:close/>
                  </a:path>
                </a:pathLst>
              </a:custGeom>
              <a:grpFill/>
              <a:ln w="9525">
                <a:solidFill>
                  <a:srgbClr val="212E3D"/>
                </a:solidFill>
                <a:round/>
                <a:headEnd/>
                <a:tailEnd/>
              </a:ln>
              <a:effectLst/>
            </p:spPr>
            <p:txBody>
              <a:bodyPr vert="horz" wrap="square" lIns="57045" tIns="28525" rIns="57045" bIns="2852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08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endParaRPr>
              </a:p>
            </p:txBody>
          </p:sp>
        </p:grpSp>
        <p:grpSp>
          <p:nvGrpSpPr>
            <p:cNvPr id="382" name="Group 381">
              <a:extLst>
                <a:ext uri="{FF2B5EF4-FFF2-40B4-BE49-F238E27FC236}">
                  <a16:creationId xmlns:a16="http://schemas.microsoft.com/office/drawing/2014/main" id="{52B674E3-E29A-BA29-FA57-0D8D09DE70D2}"/>
                </a:ext>
              </a:extLst>
            </p:cNvPr>
            <p:cNvGrpSpPr/>
            <p:nvPr/>
          </p:nvGrpSpPr>
          <p:grpSpPr>
            <a:xfrm>
              <a:off x="687096" y="3244902"/>
              <a:ext cx="266830" cy="272569"/>
              <a:chOff x="9164672" y="1358870"/>
              <a:chExt cx="396100" cy="404620"/>
            </a:xfrm>
            <a:solidFill>
              <a:srgbClr val="212E3D"/>
            </a:solidFill>
          </p:grpSpPr>
          <p:sp>
            <p:nvSpPr>
              <p:cNvPr id="383" name="Freeform 331">
                <a:extLst>
                  <a:ext uri="{FF2B5EF4-FFF2-40B4-BE49-F238E27FC236}">
                    <a16:creationId xmlns:a16="http://schemas.microsoft.com/office/drawing/2014/main" id="{92D99D1B-2594-0018-44DA-7E8AD960C817}"/>
                  </a:ext>
                </a:extLst>
              </p:cNvPr>
              <p:cNvSpPr/>
              <p:nvPr/>
            </p:nvSpPr>
            <p:spPr>
              <a:xfrm>
                <a:off x="9164672" y="1358870"/>
                <a:ext cx="396100" cy="404620"/>
              </a:xfrm>
              <a:custGeom>
                <a:avLst/>
                <a:gdLst>
                  <a:gd name="connsiteX0" fmla="*/ 30298 w 666540"/>
                  <a:gd name="connsiteY0" fmla="*/ 30298 h 666540"/>
                  <a:gd name="connsiteX1" fmla="*/ 30298 w 666540"/>
                  <a:gd name="connsiteY1" fmla="*/ 636243 h 666540"/>
                  <a:gd name="connsiteX2" fmla="*/ 636243 w 666540"/>
                  <a:gd name="connsiteY2" fmla="*/ 636243 h 666540"/>
                  <a:gd name="connsiteX3" fmla="*/ 636243 w 666540"/>
                  <a:gd name="connsiteY3" fmla="*/ 30298 h 666540"/>
                  <a:gd name="connsiteX4" fmla="*/ 0 w 666540"/>
                  <a:gd name="connsiteY4" fmla="*/ 0 h 666540"/>
                  <a:gd name="connsiteX5" fmla="*/ 666540 w 666540"/>
                  <a:gd name="connsiteY5" fmla="*/ 0 h 666540"/>
                  <a:gd name="connsiteX6" fmla="*/ 666540 w 666540"/>
                  <a:gd name="connsiteY6" fmla="*/ 666540 h 666540"/>
                  <a:gd name="connsiteX7" fmla="*/ 0 w 666540"/>
                  <a:gd name="connsiteY7" fmla="*/ 666540 h 666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540" h="666540">
                    <a:moveTo>
                      <a:pt x="30298" y="30298"/>
                    </a:moveTo>
                    <a:lnTo>
                      <a:pt x="30298" y="636243"/>
                    </a:lnTo>
                    <a:lnTo>
                      <a:pt x="636243" y="636243"/>
                    </a:lnTo>
                    <a:lnTo>
                      <a:pt x="636243" y="30298"/>
                    </a:lnTo>
                    <a:close/>
                    <a:moveTo>
                      <a:pt x="0" y="0"/>
                    </a:moveTo>
                    <a:lnTo>
                      <a:pt x="666540" y="0"/>
                    </a:lnTo>
                    <a:lnTo>
                      <a:pt x="666540" y="666540"/>
                    </a:lnTo>
                    <a:lnTo>
                      <a:pt x="0" y="666540"/>
                    </a:lnTo>
                    <a:close/>
                  </a:path>
                </a:pathLst>
              </a:custGeom>
              <a:grpFill/>
              <a:ln w="28575">
                <a:solidFill>
                  <a:srgbClr val="212E3D"/>
                </a:solidFill>
                <a:round/>
                <a:headEnd/>
                <a:tailEnd/>
              </a:ln>
              <a:effectLst/>
            </p:spPr>
            <p:txBody>
              <a:bodyPr vert="horz" wrap="square" lIns="57045" tIns="28525" rIns="57045" bIns="28525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08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endParaRPr>
              </a:p>
            </p:txBody>
          </p:sp>
          <p:sp>
            <p:nvSpPr>
              <p:cNvPr id="384" name="Freeform 5">
                <a:extLst>
                  <a:ext uri="{FF2B5EF4-FFF2-40B4-BE49-F238E27FC236}">
                    <a16:creationId xmlns:a16="http://schemas.microsoft.com/office/drawing/2014/main" id="{054E191B-3BEC-B907-D3BB-58EB2F9769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6383" y="1518787"/>
                <a:ext cx="91319" cy="100150"/>
              </a:xfrm>
              <a:custGeom>
                <a:avLst/>
                <a:gdLst>
                  <a:gd name="T0" fmla="*/ 154 w 304"/>
                  <a:gd name="T1" fmla="*/ 324 h 324"/>
                  <a:gd name="T2" fmla="*/ 150 w 304"/>
                  <a:gd name="T3" fmla="*/ 324 h 324"/>
                  <a:gd name="T4" fmla="*/ 109 w 304"/>
                  <a:gd name="T5" fmla="*/ 292 h 324"/>
                  <a:gd name="T6" fmla="*/ 5 w 304"/>
                  <a:gd name="T7" fmla="*/ 52 h 324"/>
                  <a:gd name="T8" fmla="*/ 0 w 304"/>
                  <a:gd name="T9" fmla="*/ 34 h 324"/>
                  <a:gd name="T10" fmla="*/ 36 w 304"/>
                  <a:gd name="T11" fmla="*/ 0 h 324"/>
                  <a:gd name="T12" fmla="*/ 72 w 304"/>
                  <a:gd name="T13" fmla="*/ 26 h 324"/>
                  <a:gd name="T14" fmla="*/ 153 w 304"/>
                  <a:gd name="T15" fmla="*/ 234 h 324"/>
                  <a:gd name="T16" fmla="*/ 235 w 304"/>
                  <a:gd name="T17" fmla="*/ 25 h 324"/>
                  <a:gd name="T18" fmla="*/ 269 w 304"/>
                  <a:gd name="T19" fmla="*/ 0 h 324"/>
                  <a:gd name="T20" fmla="*/ 304 w 304"/>
                  <a:gd name="T21" fmla="*/ 34 h 324"/>
                  <a:gd name="T22" fmla="*/ 300 w 304"/>
                  <a:gd name="T23" fmla="*/ 52 h 324"/>
                  <a:gd name="T24" fmla="*/ 195 w 304"/>
                  <a:gd name="T25" fmla="*/ 292 h 324"/>
                  <a:gd name="T26" fmla="*/ 154 w 304"/>
                  <a:gd name="T27" fmla="*/ 32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4" h="324">
                    <a:moveTo>
                      <a:pt x="154" y="324"/>
                    </a:moveTo>
                    <a:cubicBezTo>
                      <a:pt x="150" y="324"/>
                      <a:pt x="150" y="324"/>
                      <a:pt x="150" y="324"/>
                    </a:cubicBezTo>
                    <a:cubicBezTo>
                      <a:pt x="131" y="324"/>
                      <a:pt x="118" y="311"/>
                      <a:pt x="109" y="292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3" y="47"/>
                      <a:pt x="0" y="41"/>
                      <a:pt x="0" y="34"/>
                    </a:cubicBezTo>
                    <a:cubicBezTo>
                      <a:pt x="0" y="17"/>
                      <a:pt x="16" y="0"/>
                      <a:pt x="36" y="0"/>
                    </a:cubicBezTo>
                    <a:cubicBezTo>
                      <a:pt x="56" y="0"/>
                      <a:pt x="66" y="11"/>
                      <a:pt x="72" y="26"/>
                    </a:cubicBezTo>
                    <a:cubicBezTo>
                      <a:pt x="153" y="234"/>
                      <a:pt x="153" y="234"/>
                      <a:pt x="153" y="234"/>
                    </a:cubicBezTo>
                    <a:cubicBezTo>
                      <a:pt x="235" y="25"/>
                      <a:pt x="235" y="25"/>
                      <a:pt x="235" y="25"/>
                    </a:cubicBezTo>
                    <a:cubicBezTo>
                      <a:pt x="240" y="12"/>
                      <a:pt x="250" y="0"/>
                      <a:pt x="269" y="0"/>
                    </a:cubicBezTo>
                    <a:cubicBezTo>
                      <a:pt x="288" y="0"/>
                      <a:pt x="304" y="15"/>
                      <a:pt x="304" y="34"/>
                    </a:cubicBezTo>
                    <a:cubicBezTo>
                      <a:pt x="304" y="41"/>
                      <a:pt x="301" y="48"/>
                      <a:pt x="300" y="52"/>
                    </a:cubicBezTo>
                    <a:cubicBezTo>
                      <a:pt x="195" y="292"/>
                      <a:pt x="195" y="292"/>
                      <a:pt x="195" y="292"/>
                    </a:cubicBezTo>
                    <a:cubicBezTo>
                      <a:pt x="187" y="311"/>
                      <a:pt x="173" y="324"/>
                      <a:pt x="154" y="324"/>
                    </a:cubicBezTo>
                    <a:close/>
                  </a:path>
                </a:pathLst>
              </a:custGeom>
              <a:grpFill/>
              <a:ln w="9525">
                <a:solidFill>
                  <a:srgbClr val="212E3D"/>
                </a:solidFill>
                <a:round/>
                <a:headEnd/>
                <a:tailEnd/>
              </a:ln>
              <a:effectLst/>
            </p:spPr>
            <p:txBody>
              <a:bodyPr vert="horz" wrap="square" lIns="57045" tIns="28525" rIns="57045" bIns="2852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08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endParaRPr>
              </a:p>
            </p:txBody>
          </p:sp>
          <p:sp>
            <p:nvSpPr>
              <p:cNvPr id="385" name="Freeform 6">
                <a:extLst>
                  <a:ext uri="{FF2B5EF4-FFF2-40B4-BE49-F238E27FC236}">
                    <a16:creationId xmlns:a16="http://schemas.microsoft.com/office/drawing/2014/main" id="{F7108AC1-BA99-8656-B0C9-41D70DE20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5419" y="1517880"/>
                <a:ext cx="143321" cy="100150"/>
              </a:xfrm>
              <a:custGeom>
                <a:avLst/>
                <a:gdLst>
                  <a:gd name="T0" fmla="*/ 0 w 477"/>
                  <a:gd name="T1" fmla="*/ 39 h 324"/>
                  <a:gd name="T2" fmla="*/ 35 w 477"/>
                  <a:gd name="T3" fmla="*/ 3 h 324"/>
                  <a:gd name="T4" fmla="*/ 72 w 477"/>
                  <a:gd name="T5" fmla="*/ 39 h 324"/>
                  <a:gd name="T6" fmla="*/ 72 w 477"/>
                  <a:gd name="T7" fmla="*/ 54 h 324"/>
                  <a:gd name="T8" fmla="*/ 167 w 477"/>
                  <a:gd name="T9" fmla="*/ 0 h 324"/>
                  <a:gd name="T10" fmla="*/ 261 w 477"/>
                  <a:gd name="T11" fmla="*/ 55 h 324"/>
                  <a:gd name="T12" fmla="*/ 367 w 477"/>
                  <a:gd name="T13" fmla="*/ 0 h 324"/>
                  <a:gd name="T14" fmla="*/ 477 w 477"/>
                  <a:gd name="T15" fmla="*/ 120 h 324"/>
                  <a:gd name="T16" fmla="*/ 477 w 477"/>
                  <a:gd name="T17" fmla="*/ 288 h 324"/>
                  <a:gd name="T18" fmla="*/ 442 w 477"/>
                  <a:gd name="T19" fmla="*/ 324 h 324"/>
                  <a:gd name="T20" fmla="*/ 405 w 477"/>
                  <a:gd name="T21" fmla="*/ 288 h 324"/>
                  <a:gd name="T22" fmla="*/ 405 w 477"/>
                  <a:gd name="T23" fmla="*/ 142 h 324"/>
                  <a:gd name="T24" fmla="*/ 342 w 477"/>
                  <a:gd name="T25" fmla="*/ 65 h 324"/>
                  <a:gd name="T26" fmla="*/ 275 w 477"/>
                  <a:gd name="T27" fmla="*/ 143 h 324"/>
                  <a:gd name="T28" fmla="*/ 275 w 477"/>
                  <a:gd name="T29" fmla="*/ 288 h 324"/>
                  <a:gd name="T30" fmla="*/ 239 w 477"/>
                  <a:gd name="T31" fmla="*/ 324 h 324"/>
                  <a:gd name="T32" fmla="*/ 203 w 477"/>
                  <a:gd name="T33" fmla="*/ 288 h 324"/>
                  <a:gd name="T34" fmla="*/ 203 w 477"/>
                  <a:gd name="T35" fmla="*/ 142 h 324"/>
                  <a:gd name="T36" fmla="*/ 139 w 477"/>
                  <a:gd name="T37" fmla="*/ 65 h 324"/>
                  <a:gd name="T38" fmla="*/ 72 w 477"/>
                  <a:gd name="T39" fmla="*/ 143 h 324"/>
                  <a:gd name="T40" fmla="*/ 72 w 477"/>
                  <a:gd name="T41" fmla="*/ 288 h 324"/>
                  <a:gd name="T42" fmla="*/ 35 w 477"/>
                  <a:gd name="T43" fmla="*/ 324 h 324"/>
                  <a:gd name="T44" fmla="*/ 0 w 477"/>
                  <a:gd name="T45" fmla="*/ 288 h 324"/>
                  <a:gd name="T46" fmla="*/ 0 w 477"/>
                  <a:gd name="T47" fmla="*/ 39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77" h="324">
                    <a:moveTo>
                      <a:pt x="0" y="39"/>
                    </a:moveTo>
                    <a:cubicBezTo>
                      <a:pt x="0" y="19"/>
                      <a:pt x="15" y="3"/>
                      <a:pt x="35" y="3"/>
                    </a:cubicBezTo>
                    <a:cubicBezTo>
                      <a:pt x="56" y="3"/>
                      <a:pt x="72" y="19"/>
                      <a:pt x="72" y="39"/>
                    </a:cubicBezTo>
                    <a:cubicBezTo>
                      <a:pt x="72" y="54"/>
                      <a:pt x="72" y="54"/>
                      <a:pt x="72" y="54"/>
                    </a:cubicBezTo>
                    <a:cubicBezTo>
                      <a:pt x="92" y="26"/>
                      <a:pt x="119" y="0"/>
                      <a:pt x="167" y="0"/>
                    </a:cubicBezTo>
                    <a:cubicBezTo>
                      <a:pt x="213" y="0"/>
                      <a:pt x="245" y="22"/>
                      <a:pt x="261" y="55"/>
                    </a:cubicBezTo>
                    <a:cubicBezTo>
                      <a:pt x="286" y="22"/>
                      <a:pt x="320" y="0"/>
                      <a:pt x="367" y="0"/>
                    </a:cubicBezTo>
                    <a:cubicBezTo>
                      <a:pt x="436" y="0"/>
                      <a:pt x="477" y="43"/>
                      <a:pt x="477" y="120"/>
                    </a:cubicBezTo>
                    <a:cubicBezTo>
                      <a:pt x="477" y="288"/>
                      <a:pt x="477" y="288"/>
                      <a:pt x="477" y="288"/>
                    </a:cubicBezTo>
                    <a:cubicBezTo>
                      <a:pt x="477" y="308"/>
                      <a:pt x="462" y="324"/>
                      <a:pt x="442" y="324"/>
                    </a:cubicBezTo>
                    <a:cubicBezTo>
                      <a:pt x="422" y="324"/>
                      <a:pt x="405" y="308"/>
                      <a:pt x="405" y="288"/>
                    </a:cubicBezTo>
                    <a:cubicBezTo>
                      <a:pt x="405" y="142"/>
                      <a:pt x="405" y="142"/>
                      <a:pt x="405" y="142"/>
                    </a:cubicBezTo>
                    <a:cubicBezTo>
                      <a:pt x="405" y="92"/>
                      <a:pt x="382" y="65"/>
                      <a:pt x="342" y="65"/>
                    </a:cubicBezTo>
                    <a:cubicBezTo>
                      <a:pt x="302" y="65"/>
                      <a:pt x="275" y="93"/>
                      <a:pt x="275" y="143"/>
                    </a:cubicBezTo>
                    <a:cubicBezTo>
                      <a:pt x="275" y="288"/>
                      <a:pt x="275" y="288"/>
                      <a:pt x="275" y="288"/>
                    </a:cubicBezTo>
                    <a:cubicBezTo>
                      <a:pt x="275" y="308"/>
                      <a:pt x="258" y="324"/>
                      <a:pt x="239" y="324"/>
                    </a:cubicBezTo>
                    <a:cubicBezTo>
                      <a:pt x="219" y="324"/>
                      <a:pt x="203" y="308"/>
                      <a:pt x="203" y="288"/>
                    </a:cubicBezTo>
                    <a:cubicBezTo>
                      <a:pt x="203" y="142"/>
                      <a:pt x="203" y="142"/>
                      <a:pt x="203" y="142"/>
                    </a:cubicBezTo>
                    <a:cubicBezTo>
                      <a:pt x="203" y="93"/>
                      <a:pt x="179" y="65"/>
                      <a:pt x="139" y="65"/>
                    </a:cubicBezTo>
                    <a:cubicBezTo>
                      <a:pt x="99" y="65"/>
                      <a:pt x="72" y="95"/>
                      <a:pt x="72" y="143"/>
                    </a:cubicBezTo>
                    <a:cubicBezTo>
                      <a:pt x="72" y="288"/>
                      <a:pt x="72" y="288"/>
                      <a:pt x="72" y="288"/>
                    </a:cubicBezTo>
                    <a:cubicBezTo>
                      <a:pt x="72" y="308"/>
                      <a:pt x="56" y="324"/>
                      <a:pt x="35" y="324"/>
                    </a:cubicBezTo>
                    <a:cubicBezTo>
                      <a:pt x="16" y="324"/>
                      <a:pt x="0" y="308"/>
                      <a:pt x="0" y="288"/>
                    </a:cubicBezTo>
                    <a:lnTo>
                      <a:pt x="0" y="39"/>
                    </a:lnTo>
                    <a:close/>
                  </a:path>
                </a:pathLst>
              </a:custGeom>
              <a:grpFill/>
              <a:ln w="9525">
                <a:solidFill>
                  <a:srgbClr val="212E3D"/>
                </a:solidFill>
                <a:round/>
                <a:headEnd/>
                <a:tailEnd/>
              </a:ln>
              <a:effectLst/>
            </p:spPr>
            <p:txBody>
              <a:bodyPr vert="horz" wrap="square" lIns="57045" tIns="28525" rIns="57045" bIns="2852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08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212E3D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endParaRPr>
              </a:p>
            </p:txBody>
          </p:sp>
        </p:grpSp>
      </p:grpSp>
      <p:cxnSp>
        <p:nvCxnSpPr>
          <p:cNvPr id="389" name="Elbow Connector 345">
            <a:extLst>
              <a:ext uri="{FF2B5EF4-FFF2-40B4-BE49-F238E27FC236}">
                <a16:creationId xmlns:a16="http://schemas.microsoft.com/office/drawing/2014/main" id="{E8A414D4-01BA-09B8-2266-DAF17BCF4CC8}"/>
              </a:ext>
            </a:extLst>
          </p:cNvPr>
          <p:cNvCxnSpPr>
            <a:cxnSpLocks/>
          </p:cNvCxnSpPr>
          <p:nvPr/>
        </p:nvCxnSpPr>
        <p:spPr>
          <a:xfrm flipV="1">
            <a:off x="2881771" y="2467162"/>
            <a:ext cx="2700000" cy="1440000"/>
          </a:xfrm>
          <a:prstGeom prst="bentConnector3">
            <a:avLst>
              <a:gd name="adj1" fmla="val 60165"/>
            </a:avLst>
          </a:prstGeom>
          <a:noFill/>
          <a:ln w="25400" cap="flat" cmpd="sng" algn="ctr">
            <a:solidFill>
              <a:schemeClr val="tx2"/>
            </a:solidFill>
            <a:prstDash val="sysDot"/>
            <a:tailEnd type="triangle"/>
          </a:ln>
          <a:effectLst/>
        </p:spPr>
      </p:cxnSp>
      <p:sp>
        <p:nvSpPr>
          <p:cNvPr id="390" name="Rectangle 389">
            <a:extLst>
              <a:ext uri="{FF2B5EF4-FFF2-40B4-BE49-F238E27FC236}">
                <a16:creationId xmlns:a16="http://schemas.microsoft.com/office/drawing/2014/main" id="{C47D85C0-7CE2-9B92-1FD3-823850CEAC56}"/>
              </a:ext>
            </a:extLst>
          </p:cNvPr>
          <p:cNvSpPr/>
          <p:nvPr/>
        </p:nvSpPr>
        <p:spPr>
          <a:xfrm>
            <a:off x="8102376" y="2998340"/>
            <a:ext cx="2009693" cy="1277104"/>
          </a:xfrm>
          <a:prstGeom prst="rect">
            <a:avLst/>
          </a:prstGeom>
          <a:noFill/>
          <a:ln w="12700" cap="flat" cmpd="sng" algn="ctr">
            <a:solidFill>
              <a:srgbClr val="1E8900"/>
            </a:solidFill>
            <a:prstDash val="solid"/>
          </a:ln>
          <a:effectLst/>
        </p:spPr>
        <p:txBody>
          <a:bodyPr lIns="251999" tIns="3600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0" cap="none" spc="0" normalizeH="0" baseline="0" noProof="0" dirty="0">
                <a:ln w="0"/>
                <a:solidFill>
                  <a:srgbClr val="1E8900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VMware cloud-managed VPC</a:t>
            </a:r>
          </a:p>
        </p:txBody>
      </p:sp>
      <p:pic>
        <p:nvPicPr>
          <p:cNvPr id="391" name="Graphic 28">
            <a:extLst>
              <a:ext uri="{FF2B5EF4-FFF2-40B4-BE49-F238E27FC236}">
                <a16:creationId xmlns:a16="http://schemas.microsoft.com/office/drawing/2014/main" id="{D0CCA604-5BEF-E654-AD6D-D552C43C39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376" y="2998340"/>
            <a:ext cx="193903" cy="193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2" name="Rectangle 391">
            <a:extLst>
              <a:ext uri="{FF2B5EF4-FFF2-40B4-BE49-F238E27FC236}">
                <a16:creationId xmlns:a16="http://schemas.microsoft.com/office/drawing/2014/main" id="{9A343571-7A0A-7812-453A-20CE197DD460}"/>
              </a:ext>
            </a:extLst>
          </p:cNvPr>
          <p:cNvSpPr/>
          <p:nvPr/>
        </p:nvSpPr>
        <p:spPr>
          <a:xfrm>
            <a:off x="5764956" y="4550979"/>
            <a:ext cx="1983413" cy="1268971"/>
          </a:xfrm>
          <a:prstGeom prst="rect">
            <a:avLst/>
          </a:prstGeom>
          <a:noFill/>
          <a:ln w="25400" cap="flat" cmpd="sng" algn="ctr">
            <a:solidFill>
              <a:srgbClr val="A166FF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08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393" name="Group 392">
            <a:extLst>
              <a:ext uri="{FF2B5EF4-FFF2-40B4-BE49-F238E27FC236}">
                <a16:creationId xmlns:a16="http://schemas.microsoft.com/office/drawing/2014/main" id="{843EA857-0BBC-CDE1-635A-1ECED9DC3DD6}"/>
              </a:ext>
            </a:extLst>
          </p:cNvPr>
          <p:cNvGrpSpPr/>
          <p:nvPr/>
        </p:nvGrpSpPr>
        <p:grpSpPr>
          <a:xfrm>
            <a:off x="6077349" y="4777158"/>
            <a:ext cx="432778" cy="435115"/>
            <a:chOff x="5221817" y="3677563"/>
            <a:chExt cx="659379" cy="652573"/>
          </a:xfrm>
        </p:grpSpPr>
        <p:sp>
          <p:nvSpPr>
            <p:cNvPr id="394" name="Oval 393">
              <a:extLst>
                <a:ext uri="{FF2B5EF4-FFF2-40B4-BE49-F238E27FC236}">
                  <a16:creationId xmlns:a16="http://schemas.microsoft.com/office/drawing/2014/main" id="{C1A71B04-4155-E374-2B03-C05BE3ECA5EB}"/>
                </a:ext>
              </a:extLst>
            </p:cNvPr>
            <p:cNvSpPr/>
            <p:nvPr/>
          </p:nvSpPr>
          <p:spPr>
            <a:xfrm>
              <a:off x="5221817" y="3677563"/>
              <a:ext cx="659379" cy="652573"/>
            </a:xfrm>
            <a:prstGeom prst="ellipse">
              <a:avLst/>
            </a:prstGeom>
            <a:solidFill>
              <a:srgbClr val="A166FF"/>
            </a:solidFill>
            <a:ln>
              <a:noFill/>
            </a:ln>
            <a:effec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defTabSz="609576">
                <a:defRPr/>
              </a:pPr>
              <a:endParaRPr lang="en-US" sz="1799" dirty="0">
                <a:solidFill>
                  <a:srgbClr val="FFFFF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395" name="Graphic 394">
              <a:extLst>
                <a:ext uri="{FF2B5EF4-FFF2-40B4-BE49-F238E27FC236}">
                  <a16:creationId xmlns:a16="http://schemas.microsoft.com/office/drawing/2014/main" id="{CD6C154A-843D-EB4B-C525-50F98DF45F4B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5349719" y="3800190"/>
              <a:ext cx="403574" cy="403574"/>
            </a:xfrm>
            <a:prstGeom prst="rect">
              <a:avLst/>
            </a:prstGeom>
          </p:spPr>
        </p:pic>
      </p:grpSp>
      <p:grpSp>
        <p:nvGrpSpPr>
          <p:cNvPr id="396" name="Group 395">
            <a:extLst>
              <a:ext uri="{FF2B5EF4-FFF2-40B4-BE49-F238E27FC236}">
                <a16:creationId xmlns:a16="http://schemas.microsoft.com/office/drawing/2014/main" id="{B27E83F2-EC19-6B10-1BB6-8F1D0A7B05AF}"/>
              </a:ext>
            </a:extLst>
          </p:cNvPr>
          <p:cNvGrpSpPr/>
          <p:nvPr/>
        </p:nvGrpSpPr>
        <p:grpSpPr>
          <a:xfrm>
            <a:off x="7008827" y="4777158"/>
            <a:ext cx="432778" cy="435115"/>
            <a:chOff x="5983449" y="2790165"/>
            <a:chExt cx="659379" cy="652573"/>
          </a:xfrm>
        </p:grpSpPr>
        <p:sp>
          <p:nvSpPr>
            <p:cNvPr id="397" name="Oval 396">
              <a:extLst>
                <a:ext uri="{FF2B5EF4-FFF2-40B4-BE49-F238E27FC236}">
                  <a16:creationId xmlns:a16="http://schemas.microsoft.com/office/drawing/2014/main" id="{19E16F83-E7C8-9431-23E9-4A3EC53CA3E8}"/>
                </a:ext>
              </a:extLst>
            </p:cNvPr>
            <p:cNvSpPr/>
            <p:nvPr/>
          </p:nvSpPr>
          <p:spPr>
            <a:xfrm>
              <a:off x="5983449" y="2790165"/>
              <a:ext cx="659379" cy="652573"/>
            </a:xfrm>
            <a:prstGeom prst="ellipse">
              <a:avLst/>
            </a:prstGeom>
            <a:solidFill>
              <a:srgbClr val="A166FF"/>
            </a:solidFill>
            <a:ln>
              <a:noFill/>
            </a:ln>
            <a:effec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defTabSz="609576">
                <a:defRPr/>
              </a:pPr>
              <a:endParaRPr lang="en-US" sz="1799" dirty="0">
                <a:solidFill>
                  <a:srgbClr val="FFFFF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398" name="Graphic 397">
              <a:extLst>
                <a:ext uri="{FF2B5EF4-FFF2-40B4-BE49-F238E27FC236}">
                  <a16:creationId xmlns:a16="http://schemas.microsoft.com/office/drawing/2014/main" id="{20893FC5-8D5E-991D-3C30-A6D74288C503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6064055" y="2873298"/>
              <a:ext cx="498166" cy="462009"/>
            </a:xfrm>
            <a:prstGeom prst="rect">
              <a:avLst/>
            </a:prstGeom>
          </p:spPr>
        </p:pic>
      </p:grpSp>
      <p:cxnSp>
        <p:nvCxnSpPr>
          <p:cNvPr id="399" name="Elbow Connector 327">
            <a:extLst>
              <a:ext uri="{FF2B5EF4-FFF2-40B4-BE49-F238E27FC236}">
                <a16:creationId xmlns:a16="http://schemas.microsoft.com/office/drawing/2014/main" id="{ADF26234-846D-94C5-FBDD-06F7F0E92A4A}"/>
              </a:ext>
            </a:extLst>
          </p:cNvPr>
          <p:cNvCxnSpPr>
            <a:cxnSpLocks/>
            <a:stCxn id="392" idx="3"/>
            <a:endCxn id="390" idx="2"/>
          </p:cNvCxnSpPr>
          <p:nvPr/>
        </p:nvCxnSpPr>
        <p:spPr>
          <a:xfrm flipV="1">
            <a:off x="7748369" y="4275444"/>
            <a:ext cx="1358854" cy="910021"/>
          </a:xfrm>
          <a:prstGeom prst="bentConnector2">
            <a:avLst/>
          </a:prstGeom>
          <a:noFill/>
          <a:ln w="25400" cap="flat" cmpd="sng" algn="ctr">
            <a:solidFill>
              <a:srgbClr val="00B0F0"/>
            </a:solidFill>
            <a:prstDash val="solid"/>
          </a:ln>
          <a:effectLst/>
        </p:spPr>
      </p:cxnSp>
      <p:sp>
        <p:nvSpPr>
          <p:cNvPr id="400" name="TextBox 19">
            <a:extLst>
              <a:ext uri="{FF2B5EF4-FFF2-40B4-BE49-F238E27FC236}">
                <a16:creationId xmlns:a16="http://schemas.microsoft.com/office/drawing/2014/main" id="{A8F686E0-8229-17B7-95B7-AA64C0D2AE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8809" y="2096897"/>
            <a:ext cx="845839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850" dirty="0">
                <a:solidFill>
                  <a:srgbClr val="212E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 attachment</a:t>
            </a:r>
          </a:p>
        </p:txBody>
      </p:sp>
      <p:sp>
        <p:nvSpPr>
          <p:cNvPr id="401" name="TextBox 19">
            <a:extLst>
              <a:ext uri="{FF2B5EF4-FFF2-40B4-BE49-F238E27FC236}">
                <a16:creationId xmlns:a16="http://schemas.microsoft.com/office/drawing/2014/main" id="{7E8D17B4-D7C3-D344-A749-748474D108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2772" y="5217654"/>
            <a:ext cx="750841" cy="22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850" dirty="0">
                <a:solidFill>
                  <a:srgbClr val="212E3D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Replication</a:t>
            </a:r>
          </a:p>
        </p:txBody>
      </p:sp>
      <p:sp>
        <p:nvSpPr>
          <p:cNvPr id="402" name="TextBox 19">
            <a:extLst>
              <a:ext uri="{FF2B5EF4-FFF2-40B4-BE49-F238E27FC236}">
                <a16:creationId xmlns:a16="http://schemas.microsoft.com/office/drawing/2014/main" id="{A9107813-1F6E-6D45-8289-21C98B5B09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0887" y="3094222"/>
            <a:ext cx="848805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850" dirty="0">
                <a:solidFill>
                  <a:srgbClr val="212E3D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VPN attachment</a:t>
            </a:r>
          </a:p>
        </p:txBody>
      </p:sp>
      <p:sp>
        <p:nvSpPr>
          <p:cNvPr id="403" name="TextBox 402">
            <a:extLst>
              <a:ext uri="{FF2B5EF4-FFF2-40B4-BE49-F238E27FC236}">
                <a16:creationId xmlns:a16="http://schemas.microsoft.com/office/drawing/2014/main" id="{C51B7432-0E0F-897F-9E3F-B21E1DACCE9F}"/>
              </a:ext>
            </a:extLst>
          </p:cNvPr>
          <p:cNvSpPr txBox="1"/>
          <p:nvPr/>
        </p:nvSpPr>
        <p:spPr>
          <a:xfrm>
            <a:off x="1625487" y="1181375"/>
            <a:ext cx="149331" cy="2985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212E3D"/>
              </a:solidFill>
              <a:latin typeface="Arial"/>
            </a:endParaRPr>
          </a:p>
        </p:txBody>
      </p:sp>
      <p:grpSp>
        <p:nvGrpSpPr>
          <p:cNvPr id="404" name="Group 403">
            <a:extLst>
              <a:ext uri="{FF2B5EF4-FFF2-40B4-BE49-F238E27FC236}">
                <a16:creationId xmlns:a16="http://schemas.microsoft.com/office/drawing/2014/main" id="{DA305560-7D42-B65C-E701-88E3F1D47D99}"/>
              </a:ext>
            </a:extLst>
          </p:cNvPr>
          <p:cNvGrpSpPr/>
          <p:nvPr/>
        </p:nvGrpSpPr>
        <p:grpSpPr>
          <a:xfrm>
            <a:off x="3822819" y="2873673"/>
            <a:ext cx="237488" cy="249333"/>
            <a:chOff x="2223142" y="2144796"/>
            <a:chExt cx="237488" cy="249333"/>
          </a:xfrm>
        </p:grpSpPr>
        <p:sp>
          <p:nvSpPr>
            <p:cNvPr id="405" name="Rectangle 404">
              <a:extLst>
                <a:ext uri="{FF2B5EF4-FFF2-40B4-BE49-F238E27FC236}">
                  <a16:creationId xmlns:a16="http://schemas.microsoft.com/office/drawing/2014/main" id="{F2A48D23-0966-A91C-7D4A-B1AB3397F4CE}"/>
                </a:ext>
              </a:extLst>
            </p:cNvPr>
            <p:cNvSpPr/>
            <p:nvPr/>
          </p:nvSpPr>
          <p:spPr>
            <a:xfrm>
              <a:off x="2246685" y="2144796"/>
              <a:ext cx="193129" cy="2422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06" name="Graphic 43">
              <a:extLst>
                <a:ext uri="{FF2B5EF4-FFF2-40B4-BE49-F238E27FC236}">
                  <a16:creationId xmlns:a16="http://schemas.microsoft.com/office/drawing/2014/main" id="{0FCD1A02-E199-4BF0-5F88-DDF5870AD3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3142" y="2156641"/>
              <a:ext cx="237488" cy="237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7" name="NumBox 1">
            <a:extLst>
              <a:ext uri="{FF2B5EF4-FFF2-40B4-BE49-F238E27FC236}">
                <a16:creationId xmlns:a16="http://schemas.microsoft.com/office/drawing/2014/main" id="{D6E40AAB-A61E-7845-55B0-5A66B9720758}"/>
              </a:ext>
            </a:extLst>
          </p:cNvPr>
          <p:cNvSpPr/>
          <p:nvPr/>
        </p:nvSpPr>
        <p:spPr>
          <a:xfrm>
            <a:off x="9939203" y="2813455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408" name="NumBox 2">
            <a:extLst>
              <a:ext uri="{FF2B5EF4-FFF2-40B4-BE49-F238E27FC236}">
                <a16:creationId xmlns:a16="http://schemas.microsoft.com/office/drawing/2014/main" id="{36AE4AD2-FE57-2B76-68D2-2C3FE3717D74}"/>
              </a:ext>
            </a:extLst>
          </p:cNvPr>
          <p:cNvSpPr/>
          <p:nvPr/>
        </p:nvSpPr>
        <p:spPr>
          <a:xfrm>
            <a:off x="1664882" y="2716138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409" name="NumBox 3">
            <a:extLst>
              <a:ext uri="{FF2B5EF4-FFF2-40B4-BE49-F238E27FC236}">
                <a16:creationId xmlns:a16="http://schemas.microsoft.com/office/drawing/2014/main" id="{7B2746BF-4F95-E761-E5A4-3E3D6CA2ACCD}"/>
              </a:ext>
            </a:extLst>
          </p:cNvPr>
          <p:cNvSpPr/>
          <p:nvPr/>
        </p:nvSpPr>
        <p:spPr>
          <a:xfrm>
            <a:off x="1836844" y="4832588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410" name="NumBox 4">
            <a:extLst>
              <a:ext uri="{FF2B5EF4-FFF2-40B4-BE49-F238E27FC236}">
                <a16:creationId xmlns:a16="http://schemas.microsoft.com/office/drawing/2014/main" id="{F9E34DD4-78EC-1086-6C01-203CC4C7867D}"/>
              </a:ext>
            </a:extLst>
          </p:cNvPr>
          <p:cNvSpPr/>
          <p:nvPr/>
        </p:nvSpPr>
        <p:spPr>
          <a:xfrm>
            <a:off x="8757732" y="4835797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411" name="NumBox 5">
            <a:extLst>
              <a:ext uri="{FF2B5EF4-FFF2-40B4-BE49-F238E27FC236}">
                <a16:creationId xmlns:a16="http://schemas.microsoft.com/office/drawing/2014/main" id="{95356B02-1444-DA85-7990-1797BB93BC74}"/>
              </a:ext>
            </a:extLst>
          </p:cNvPr>
          <p:cNvSpPr/>
          <p:nvPr/>
        </p:nvSpPr>
        <p:spPr>
          <a:xfrm>
            <a:off x="6537960" y="1705162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412" name="NumBox 6">
            <a:extLst>
              <a:ext uri="{FF2B5EF4-FFF2-40B4-BE49-F238E27FC236}">
                <a16:creationId xmlns:a16="http://schemas.microsoft.com/office/drawing/2014/main" id="{2EBC76AC-414D-0DF6-EF9C-550C249395A4}"/>
              </a:ext>
            </a:extLst>
          </p:cNvPr>
          <p:cNvSpPr/>
          <p:nvPr/>
        </p:nvSpPr>
        <p:spPr>
          <a:xfrm>
            <a:off x="9747943" y="1705162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413" name="NumBox 7">
            <a:extLst>
              <a:ext uri="{FF2B5EF4-FFF2-40B4-BE49-F238E27FC236}">
                <a16:creationId xmlns:a16="http://schemas.microsoft.com/office/drawing/2014/main" id="{5AF670BA-E7C9-24ED-14A8-B2A3FCE6D952}"/>
              </a:ext>
            </a:extLst>
          </p:cNvPr>
          <p:cNvSpPr/>
          <p:nvPr/>
        </p:nvSpPr>
        <p:spPr>
          <a:xfrm>
            <a:off x="7385743" y="2695762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414" name="NumBox 8">
            <a:extLst>
              <a:ext uri="{FF2B5EF4-FFF2-40B4-BE49-F238E27FC236}">
                <a16:creationId xmlns:a16="http://schemas.microsoft.com/office/drawing/2014/main" id="{C65EBA4F-F446-D9A0-7F2A-CCB64A3845C1}"/>
              </a:ext>
            </a:extLst>
          </p:cNvPr>
          <p:cNvSpPr/>
          <p:nvPr/>
        </p:nvSpPr>
        <p:spPr>
          <a:xfrm>
            <a:off x="3055429" y="3949470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pic>
        <p:nvPicPr>
          <p:cNvPr id="415" name="Graphic 21">
            <a:extLst>
              <a:ext uri="{FF2B5EF4-FFF2-40B4-BE49-F238E27FC236}">
                <a16:creationId xmlns:a16="http://schemas.microsoft.com/office/drawing/2014/main" id="{B101D5DA-52E6-BCB2-9967-F12729E9CF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480" y="3552913"/>
            <a:ext cx="291918" cy="291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6" name="Graphic 21">
            <a:extLst>
              <a:ext uri="{FF2B5EF4-FFF2-40B4-BE49-F238E27FC236}">
                <a16:creationId xmlns:a16="http://schemas.microsoft.com/office/drawing/2014/main" id="{90BD7BE0-BFB2-F7D0-C910-4A99D10673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057" y="3552913"/>
            <a:ext cx="291918" cy="291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7" name="Group 416">
            <a:extLst>
              <a:ext uri="{FF2B5EF4-FFF2-40B4-BE49-F238E27FC236}">
                <a16:creationId xmlns:a16="http://schemas.microsoft.com/office/drawing/2014/main" id="{02B0C285-AA52-5D65-3E30-17BD8DF4A8A6}"/>
              </a:ext>
            </a:extLst>
          </p:cNvPr>
          <p:cNvGrpSpPr/>
          <p:nvPr/>
        </p:nvGrpSpPr>
        <p:grpSpPr>
          <a:xfrm>
            <a:off x="7721846" y="3481952"/>
            <a:ext cx="237488" cy="249333"/>
            <a:chOff x="2223142" y="2144796"/>
            <a:chExt cx="237488" cy="249333"/>
          </a:xfrm>
        </p:grpSpPr>
        <p:sp>
          <p:nvSpPr>
            <p:cNvPr id="418" name="Rectangle 417">
              <a:extLst>
                <a:ext uri="{FF2B5EF4-FFF2-40B4-BE49-F238E27FC236}">
                  <a16:creationId xmlns:a16="http://schemas.microsoft.com/office/drawing/2014/main" id="{841CBD7A-AA23-5469-DBE9-E57C6E482906}"/>
                </a:ext>
              </a:extLst>
            </p:cNvPr>
            <p:cNvSpPr/>
            <p:nvPr/>
          </p:nvSpPr>
          <p:spPr>
            <a:xfrm>
              <a:off x="2246685" y="2144796"/>
              <a:ext cx="193129" cy="2422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19" name="Graphic 43">
              <a:extLst>
                <a:ext uri="{FF2B5EF4-FFF2-40B4-BE49-F238E27FC236}">
                  <a16:creationId xmlns:a16="http://schemas.microsoft.com/office/drawing/2014/main" id="{BFFB97AC-CE35-6831-46E1-DE7F94BF2C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3142" y="2156641"/>
              <a:ext cx="237488" cy="237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20" name="TextBox 45">
            <a:extLst>
              <a:ext uri="{FF2B5EF4-FFF2-40B4-BE49-F238E27FC236}">
                <a16:creationId xmlns:a16="http://schemas.microsoft.com/office/drawing/2014/main" id="{AA32E2F9-39A6-72A7-7CB4-6488295E2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26238" y="2540396"/>
            <a:ext cx="1073150" cy="22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5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Firewall appliance</a:t>
            </a:r>
          </a:p>
        </p:txBody>
      </p:sp>
      <p:pic>
        <p:nvPicPr>
          <p:cNvPr id="421" name="Graphic 6">
            <a:extLst>
              <a:ext uri="{FF2B5EF4-FFF2-40B4-BE49-F238E27FC236}">
                <a16:creationId xmlns:a16="http://schemas.microsoft.com/office/drawing/2014/main" id="{1C26767E-7F12-A15D-4F21-CFB47796DF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0680" y="2336540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2" name="Graphic 20">
            <a:extLst>
              <a:ext uri="{FF2B5EF4-FFF2-40B4-BE49-F238E27FC236}">
                <a16:creationId xmlns:a16="http://schemas.microsoft.com/office/drawing/2014/main" id="{3F3D13F2-2FB9-F800-18B7-5166AE2C93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 bwMode="auto">
          <a:xfrm>
            <a:off x="5630445" y="2361550"/>
            <a:ext cx="173736" cy="173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3" name="Rectangle 422">
            <a:extLst>
              <a:ext uri="{FF2B5EF4-FFF2-40B4-BE49-F238E27FC236}">
                <a16:creationId xmlns:a16="http://schemas.microsoft.com/office/drawing/2014/main" id="{E5C5C503-734C-B473-FC7B-F773D0659AEE}"/>
              </a:ext>
            </a:extLst>
          </p:cNvPr>
          <p:cNvSpPr/>
          <p:nvPr/>
        </p:nvSpPr>
        <p:spPr>
          <a:xfrm>
            <a:off x="2220133" y="3786324"/>
            <a:ext cx="711022" cy="634048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lvl="0" algn="ctr">
              <a:defRPr/>
            </a:pPr>
            <a:r>
              <a:rPr lang="en-US" sz="85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Common Internet File System (</a:t>
            </a:r>
            <a:r>
              <a:rPr kumimoji="0" lang="en-US" sz="850" b="0" i="0" u="none" strike="noStrike" kern="0" cap="none" spc="0" normalizeH="0" baseline="0" noProof="0" dirty="0">
                <a:ln>
                  <a:noFill/>
                </a:ln>
                <a:solidFill>
                  <a:srgbClr val="212E3D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CIFS) </a:t>
            </a:r>
            <a:r>
              <a:rPr lang="en-US" sz="850" kern="0" dirty="0">
                <a:solidFill>
                  <a:srgbClr val="212E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</a:t>
            </a:r>
            <a:r>
              <a:rPr kumimoji="0" lang="en-US" sz="850" b="0" i="0" u="none" strike="noStrike" kern="0" cap="none" spc="0" normalizeH="0" baseline="0" noProof="0" dirty="0">
                <a:ln>
                  <a:noFill/>
                </a:ln>
                <a:solidFill>
                  <a:srgbClr val="212E3D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hares</a:t>
            </a:r>
          </a:p>
        </p:txBody>
      </p:sp>
      <p:sp>
        <p:nvSpPr>
          <p:cNvPr id="424" name="TextBox 423">
            <a:extLst>
              <a:ext uri="{FF2B5EF4-FFF2-40B4-BE49-F238E27FC236}">
                <a16:creationId xmlns:a16="http://schemas.microsoft.com/office/drawing/2014/main" id="{D9007A46-50CA-626B-4AED-57D1F30477D6}"/>
              </a:ext>
            </a:extLst>
          </p:cNvPr>
          <p:cNvSpPr txBox="1"/>
          <p:nvPr/>
        </p:nvSpPr>
        <p:spPr>
          <a:xfrm>
            <a:off x="5787391" y="4550860"/>
            <a:ext cx="1957998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 defTabSz="914089">
              <a:defRPr/>
            </a:pPr>
            <a:r>
              <a:rPr lang="en-US" sz="1000" dirty="0">
                <a:solidFill>
                  <a:srgbClr val="212E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VCDR - Cloud-based services</a:t>
            </a:r>
          </a:p>
        </p:txBody>
      </p:sp>
      <p:sp>
        <p:nvSpPr>
          <p:cNvPr id="425" name="TextBox 9">
            <a:extLst>
              <a:ext uri="{FF2B5EF4-FFF2-40B4-BE49-F238E27FC236}">
                <a16:creationId xmlns:a16="http://schemas.microsoft.com/office/drawing/2014/main" id="{8F909102-5692-0E04-AC64-98C6D2206D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3035" y="3194894"/>
            <a:ext cx="1010630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850" dirty="0">
                <a:solidFill>
                  <a:srgbClr val="212E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Transit Gateway (TGW)</a:t>
            </a:r>
          </a:p>
        </p:txBody>
      </p:sp>
      <p:sp>
        <p:nvSpPr>
          <p:cNvPr id="426" name="TextBox 19">
            <a:extLst>
              <a:ext uri="{FF2B5EF4-FFF2-40B4-BE49-F238E27FC236}">
                <a16:creationId xmlns:a16="http://schemas.microsoft.com/office/drawing/2014/main" id="{8BA0F73A-24E9-0C4D-7A24-FAD374D1F6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2608" y="3689507"/>
            <a:ext cx="901651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850" dirty="0">
                <a:solidFill>
                  <a:srgbClr val="212E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Virtual Private Cloud (VPC) attachment</a:t>
            </a:r>
          </a:p>
        </p:txBody>
      </p:sp>
      <p:sp>
        <p:nvSpPr>
          <p:cNvPr id="427" name="TextBox 19">
            <a:extLst>
              <a:ext uri="{FF2B5EF4-FFF2-40B4-BE49-F238E27FC236}">
                <a16:creationId xmlns:a16="http://schemas.microsoft.com/office/drawing/2014/main" id="{71F6F01A-16F2-AB65-A5D0-EA8030C794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6187" y="3677853"/>
            <a:ext cx="848805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850" dirty="0">
                <a:solidFill>
                  <a:srgbClr val="212E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VPN attachment</a:t>
            </a:r>
          </a:p>
        </p:txBody>
      </p:sp>
      <p:sp>
        <p:nvSpPr>
          <p:cNvPr id="428" name="Rounded Rectangle 102">
            <a:extLst>
              <a:ext uri="{FF2B5EF4-FFF2-40B4-BE49-F238E27FC236}">
                <a16:creationId xmlns:a16="http://schemas.microsoft.com/office/drawing/2014/main" id="{6503BA9D-DEFE-4B56-FD27-B8866DF837D3}"/>
              </a:ext>
            </a:extLst>
          </p:cNvPr>
          <p:cNvSpPr/>
          <p:nvPr/>
        </p:nvSpPr>
        <p:spPr>
          <a:xfrm>
            <a:off x="5848448" y="5280187"/>
            <a:ext cx="882038" cy="480210"/>
          </a:xfrm>
          <a:prstGeom prst="roundRect">
            <a:avLst/>
          </a:prstGeom>
          <a:solidFill>
            <a:srgbClr val="A166FF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089">
              <a:spcAft>
                <a:spcPts val="600"/>
              </a:spcAft>
              <a:defRPr/>
            </a:pPr>
            <a:r>
              <a:rPr lang="en-US" sz="850" b="1" kern="0" dirty="0">
                <a:solidFill>
                  <a:prstClr val="whit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Software as a Service (SaaS)</a:t>
            </a:r>
            <a:br>
              <a:rPr kumimoji="0" lang="en-US" sz="8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orchestrator</a:t>
            </a:r>
          </a:p>
        </p:txBody>
      </p:sp>
      <p:sp>
        <p:nvSpPr>
          <p:cNvPr id="429" name="Rounded Rectangle 103">
            <a:extLst>
              <a:ext uri="{FF2B5EF4-FFF2-40B4-BE49-F238E27FC236}">
                <a16:creationId xmlns:a16="http://schemas.microsoft.com/office/drawing/2014/main" id="{F433026F-C964-BE25-EA74-EBA990C6706A}"/>
              </a:ext>
            </a:extLst>
          </p:cNvPr>
          <p:cNvSpPr/>
          <p:nvPr/>
        </p:nvSpPr>
        <p:spPr>
          <a:xfrm>
            <a:off x="6791061" y="5279530"/>
            <a:ext cx="882038" cy="480210"/>
          </a:xfrm>
          <a:prstGeom prst="roundRect">
            <a:avLst/>
          </a:prstGeom>
          <a:solidFill>
            <a:srgbClr val="A166FF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08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Scale-out</a:t>
            </a:r>
            <a:br>
              <a:rPr kumimoji="0" lang="en-US" sz="8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file </a:t>
            </a:r>
            <a:r>
              <a:rPr lang="en-US" sz="850" b="1" kern="0" dirty="0">
                <a:solidFill>
                  <a:prstClr val="whit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</a:t>
            </a:r>
            <a:r>
              <a:rPr kumimoji="0" lang="en-US" sz="85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ystem</a:t>
            </a:r>
            <a:endParaRPr kumimoji="0" lang="en-US" sz="85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430" name="TextBox 19">
            <a:extLst>
              <a:ext uri="{FF2B5EF4-FFF2-40B4-BE49-F238E27FC236}">
                <a16:creationId xmlns:a16="http://schemas.microsoft.com/office/drawing/2014/main" id="{EA65D811-1574-6793-4FD2-0F7F87D9FF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439" y="5210362"/>
            <a:ext cx="750841" cy="22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850" dirty="0">
                <a:solidFill>
                  <a:srgbClr val="212E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Live mount</a:t>
            </a:r>
          </a:p>
        </p:txBody>
      </p:sp>
    </p:spTree>
    <p:extLst>
      <p:ext uri="{BB962C8B-B14F-4D97-AF65-F5344CB8AC3E}">
        <p14:creationId xmlns:p14="http://schemas.microsoft.com/office/powerpoint/2010/main" val="3270351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58613</TotalTime>
  <Words>632</Words>
  <Application>Microsoft Macintosh PowerPoint</Application>
  <PresentationFormat>Widescreen</PresentationFormat>
  <Paragraphs>105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Amazon Ember</vt:lpstr>
      <vt:lpstr>Amazon Ember Light</vt:lpstr>
      <vt:lpstr>Arial</vt:lpstr>
      <vt:lpstr>Calibri</vt:lpstr>
      <vt:lpstr>Calibri Light</vt:lpstr>
      <vt:lpstr>Metropolis</vt:lpstr>
      <vt:lpstr>Office Theme</vt:lpstr>
      <vt:lpstr>PowerPoint Presentation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VMware VCDR and NetApp CVO for DR  </dc:title>
  <dc:subject/>
  <dc:creator>Amazon Web Services</dc:creator>
  <cp:keywords/>
  <dc:description/>
  <cp:lastModifiedBy>Janelle Nolan</cp:lastModifiedBy>
  <cp:revision>98</cp:revision>
  <dcterms:created xsi:type="dcterms:W3CDTF">2020-07-21T19:38:25Z</dcterms:created>
  <dcterms:modified xsi:type="dcterms:W3CDTF">2023-05-04T16:48:49Z</dcterms:modified>
  <cp:category/>
</cp:coreProperties>
</file>